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7"/>
  </p:notesMasterIdLst>
  <p:sldIdLst>
    <p:sldId id="258" r:id="rId2"/>
    <p:sldId id="270" r:id="rId3"/>
    <p:sldId id="269" r:id="rId4"/>
    <p:sldId id="271" r:id="rId5"/>
    <p:sldId id="272" r:id="rId6"/>
    <p:sldId id="268" r:id="rId7"/>
    <p:sldId id="264" r:id="rId8"/>
    <p:sldId id="265" r:id="rId9"/>
    <p:sldId id="266" r:id="rId10"/>
    <p:sldId id="267" r:id="rId11"/>
    <p:sldId id="275" r:id="rId12"/>
    <p:sldId id="256" r:id="rId13"/>
    <p:sldId id="257" r:id="rId14"/>
    <p:sldId id="273" r:id="rId15"/>
    <p:sldId id="276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14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2" d="100"/>
          <a:sy n="92" d="100"/>
        </p:scale>
        <p:origin x="-3732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A8E88-40D3-4826-BCD1-CF8E57E9560A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63C545-274D-4C73-A510-AD4A47530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488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3C545-274D-4C73-A510-AD4A4753088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051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3C545-274D-4C73-A510-AD4A4753088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223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50E25-221D-40EE-83DE-1A9CAFA1A1CF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B9D7-F1F4-447D-8E34-02030A70F6F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50E25-221D-40EE-83DE-1A9CAFA1A1CF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B9D7-F1F4-447D-8E34-02030A70F6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50E25-221D-40EE-83DE-1A9CAFA1A1CF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B9D7-F1F4-447D-8E34-02030A70F6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50E25-221D-40EE-83DE-1A9CAFA1A1CF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B9D7-F1F4-447D-8E34-02030A70F6F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50E25-221D-40EE-83DE-1A9CAFA1A1CF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B9D7-F1F4-447D-8E34-02030A70F6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50E25-221D-40EE-83DE-1A9CAFA1A1CF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B9D7-F1F4-447D-8E34-02030A70F6F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50E25-221D-40EE-83DE-1A9CAFA1A1CF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B9D7-F1F4-447D-8E34-02030A70F6F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50E25-221D-40EE-83DE-1A9CAFA1A1CF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B9D7-F1F4-447D-8E34-02030A70F6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50E25-221D-40EE-83DE-1A9CAFA1A1CF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B9D7-F1F4-447D-8E34-02030A70F6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50E25-221D-40EE-83DE-1A9CAFA1A1CF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B9D7-F1F4-447D-8E34-02030A70F6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50E25-221D-40EE-83DE-1A9CAFA1A1CF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B9D7-F1F4-447D-8E34-02030A70F6F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8450E25-221D-40EE-83DE-1A9CAFA1A1CF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CD0B9D7-F1F4-447D-8E34-02030A70F6F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3284984"/>
            <a:ext cx="6400800" cy="17526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b="1" dirty="0" smtClean="0"/>
              <a:t>	Из подготавливаемой к изданию книги</a:t>
            </a:r>
          </a:p>
          <a:p>
            <a:pPr algn="ctr"/>
            <a:r>
              <a:rPr lang="ru-RU" b="1" dirty="0"/>
              <a:t>	</a:t>
            </a:r>
            <a:r>
              <a:rPr lang="ru-RU" b="1" dirty="0" smtClean="0"/>
              <a:t>    Шумилина М.В.</a:t>
            </a:r>
          </a:p>
          <a:p>
            <a:pPr algn="ctr"/>
            <a:r>
              <a:rPr lang="ru-RU" dirty="0" smtClean="0"/>
              <a:t> </a:t>
            </a:r>
            <a:r>
              <a:rPr lang="ru-RU" sz="3900" b="1" dirty="0" smtClean="0"/>
              <a:t>«Друзей моих прекрасные  	черты…»</a:t>
            </a:r>
            <a:endParaRPr lang="ru-RU" sz="39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96752"/>
            <a:ext cx="7772400" cy="1470025"/>
          </a:xfrm>
          <a:solidFill>
            <a:schemeClr val="accent3">
              <a:lumMod val="40000"/>
              <a:lumOff val="6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ru-RU" sz="4400" dirty="0" smtClean="0"/>
              <a:t>Николай        Павлович     Лаверов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101211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4 лучшие достопримечательности Иссык-Куля – описание и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644008" y="650899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99592" y="66748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99592" y="134076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899592" y="548680"/>
            <a:ext cx="7200800" cy="5466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В период учебы в институте мы вместе занимались в спортивной  секции самбо. И, хотя он был средневес, а я до этой категории не дотягивал, нередко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спарринговали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вместе. Помню, как-то на практике, которую мы оба проходили в экспедиции ИГЕМ в Средней Азии, в выходной день в Ташкенте пошли купаться на арык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Боз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-су и устроили на берегу тренировку. Мальчишки-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узбечата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сбежались смотреть на нас, и мы демонстрировали им приемы, а они таскали нам из своих садов виноград и яблоки. 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	Когда случилось мне на четвертом курсе заболеть желтухой и оказаться в инфекционном бараке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Боткинской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больницы, Николай с Борисом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Сельцовым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навестили меня, но, поскольку допуска посетителей в инфекционный барак, естественно, не было, дефилировали под окнами с плакатом: «Свободу нашим желтокожим!» 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	Николай был непеременным участником всех  встреч нашей группы. Последний раз собрались мы в 2012, но было нас, увы, только шестеро…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7140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ТОП моменты самбо - Февраль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7984310" cy="575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85185" y="836712"/>
            <a:ext cx="7128791" cy="5507662"/>
          </a:xfrm>
          <a:prstGeom prst="rect">
            <a:avLst/>
          </a:prstGeom>
          <a:solidFill>
            <a:srgbClr val="FFFFFF">
              <a:alpha val="34118"/>
            </a:srgbClr>
          </a:solidFill>
        </p:spPr>
        <p:txBody>
          <a:bodyPr wrap="square" rtlCol="0">
            <a:spAutoFit/>
          </a:bodyPr>
          <a:lstStyle/>
          <a:p>
            <a:pPr lvl="0" indent="449580" algn="just">
              <a:lnSpc>
                <a:spcPct val="115000"/>
              </a:lnSpc>
            </a:pPr>
            <a:endParaRPr lang="ru-RU" dirty="0" smtClean="0">
              <a:solidFill>
                <a:schemeClr val="bg1"/>
              </a:solidFill>
              <a:latin typeface="Times New Roman"/>
              <a:ea typeface="Times New Roman"/>
              <a:cs typeface="Times New Roman"/>
            </a:endParaRPr>
          </a:p>
          <a:p>
            <a:pPr lvl="0" indent="449580" algn="just">
              <a:lnSpc>
                <a:spcPct val="115000"/>
              </a:lnSpc>
            </a:pPr>
            <a:r>
              <a:rPr lang="ru-RU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В </a:t>
            </a: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период учебы в институте мы вместе занимались в спортивной  секции самбо. И, хотя он был средневес, а я до этой категории не дотягивал, нередко </a:t>
            </a:r>
            <a:r>
              <a:rPr lang="ru-RU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спарринговали</a:t>
            </a: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вместе. </a:t>
            </a:r>
            <a:endParaRPr lang="ru-RU" dirty="0" smtClean="0">
              <a:solidFill>
                <a:schemeClr val="bg1"/>
              </a:solidFill>
              <a:latin typeface="Times New Roman"/>
              <a:ea typeface="Times New Roman"/>
              <a:cs typeface="Times New Roman"/>
            </a:endParaRPr>
          </a:p>
          <a:p>
            <a:pPr lvl="0" indent="449580" algn="just">
              <a:lnSpc>
                <a:spcPct val="115000"/>
              </a:lnSpc>
            </a:pPr>
            <a:r>
              <a:rPr lang="ru-RU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Помню</a:t>
            </a: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, как-то на практике, которую мы оба проходили в экспедиции ИГЕМ в Средней Азии, в выходной день в Ташкенте пошли купаться на арык </a:t>
            </a:r>
            <a:r>
              <a:rPr lang="ru-RU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Боз</a:t>
            </a: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-су и устроили на берегу тренировку. Мальчишки-</a:t>
            </a:r>
            <a:r>
              <a:rPr lang="ru-RU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узбечата</a:t>
            </a: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сбежались смотреть на нас, и мы демонстрировали им приемы, а они таскали нам из своих садов виноград и яблоки. </a:t>
            </a:r>
            <a:endParaRPr lang="ru-RU" sz="1600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</a:pP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	Когда случилось мне на четвертом курсе заболеть желтухой и оказаться в инфекционном бараке </a:t>
            </a:r>
            <a:r>
              <a:rPr lang="ru-RU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Боткинской</a:t>
            </a: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больницы, Николай с Борисом </a:t>
            </a:r>
            <a:r>
              <a:rPr lang="ru-RU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Сельцовым</a:t>
            </a: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навестили меня, но, поскольку допуска посетителей в инфекционный барак, естественно, не было,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дефилировали под окнами с плакатом: «Свободу нашим желтокожим!» </a:t>
            </a:r>
            <a:endParaRPr lang="ru-RU" sz="1600" b="1" dirty="0"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	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0605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8475" y="63500"/>
            <a:ext cx="12680950" cy="67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764704"/>
            <a:ext cx="701341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Геологи-выпускники ин-та Цветных Металлов и Золота</a:t>
            </a:r>
          </a:p>
          <a:p>
            <a:pPr algn="ctr"/>
            <a:r>
              <a:rPr lang="ru-RU" b="1" dirty="0" smtClean="0"/>
              <a:t>Поток РМ-49 в 1994 году.   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948264" y="2070140"/>
            <a:ext cx="1860772" cy="400110"/>
          </a:xfrm>
          <a:prstGeom prst="rect">
            <a:avLst/>
          </a:prstGeom>
          <a:solidFill>
            <a:srgbClr val="FF0000">
              <a:alpha val="87843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Н.П. Лаверов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93969" y="1894173"/>
            <a:ext cx="772647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/>
              <a:t>Автор</a:t>
            </a:r>
            <a:endParaRPr lang="ru-RU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187624" y="6383641"/>
            <a:ext cx="746390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Лаверов бывал непременным участником </a:t>
            </a:r>
            <a:r>
              <a:rPr lang="ru-RU" dirty="0" err="1" smtClean="0"/>
              <a:t>встречь</a:t>
            </a:r>
            <a:r>
              <a:rPr lang="ru-RU" dirty="0" smtClean="0"/>
              <a:t> нашего выпуска.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010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80726"/>
            <a:ext cx="6060693" cy="437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5352373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Последняя встреча выпускников 1954 года, состоявшаяся в 2012 г. Увы,  на ней нас было только шестеро…</a:t>
            </a:r>
          </a:p>
          <a:p>
            <a:pPr algn="ctr"/>
            <a:r>
              <a:rPr lang="ru-RU" b="1" dirty="0" smtClean="0"/>
              <a:t>На снимке: В.И </a:t>
            </a:r>
            <a:r>
              <a:rPr lang="ru-RU" b="1" dirty="0" err="1" smtClean="0"/>
              <a:t>Величкин</a:t>
            </a:r>
            <a:r>
              <a:rPr lang="ru-RU" b="1" dirty="0" smtClean="0"/>
              <a:t>,  В.Г. </a:t>
            </a:r>
            <a:r>
              <a:rPr lang="ru-RU" b="1" dirty="0" err="1" smtClean="0"/>
              <a:t>Кенин</a:t>
            </a:r>
            <a:r>
              <a:rPr lang="ru-RU" b="1" dirty="0" smtClean="0"/>
              <a:t>, Н.П. Лаверов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950273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260648"/>
            <a:ext cx="7344816" cy="610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	Когда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я в 1973 получил приглашение перейти на работу в Первый Главк, то пришел к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Николаю за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советом. Коля сказал мне тогда: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	- Имей в виду, начальник твой – Карпов, человек сложный. Если не дашь себя подмять – будешь работать нормально, но работа будет нервная!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	Все так и было, но работал. В эти годы мы с Колей совместно написали две книги: «Зарубежные месторождения урана» в соавторстве с А.О.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Смилкстын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и «Справочник геолога по поискам и разведке месторождений урана», с И. Мельниковым и С.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Лучиным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. 	Корректуру гранок последней книги я привез ему в Бишкек, когда он работал в АН Киргизстана. Коля жил там один, без семьи, на шикарной правительственной даче в предгорьях Тян-Шаня. Правили гранки вместе вечерами, за ужином. А время было – горбачевская борьба с алкоголизмом. 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	- Понимаешь, - сказал мне Николай, - выпивать нам тут никак нельзя. Но твой коньяк (бутылку я, естественно, припас) мы сейчас перельем в заварочный чайник и будем, вроде как, чай пить!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	Так и сделали.   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9757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Российская академия наук (РАН) - вид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06" y="476672"/>
            <a:ext cx="8986598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764704"/>
            <a:ext cx="8136904" cy="4829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b="1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	</a:t>
            </a:r>
            <a:r>
              <a:rPr lang="ru-RU" b="1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В бытность Николая Павловича вице-президентом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, мне не раз приходилось бывать у него по разным вопросам наших общих урановых дел. Надо сказать, что и когда оставил я государственную службу, Николай не отказывал мне, во встречах. Но я никогда этим не злоупотреблял, и виделись мы, в общем, довольно редко. Последняя наша встреча состоялась в конце 2015. Я рассказывал ему о своей поездке в Африку и </a:t>
            </a:r>
            <a:r>
              <a:rPr lang="ru-RU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подарил </a:t>
            </a:r>
            <a:r>
              <a:rPr lang="ru-RU" b="1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только 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что вышедшую тогда, книжку по металлогении урана. Коля показался мне очень усталым. Должно быть, подкрадывалась уже, вскоре доконавшая его, болезнь.</a:t>
            </a:r>
            <a:endParaRPr lang="ru-RU" sz="1600" b="1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</a:pP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	В феврале 2016, на свой 85-летний юбилей, послал я ему по е-мейл приглашение, но ответила мне уже его секретарша: «Николай Павлович, к сожалению, в больнице». </a:t>
            </a:r>
            <a:endParaRPr lang="ru-RU" sz="1600" b="1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</a:pP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	А в конце того года </a:t>
            </a:r>
            <a:r>
              <a:rPr lang="ru-RU" b="1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пришлось уже провожать его</a:t>
            </a:r>
            <a:r>
              <a:rPr lang="ru-RU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								в последний путь</a:t>
            </a:r>
            <a:r>
              <a:rPr lang="ru-RU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… </a:t>
            </a:r>
            <a:endParaRPr lang="ru-RU" sz="1600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323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064896" cy="598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980728"/>
            <a:ext cx="6984776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hangingPunct="0">
              <a:spcAft>
                <a:spcPts val="600"/>
              </a:spcAft>
            </a:pPr>
            <a:r>
              <a:rPr lang="ru-RU" sz="2800" b="1" dirty="0">
                <a:solidFill>
                  <a:prstClr val="black"/>
                </a:solidFill>
                <a:latin typeface="Times New Roman"/>
                <a:ea typeface="Times New Roman"/>
              </a:rPr>
              <a:t>Когда тебе пошел 10-ый десяток, судьбы многих знакомых людей видишь, так сказать,  от и до… </a:t>
            </a:r>
          </a:p>
          <a:p>
            <a:pPr lvl="0" algn="just" hangingPunct="0">
              <a:spcAft>
                <a:spcPts val="600"/>
              </a:spcAft>
            </a:pPr>
            <a:r>
              <a:rPr lang="ru-RU" sz="2800" b="1" dirty="0">
                <a:solidFill>
                  <a:prstClr val="black"/>
                </a:solidFill>
                <a:latin typeface="Times New Roman"/>
                <a:ea typeface="Times New Roman"/>
              </a:rPr>
              <a:t>	  И понимаешь, как стремительно пролетает жизнь человеческая.  Как обрывает ее порой  слепой случай,  </a:t>
            </a:r>
            <a:r>
              <a:rPr lang="ru-RU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сокращают болезни, стрессы, дурные привычки…</a:t>
            </a:r>
          </a:p>
          <a:p>
            <a:pPr lvl="0" algn="just" hangingPunct="0">
              <a:spcAft>
                <a:spcPts val="600"/>
              </a:spcAft>
            </a:pPr>
            <a:r>
              <a:rPr lang="ru-RU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 </a:t>
            </a:r>
            <a:r>
              <a:rPr lang="ru-RU" sz="2800" b="1" dirty="0">
                <a:solidFill>
                  <a:prstClr val="black"/>
                </a:solidFill>
                <a:latin typeface="Times New Roman"/>
                <a:ea typeface="Times New Roman"/>
              </a:rPr>
              <a:t>	Но если довелось тебе  пережить тех, кто оставил свой след в твоей памяти, то ты в долгу </a:t>
            </a:r>
            <a:r>
              <a:rPr lang="ru-RU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перед </a:t>
            </a:r>
            <a:r>
              <a:rPr lang="ru-RU" sz="2800" b="1" dirty="0">
                <a:solidFill>
                  <a:prstClr val="black"/>
                </a:solidFill>
                <a:latin typeface="Times New Roman"/>
                <a:ea typeface="Times New Roman"/>
              </a:rPr>
              <a:t>ними…      </a:t>
            </a:r>
          </a:p>
          <a:p>
            <a:pPr algn="ctr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61514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5" y="-243408"/>
            <a:ext cx="6840760" cy="653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091" y="260648"/>
            <a:ext cx="54726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sz="24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99047" y="980728"/>
            <a:ext cx="6264696" cy="3447098"/>
          </a:xfrm>
          <a:prstGeom prst="rect">
            <a:avLst/>
          </a:prstGeom>
          <a:solidFill>
            <a:srgbClr val="FFFFFF">
              <a:alpha val="41176"/>
            </a:srgb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ru-RU" sz="2000" b="1" dirty="0">
                <a:solidFill>
                  <a:prstClr val="black"/>
                </a:solidFill>
                <a:latin typeface="Times New Roman"/>
                <a:ea typeface="Times New Roman"/>
              </a:rPr>
              <a:t>Николай Павлович, а для нас просто Коля, был старостой нашей студенческой группы РМ-49 в славном институте Цветных Металлов и Золота, в далекие 50-е годы.</a:t>
            </a:r>
          </a:p>
          <a:p>
            <a:pPr lvl="0" algn="just"/>
            <a:r>
              <a:rPr lang="ru-RU" sz="2000" b="1" dirty="0">
                <a:solidFill>
                  <a:prstClr val="black"/>
                </a:solidFill>
                <a:latin typeface="Times New Roman"/>
                <a:ea typeface="Times New Roman"/>
              </a:rPr>
              <a:t>	В институт он пришел после техникума и был чуть постарше большинства из нас, поступивших со школьной скамьи, а родом из </a:t>
            </a:r>
            <a:r>
              <a:rPr lang="ru-RU" sz="20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Беломорья</a:t>
            </a:r>
            <a:r>
              <a:rPr lang="ru-RU" sz="2000" b="1" dirty="0">
                <a:solidFill>
                  <a:prstClr val="black"/>
                </a:solidFill>
                <a:latin typeface="Times New Roman"/>
                <a:ea typeface="Times New Roman"/>
              </a:rPr>
              <a:t>, земляк Ломоносова, чем-то схожий с ним, наверное, по характеру: обстоятельный, твердый, целеустремленный. </a:t>
            </a:r>
            <a:endParaRPr lang="ru-RU" sz="2000" b="1" dirty="0">
              <a:solidFill>
                <a:prstClr val="black"/>
              </a:solidFill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3200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1934"/>
            <a:ext cx="7491240" cy="6619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5656" y="908720"/>
            <a:ext cx="6048672" cy="4555093"/>
          </a:xfrm>
          <a:prstGeom prst="rect">
            <a:avLst/>
          </a:prstGeom>
          <a:solidFill>
            <a:srgbClr val="FFFFFF">
              <a:alpha val="49020"/>
            </a:srgb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ru-RU" sz="1600" dirty="0">
                <a:solidFill>
                  <a:prstClr val="black"/>
                </a:solidFill>
                <a:latin typeface="Times New Roman"/>
                <a:ea typeface="Times New Roman"/>
              </a:rPr>
              <a:t>	</a:t>
            </a:r>
            <a:r>
              <a:rPr lang="ru-RU" sz="1600" b="1" dirty="0">
                <a:solidFill>
                  <a:prstClr val="black"/>
                </a:solidFill>
                <a:latin typeface="Times New Roman"/>
                <a:ea typeface="Times New Roman"/>
              </a:rPr>
              <a:t>Учился он блестяще и сразу по окончании был принят в аспирантуру. Окончил, защитился, а прописки-то московской нет, а, значит, дорога в столичные НИИ закрыта! Да и на периферии никто не ждет – с жильем везде туго. Выручил его профессор Ф.И. </a:t>
            </a:r>
            <a:r>
              <a:rPr lang="ru-RU" sz="16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Вольфсон</a:t>
            </a:r>
            <a:r>
              <a:rPr lang="ru-RU" sz="1600" b="1" dirty="0">
                <a:solidFill>
                  <a:prstClr val="black"/>
                </a:solidFill>
                <a:latin typeface="Times New Roman"/>
                <a:ea typeface="Times New Roman"/>
              </a:rPr>
              <a:t>, уже тогда высоко ценивший его талант. Он предложил ему место начальника научной станции ИГЕМ АН СССР в Средней Азии, на руднике </a:t>
            </a:r>
            <a:r>
              <a:rPr lang="ru-RU" sz="16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Адрасман</a:t>
            </a:r>
            <a:r>
              <a:rPr lang="ru-RU" sz="1600" b="1" dirty="0">
                <a:solidFill>
                  <a:prstClr val="black"/>
                </a:solidFill>
                <a:latin typeface="Times New Roman"/>
                <a:ea typeface="Times New Roman"/>
              </a:rPr>
              <a:t>. Особого выбора у Коли не было, а уже семья, ребенок. Предложение он принял. </a:t>
            </a:r>
          </a:p>
          <a:p>
            <a:pPr lvl="0" algn="just"/>
            <a:r>
              <a:rPr lang="ru-RU" sz="1600" b="1" dirty="0">
                <a:solidFill>
                  <a:prstClr val="black"/>
                </a:solidFill>
                <a:latin typeface="Times New Roman"/>
                <a:ea typeface="Times New Roman"/>
              </a:rPr>
              <a:t>	Как потом он рассказывал, решение это оказалось очень удачным: жилье - целый дом свой, сад фруктовый, быт налаженный и все условия для занятий наукой и научного роста. В </a:t>
            </a:r>
            <a:r>
              <a:rPr lang="ru-RU" sz="16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1966 </a:t>
            </a:r>
            <a:r>
              <a:rPr lang="ru-RU" sz="1600" b="1" dirty="0">
                <a:solidFill>
                  <a:prstClr val="black"/>
                </a:solidFill>
                <a:latin typeface="Times New Roman"/>
                <a:ea typeface="Times New Roman"/>
              </a:rPr>
              <a:t>он уже  автор ряда крупных печатных работ, замечен руководителями нашей отрасли. </a:t>
            </a:r>
            <a:r>
              <a:rPr lang="ru-RU" sz="16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Его </a:t>
            </a:r>
            <a:r>
              <a:rPr lang="ru-RU" sz="1600" b="1" dirty="0">
                <a:solidFill>
                  <a:prstClr val="black"/>
                </a:solidFill>
                <a:latin typeface="Times New Roman"/>
                <a:ea typeface="Times New Roman"/>
              </a:rPr>
              <a:t>приглашают в Москву, в Министерство Геологии на должность зам. начальника управления науки, а вскоре он назначается начальником этого управления.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1306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7848872" cy="6271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1628800"/>
            <a:ext cx="6192688" cy="2462213"/>
          </a:xfrm>
          <a:prstGeom prst="rect">
            <a:avLst/>
          </a:prstGeom>
          <a:solidFill>
            <a:srgbClr val="FFFFFF">
              <a:alpha val="65882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</a:rPr>
              <a:t>Однако, в 1975 г пост Министра Геологии покидает А.В. Сидоренко, активно содействовавший переводу Лаверова с Москву. С новым министром – Е.А. Козловским отношения у Николая не складываются.</a:t>
            </a:r>
          </a:p>
          <a:p>
            <a:pPr lvl="0" algn="ctr">
              <a:spcAft>
                <a:spcPts val="600"/>
              </a:spcAft>
            </a:pP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</a:rPr>
              <a:t> Подробности их конфликта мне неизвестны, но в 1976 г Лаверов покидает  аппарат министерства и сосредотачивается на научной работе.</a:t>
            </a:r>
          </a:p>
          <a:p>
            <a:pPr lvl="0" algn="just"/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</a:rPr>
              <a:t>	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13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05" y="404665"/>
            <a:ext cx="7787535" cy="615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405383"/>
            <a:ext cx="65527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	</a:t>
            </a:r>
          </a:p>
          <a:p>
            <a:endParaRPr lang="ru-RU" b="1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r>
              <a:rPr lang="ru-RU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	В 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</a:rPr>
              <a:t>1987 г Лаверова избирают действительным членом АН СССР, но одновременно поручают возглавить президиум АН Киргизстана. Бросают, так сказать, не прорыв. Около 2-х  лет Николай трудится в Бишкеке, реформируя местную науку, </a:t>
            </a:r>
            <a:endParaRPr lang="ru-RU" b="1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endParaRPr lang="ru-RU" b="1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endParaRPr lang="ru-RU" b="1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endParaRPr lang="ru-RU" b="1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endParaRPr lang="ru-RU" b="1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r>
              <a:rPr lang="ru-RU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	</a:t>
            </a:r>
            <a:r>
              <a:rPr lang="ru-RU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В 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</a:rPr>
              <a:t>1987 г </a:t>
            </a:r>
            <a:r>
              <a:rPr lang="ru-RU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 Лаверов Н.П. избирается  вице-президентом 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</a:rPr>
              <a:t>АН СССР, </a:t>
            </a:r>
            <a:r>
              <a:rPr lang="ru-RU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  а 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</a:rPr>
              <a:t>затем назначается руководителем ГКНТ (Госкомитета по науке и технике), - должность, по существу, ранга министра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451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564904"/>
            <a:ext cx="76866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</a:rPr>
              <a:t>	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30824" cy="432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39952" y="692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692696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17848" y="4641124"/>
            <a:ext cx="768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/>
                <a:ea typeface="Times New Roman"/>
              </a:rPr>
              <a:t>В 1988 </a:t>
            </a:r>
            <a:r>
              <a:rPr lang="ru-RU" b="1" dirty="0" smtClean="0">
                <a:latin typeface="Times New Roman"/>
                <a:ea typeface="Times New Roman"/>
              </a:rPr>
              <a:t>Лаверов включается </a:t>
            </a:r>
            <a:r>
              <a:rPr lang="ru-RU" b="1" dirty="0">
                <a:latin typeface="Times New Roman"/>
                <a:ea typeface="Times New Roman"/>
              </a:rPr>
              <a:t>в состав государственной комиссии по ликвидации последствий разрушительного землетрясения в Спитаке, которую возглавляет председатель Совмина Н.И. Рыжков. Энергия и эрудиция </a:t>
            </a:r>
            <a:r>
              <a:rPr lang="ru-RU" b="1" dirty="0" smtClean="0">
                <a:latin typeface="Times New Roman"/>
                <a:ea typeface="Times New Roman"/>
              </a:rPr>
              <a:t>Лаверова </a:t>
            </a:r>
            <a:r>
              <a:rPr lang="ru-RU" b="1" dirty="0">
                <a:latin typeface="Times New Roman"/>
                <a:ea typeface="Times New Roman"/>
              </a:rPr>
              <a:t>производят на Рыжкова большое впечатление, и в 1989 г он назначает его своим заместителем, сохраняя за ним посты руководителя ГКНТ и вице-президента АН СССР.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84058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C:\Users\8FEE~1\AppData\Local\Temp\{5A2F50FA-86B5-4985-A51E-B57FAB6E7FE5}.tmp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C:\Users\8FEE~1\AppData\Local\Temp\{5A2F50FA-86B5-4985-A51E-B57FAB6E7FE5}.tmp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C:\Users\8FEE~1\AppData\Local\Temp\{98A8EBE5-A537-4EE4-9078-0EAEFB3AE353}.tmp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54362"/>
            <a:ext cx="10310688" cy="7280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59832" y="1595021"/>
            <a:ext cx="6336704" cy="4616648"/>
          </a:xfrm>
          <a:prstGeom prst="rect">
            <a:avLst/>
          </a:prstGeom>
          <a:solidFill>
            <a:srgbClr val="FFFFFF">
              <a:alpha val="52157"/>
            </a:srgb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800" b="1" dirty="0" smtClean="0">
                <a:ln w="6350">
                  <a:solidFill>
                    <a:srgbClr val="000000"/>
                  </a:solidFill>
                </a:ln>
                <a:latin typeface="Times New Roman"/>
                <a:ea typeface="Times New Roman"/>
              </a:rPr>
              <a:t>На постах вице-президента АН СССР и председателя ГКНТ Лаверов занимается </a:t>
            </a:r>
            <a:r>
              <a:rPr lang="ru-RU" sz="2800" b="1" dirty="0">
                <a:ln w="6350">
                  <a:solidFill>
                    <a:srgbClr val="000000"/>
                  </a:solidFill>
                </a:ln>
                <a:latin typeface="Times New Roman"/>
                <a:ea typeface="Times New Roman"/>
              </a:rPr>
              <a:t>очень широким кругом вопросов</a:t>
            </a:r>
            <a:r>
              <a:rPr lang="ru-RU" sz="2800" b="1" dirty="0" smtClean="0">
                <a:ln w="6350">
                  <a:solidFill>
                    <a:srgbClr val="000000"/>
                  </a:solidFill>
                </a:ln>
                <a:latin typeface="Times New Roman"/>
                <a:ea typeface="Times New Roman"/>
              </a:rPr>
              <a:t>, </a:t>
            </a:r>
            <a:r>
              <a:rPr lang="ru-RU" sz="2800" b="1" dirty="0">
                <a:ln w="6350">
                  <a:solidFill>
                    <a:srgbClr val="000000"/>
                  </a:solidFill>
                </a:ln>
                <a:latin typeface="Times New Roman"/>
                <a:ea typeface="Times New Roman"/>
              </a:rPr>
              <a:t>включая такие проблемы, как развитие атомной энергетики, атомного флота, новейших технологий и т.п</a:t>
            </a:r>
            <a:r>
              <a:rPr lang="ru-RU" sz="2800" dirty="0">
                <a:ln w="6350">
                  <a:solidFill>
                    <a:srgbClr val="000000"/>
                  </a:solidFill>
                </a:ln>
                <a:latin typeface="Times New Roman"/>
                <a:ea typeface="Times New Roman"/>
              </a:rPr>
              <a:t>.</a:t>
            </a:r>
            <a:endParaRPr lang="ru-RU" sz="2800" dirty="0">
              <a:ln w="6350">
                <a:solidFill>
                  <a:srgbClr val="000000"/>
                </a:solidFill>
              </a:ln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08374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71778"/>
            <a:ext cx="3488284" cy="5459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112474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10059" y="620688"/>
            <a:ext cx="4176464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Его высоко оценивает В.В. Путин, привлекая к разработке некоторых стратегических научно-технических программ. Как вспоминал Николай, Владимир Владимирович в процессе обсуждения вопросов, нередко прерывал дискуссию словами: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	- Делайте так, как говорит академик Лаверов</a:t>
            </a:r>
            <a:r>
              <a:rPr lang="ru-RU" b="1" dirty="0" smtClean="0">
                <a:latin typeface="Times New Roman"/>
                <a:ea typeface="Times New Roman"/>
              </a:rPr>
              <a:t>!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ru-RU" b="1" dirty="0">
              <a:latin typeface="Times New Roman"/>
              <a:ea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latin typeface="Times New Roman"/>
                <a:ea typeface="Times New Roman"/>
              </a:rPr>
              <a:t>Николай являлся </a:t>
            </a:r>
            <a:r>
              <a:rPr lang="ru-RU" b="1" dirty="0" smtClean="0">
                <a:latin typeface="Times New Roman"/>
                <a:ea typeface="Times New Roman"/>
              </a:rPr>
              <a:t>полным </a:t>
            </a:r>
            <a:r>
              <a:rPr lang="ru-RU" b="1" dirty="0" smtClean="0">
                <a:latin typeface="Times New Roman"/>
                <a:ea typeface="Times New Roman"/>
              </a:rPr>
              <a:t>кавалером Ордена «За заслуги перед </a:t>
            </a:r>
            <a:r>
              <a:rPr lang="ru-RU" b="1" dirty="0" err="1" smtClean="0">
                <a:latin typeface="Times New Roman"/>
                <a:ea typeface="Times New Roman"/>
              </a:rPr>
              <a:t>отечечеством</a:t>
            </a:r>
            <a:r>
              <a:rPr lang="ru-RU" b="1" dirty="0" smtClean="0">
                <a:latin typeface="Times New Roman"/>
                <a:ea typeface="Times New Roman"/>
              </a:rPr>
              <a:t> всех четырех </a:t>
            </a:r>
            <a:r>
              <a:rPr lang="ru-RU" b="1" dirty="0" err="1" smtClean="0">
                <a:latin typeface="Times New Roman"/>
                <a:ea typeface="Times New Roman"/>
              </a:rPr>
              <a:t>степений</a:t>
            </a:r>
            <a:r>
              <a:rPr lang="ru-RU" b="1" dirty="0" smtClean="0">
                <a:latin typeface="Times New Roman"/>
                <a:ea typeface="Times New Roman"/>
              </a:rPr>
              <a:t>!</a:t>
            </a:r>
            <a:endParaRPr lang="ru-RU" b="1" dirty="0">
              <a:latin typeface="Times New Roman"/>
              <a:ea typeface="Times New Roman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16565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215</TotalTime>
  <Words>457</Words>
  <Application>Microsoft Office PowerPoint</Application>
  <PresentationFormat>Экран (4:3)</PresentationFormat>
  <Paragraphs>54</Paragraphs>
  <Slides>15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Воздушный поток</vt:lpstr>
      <vt:lpstr>Николай        Павлович     Лаверов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</dc:creator>
  <cp:lastModifiedBy>Михаил</cp:lastModifiedBy>
  <cp:revision>48</cp:revision>
  <dcterms:created xsi:type="dcterms:W3CDTF">2025-10-04T13:36:44Z</dcterms:created>
  <dcterms:modified xsi:type="dcterms:W3CDTF">2025-10-06T04:38:29Z</dcterms:modified>
</cp:coreProperties>
</file>