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1"/>
  </p:notesMasterIdLst>
  <p:sldIdLst>
    <p:sldId id="623" r:id="rId2"/>
    <p:sldId id="624" r:id="rId3"/>
    <p:sldId id="269" r:id="rId4"/>
    <p:sldId id="281" r:id="rId5"/>
    <p:sldId id="273" r:id="rId6"/>
    <p:sldId id="586" r:id="rId7"/>
    <p:sldId id="752" r:id="rId8"/>
    <p:sldId id="302" r:id="rId9"/>
    <p:sldId id="759" r:id="rId10"/>
    <p:sldId id="760" r:id="rId11"/>
    <p:sldId id="816" r:id="rId12"/>
    <p:sldId id="814" r:id="rId13"/>
    <p:sldId id="815" r:id="rId14"/>
    <p:sldId id="581" r:id="rId15"/>
    <p:sldId id="582" r:id="rId16"/>
    <p:sldId id="579" r:id="rId17"/>
    <p:sldId id="580" r:id="rId18"/>
    <p:sldId id="724" r:id="rId19"/>
    <p:sldId id="488" r:id="rId20"/>
    <p:sldId id="350" r:id="rId21"/>
    <p:sldId id="817" r:id="rId22"/>
    <p:sldId id="761" r:id="rId23"/>
    <p:sldId id="750" r:id="rId24"/>
    <p:sldId id="426" r:id="rId25"/>
    <p:sldId id="746" r:id="rId26"/>
    <p:sldId id="740" r:id="rId27"/>
    <p:sldId id="282" r:id="rId28"/>
    <p:sldId id="625" r:id="rId29"/>
    <p:sldId id="25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06:57:29.5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07:11:29.21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AC550-1CB6-4708-BD3F-B5B92176C9B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E3CF-653B-44AF-B40E-F1CDFABA9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5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D9E95D-FCC4-425D-8915-8D24D4257619}" type="slidenum">
              <a:rPr lang="ru-RU" altLang="ru-RU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1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28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3721FE-100C-4BB1-90B4-53B5D80D87D8}" type="slidenum">
              <a:rPr lang="ru-RU" altLang="ru-RU"/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44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82B7C1D-8519-4111-AA69-C9B28B86DB49}" type="slidenum">
              <a:rPr lang="en-US" altLang="ru-RU" smtClean="0">
                <a:solidFill>
                  <a:srgbClr val="000000"/>
                </a:solidFill>
              </a:rPr>
              <a:pPr/>
              <a:t>9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Очень простой и легкий в общении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421004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497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3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9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34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48AFF-8E63-414C-8829-FD0CA52B3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49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1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8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2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13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9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9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7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E4511-E862-4199-A2B0-12FA94C3D20F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9D2E-6061-490A-8532-C32C361BE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9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image" Target="../media/image55.png"/><Relationship Id="rId10" Type="http://schemas.openxmlformats.org/officeDocument/2006/relationships/image" Target="../media/image45.jpeg"/><Relationship Id="rId4" Type="http://schemas.openxmlformats.org/officeDocument/2006/relationships/customXml" Target="../ink/ink1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/>
          <a:stretch>
            <a:fillRect/>
          </a:stretch>
        </p:blipFill>
        <p:spPr bwMode="auto">
          <a:xfrm>
            <a:off x="527381" y="0"/>
            <a:ext cx="108832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9402" y="16272"/>
            <a:ext cx="1035192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67" b="1" dirty="0">
                <a:ea typeface="Calibri" panose="020F0502020204030204" pitchFamily="34" charset="0"/>
              </a:rPr>
              <a:t>Глубинные источники вулканической и геотермальной активности Камчатки и Курильских островов по сейсмическим данным</a:t>
            </a:r>
            <a:endParaRPr lang="ru-RU" sz="2667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9402" y="1796820"/>
            <a:ext cx="5493876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ru-RU" altLang="ru-RU" sz="2133" dirty="0"/>
              <a:t>Кулаков Иван Юрьевич,</a:t>
            </a:r>
          </a:p>
          <a:p>
            <a:pPr marL="0">
              <a:spcBef>
                <a:spcPct val="0"/>
              </a:spcBef>
              <a:buNone/>
            </a:pPr>
            <a:r>
              <a:rPr lang="ru-RU" altLang="ru-RU" sz="1867" dirty="0"/>
              <a:t>Институт нефтегазовой</a:t>
            </a:r>
            <a:r>
              <a:rPr lang="en-US" altLang="ru-RU" sz="1867" dirty="0"/>
              <a:t> </a:t>
            </a:r>
            <a:r>
              <a:rPr lang="ru-RU" altLang="ru-RU" sz="1867" dirty="0"/>
              <a:t>геологии и геофизики СО РАН</a:t>
            </a:r>
            <a:r>
              <a:rPr lang="en-US" altLang="ru-RU" sz="1867" dirty="0"/>
              <a:t> </a:t>
            </a:r>
            <a:r>
              <a:rPr lang="ru-RU" altLang="ru-RU" sz="1867" dirty="0"/>
              <a:t>им. А.А. </a:t>
            </a:r>
            <a:r>
              <a:rPr lang="ru-RU" altLang="ru-RU" sz="1867" dirty="0" err="1"/>
              <a:t>Трофимука</a:t>
            </a:r>
            <a:r>
              <a:rPr lang="en-US" altLang="ru-RU" sz="1867" dirty="0"/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96370" y="5253203"/>
            <a:ext cx="3360607" cy="14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ru-RU" altLang="ru-RU" sz="1867" dirty="0">
                <a:solidFill>
                  <a:schemeClr val="bg1"/>
                </a:solidFill>
              </a:rPr>
              <a:t>Н.Л. Добрецов показывает студентам направление </a:t>
            </a:r>
            <a:r>
              <a:rPr lang="ru-RU" altLang="ru-RU" sz="1867" dirty="0" err="1">
                <a:solidFill>
                  <a:schemeClr val="bg1"/>
                </a:solidFill>
              </a:rPr>
              <a:t>субдукции</a:t>
            </a:r>
            <a:r>
              <a:rPr lang="ru-RU" altLang="ru-RU" sz="1867" dirty="0">
                <a:solidFill>
                  <a:schemeClr val="bg1"/>
                </a:solidFill>
              </a:rPr>
              <a:t> в 5 часов утра. Экспедиция на </a:t>
            </a:r>
            <a:r>
              <a:rPr lang="ru-RU" altLang="ru-RU" sz="1867" dirty="0" err="1">
                <a:solidFill>
                  <a:schemeClr val="bg1"/>
                </a:solidFill>
              </a:rPr>
              <a:t>Толбачике</a:t>
            </a:r>
            <a:endParaRPr lang="ru-RU" altLang="ru-RU" sz="1867" dirty="0">
              <a:solidFill>
                <a:schemeClr val="bg1"/>
              </a:solidFill>
            </a:endParaRPr>
          </a:p>
          <a:p>
            <a:pPr marL="0">
              <a:spcBef>
                <a:spcPct val="0"/>
              </a:spcBef>
              <a:buNone/>
            </a:pPr>
            <a:r>
              <a:rPr lang="ru-RU" altLang="ru-RU" sz="1600" dirty="0">
                <a:solidFill>
                  <a:schemeClr val="bg1"/>
                </a:solidFill>
              </a:rPr>
              <a:t>(фото И.Ю. Кулакова, 2014 год)</a:t>
            </a:r>
            <a:endParaRPr lang="en-US" alt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2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9316" y="423654"/>
            <a:ext cx="1016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Three types of feeding systems beneath </a:t>
            </a:r>
            <a:r>
              <a:rPr lang="en-US" b="1" dirty="0" err="1"/>
              <a:t>Klyuchevskoy</a:t>
            </a:r>
            <a:r>
              <a:rPr lang="en-US" b="1" dirty="0"/>
              <a:t>, </a:t>
            </a:r>
            <a:r>
              <a:rPr lang="en-US" b="1" dirty="0" err="1"/>
              <a:t>Bezymyanny</a:t>
            </a:r>
            <a:r>
              <a:rPr lang="en-US" b="1" dirty="0"/>
              <a:t> and Tolbachik: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Straight “pipe” beneath </a:t>
            </a:r>
            <a:r>
              <a:rPr lang="en-US" u="sng" dirty="0" err="1"/>
              <a:t>Klyuchevskoy</a:t>
            </a:r>
            <a:r>
              <a:rPr lang="en-US" u="sng" dirty="0"/>
              <a:t> Volcano</a:t>
            </a:r>
            <a:r>
              <a:rPr lang="en-US" dirty="0"/>
              <a:t>.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Beneath </a:t>
            </a:r>
            <a:r>
              <a:rPr lang="en-US" u="sng" dirty="0" err="1"/>
              <a:t>Bezymianny</a:t>
            </a:r>
            <a:r>
              <a:rPr lang="en-US" u="sng" dirty="0"/>
              <a:t> Volcano</a:t>
            </a:r>
            <a:r>
              <a:rPr lang="en-US" dirty="0"/>
              <a:t>, slow magma fractioning in the middle crust.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u="sng" dirty="0"/>
              <a:t>Tolbachik Volcano</a:t>
            </a:r>
            <a:r>
              <a:rPr lang="en-US" dirty="0"/>
              <a:t>:  basalts ascend through a system of dykes, probably associated with fault zones. </a:t>
            </a:r>
          </a:p>
        </p:txBody>
      </p:sp>
      <p:pic>
        <p:nvPicPr>
          <p:cNvPr id="16387" name="Picture 4" descr="Interpretation_KG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5" y="1678847"/>
            <a:ext cx="9860974" cy="453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287080" y="4614003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dirty="0">
                <a:solidFill>
                  <a:srgbClr val="FF0000"/>
                </a:solidFill>
              </a:rPr>
              <a:t>?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204655" y="4614003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rgbClr val="FF0000"/>
                </a:solidFill>
              </a:rPr>
              <a:t>?</a:t>
            </a:r>
            <a:endParaRPr lang="ru-RU" altLang="ru-RU" sz="4000">
              <a:solidFill>
                <a:srgbClr val="FF0000"/>
              </a:solidFill>
            </a:endParaRP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468881" y="4614002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dirty="0">
                <a:solidFill>
                  <a:srgbClr val="FF0000"/>
                </a:solidFill>
              </a:rPr>
              <a:t>?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7030782" y="4471128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dirty="0">
                <a:solidFill>
                  <a:srgbClr val="FF0000"/>
                </a:solidFill>
              </a:rPr>
              <a:t>?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8456041" y="4471128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dirty="0">
                <a:solidFill>
                  <a:srgbClr val="FF0000"/>
                </a:solidFill>
              </a:rPr>
              <a:t>?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859316" y="23544"/>
            <a:ext cx="828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C00000"/>
                </a:solidFill>
              </a:rPr>
              <a:t>Crustal structures beneath the Klyuchevskoy group of volcanoes: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57D783-48FC-4B3C-83DC-2F91C934D7A0}"/>
              </a:ext>
            </a:extLst>
          </p:cNvPr>
          <p:cNvSpPr/>
          <p:nvPr/>
        </p:nvSpPr>
        <p:spPr>
          <a:xfrm>
            <a:off x="156655" y="6266009"/>
            <a:ext cx="12035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Koulakov</a:t>
            </a:r>
            <a:r>
              <a:rPr lang="en-US" sz="1400" dirty="0">
                <a:solidFill>
                  <a:srgbClr val="0070C0"/>
                </a:solidFill>
              </a:rPr>
              <a:t> I., et al. (2017). Three different types of plumbing system beneath the neighboring active volcanoes of Tolbachik, </a:t>
            </a:r>
            <a:r>
              <a:rPr lang="en-US" sz="1400" dirty="0" err="1">
                <a:solidFill>
                  <a:srgbClr val="0070C0"/>
                </a:solidFill>
              </a:rPr>
              <a:t>Bezymianny</a:t>
            </a:r>
            <a:r>
              <a:rPr lang="en-US" sz="1400" dirty="0">
                <a:solidFill>
                  <a:srgbClr val="0070C0"/>
                </a:solidFill>
              </a:rPr>
              <a:t>, and </a:t>
            </a:r>
            <a:r>
              <a:rPr lang="en-US" sz="1400" dirty="0" err="1">
                <a:solidFill>
                  <a:srgbClr val="0070C0"/>
                </a:solidFill>
              </a:rPr>
              <a:t>Klyuchevskoy</a:t>
            </a:r>
            <a:r>
              <a:rPr lang="en-US" sz="1400" dirty="0">
                <a:solidFill>
                  <a:srgbClr val="0070C0"/>
                </a:solidFill>
              </a:rPr>
              <a:t> in Kamchatka, J. </a:t>
            </a:r>
            <a:r>
              <a:rPr lang="en-US" sz="1400" dirty="0" err="1">
                <a:solidFill>
                  <a:srgbClr val="0070C0"/>
                </a:solidFill>
              </a:rPr>
              <a:t>Geophys.Res</a:t>
            </a:r>
            <a:r>
              <a:rPr lang="en-US" sz="1400" dirty="0">
                <a:solidFill>
                  <a:srgbClr val="0070C0"/>
                </a:solidFill>
              </a:rPr>
              <a:t>. Solid Earth, 122, doi:10.1002/2017JB014082.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Проект </a:t>
            </a:r>
            <a:r>
              <a:rPr lang="en-US" sz="2000" b="1" dirty="0">
                <a:solidFill>
                  <a:srgbClr val="C00000"/>
                </a:solidFill>
              </a:rPr>
              <a:t>KISS: </a:t>
            </a:r>
            <a:r>
              <a:rPr lang="ru-RU" sz="2000" b="1" dirty="0">
                <a:solidFill>
                  <a:srgbClr val="C00000"/>
                </a:solidFill>
              </a:rPr>
              <a:t>Северная группа вулканов (Ключевская группа + Шивелуч + </a:t>
            </a:r>
            <a:r>
              <a:rPr lang="ru-RU" sz="2000" b="1" dirty="0" err="1">
                <a:solidFill>
                  <a:srgbClr val="C00000"/>
                </a:solidFill>
              </a:rPr>
              <a:t>Кизимен</a:t>
            </a:r>
            <a:r>
              <a:rPr lang="ru-RU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7579" y="546931"/>
            <a:ext cx="273464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Разнообразие составов и режимов извержений.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Ключевской, Безымянный, Толбачик, Шивелуч, </a:t>
            </a:r>
            <a:r>
              <a:rPr lang="ru-RU" sz="1600" dirty="0" err="1"/>
              <a:t>Кизимен</a:t>
            </a:r>
            <a:r>
              <a:rPr lang="ru-RU" sz="1600" dirty="0"/>
              <a:t> – активные вулканы. 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+ более 10 потухших и спящих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+ моногенные конуса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" y="400109"/>
            <a:ext cx="5728910" cy="6013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97837" y="2986687"/>
            <a:ext cx="2648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Один из наиболее удачных примеров вулканических областей в мире, где проведены междисциплинарные, многомасштабные исследования</a:t>
            </a:r>
          </a:p>
        </p:txBody>
      </p:sp>
      <p:pic>
        <p:nvPicPr>
          <p:cNvPr id="8" name="Picture 6" descr="ray_paths_KLU_ALL2">
            <a:extLst>
              <a:ext uri="{FF2B5EF4-FFF2-40B4-BE49-F238E27FC236}">
                <a16:creationId xmlns:a16="http://schemas.microsoft.com/office/drawing/2014/main" id="{E190FD9E-23D7-4D03-BE46-67CB0228E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9"/>
          <a:stretch/>
        </p:blipFill>
        <p:spPr bwMode="auto">
          <a:xfrm>
            <a:off x="6093113" y="400109"/>
            <a:ext cx="3076524" cy="63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C14A0F4-95BE-4597-A320-ADD248C01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837" y="5038294"/>
            <a:ext cx="279800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400" dirty="0"/>
              <a:t>Объединенный набор данных включал в себя</a:t>
            </a:r>
            <a:r>
              <a:rPr lang="en-US" altLang="ru-RU" sz="1400" dirty="0"/>
              <a:t>: 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/>
              <a:t>KISS-2015-2016 </a:t>
            </a:r>
            <a:r>
              <a:rPr lang="ru-RU" altLang="ru-RU" sz="1400" dirty="0"/>
              <a:t>сеть</a:t>
            </a:r>
            <a:r>
              <a:rPr lang="en-US" altLang="ru-RU" sz="1400" dirty="0"/>
              <a:t> +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/>
              <a:t>TOLB-2014-2015 </a:t>
            </a:r>
            <a:r>
              <a:rPr lang="ru-RU" altLang="ru-RU" sz="1400" dirty="0"/>
              <a:t>сеть</a:t>
            </a:r>
            <a:r>
              <a:rPr lang="en-US" altLang="ru-RU" sz="1400" dirty="0"/>
              <a:t> +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1400" dirty="0"/>
              <a:t>Постоянные станции</a:t>
            </a:r>
            <a:r>
              <a:rPr lang="en-US" altLang="ru-RU" sz="1400" dirty="0"/>
              <a:t> (</a:t>
            </a:r>
            <a:r>
              <a:rPr lang="ru-RU" altLang="ru-RU" sz="1400" dirty="0"/>
              <a:t>сейсмичность в коре и </a:t>
            </a:r>
            <a:r>
              <a:rPr lang="ru-RU" altLang="ru-RU" sz="1400" dirty="0" err="1"/>
              <a:t>слэбе</a:t>
            </a:r>
            <a:r>
              <a:rPr lang="en-US" altLang="ru-RU" sz="1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53C-1AE4-42EE-8268-E8CC9E1E4EB5}"/>
              </a:ext>
            </a:extLst>
          </p:cNvPr>
          <p:cNvSpPr txBox="1"/>
          <p:nvPr/>
        </p:nvSpPr>
        <p:spPr>
          <a:xfrm>
            <a:off x="0" y="6484843"/>
            <a:ext cx="34251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Koulakov et al., 2020, </a:t>
            </a:r>
            <a:r>
              <a:rPr lang="en-US" sz="1400" dirty="0" err="1"/>
              <a:t>J.Geophys.Res</a:t>
            </a:r>
            <a:r>
              <a:rPr lang="en-US" sz="1400" dirty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296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0" y="85068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Выявление путей миграции глубинных флюидов </a:t>
            </a:r>
            <a:r>
              <a:rPr lang="en-US" altLang="ru-RU" sz="2000" b="1" dirty="0">
                <a:solidFill>
                  <a:srgbClr val="C00000"/>
                </a:solidFill>
              </a:rPr>
              <a:t>(</a:t>
            </a:r>
            <a:r>
              <a:rPr lang="ru-RU" altLang="ru-RU" sz="2000" b="1" dirty="0">
                <a:solidFill>
                  <a:srgbClr val="C00000"/>
                </a:solidFill>
              </a:rPr>
              <a:t>отношение </a:t>
            </a:r>
            <a:r>
              <a:rPr lang="en-US" altLang="ru-RU" sz="2000" b="1" dirty="0" err="1">
                <a:solidFill>
                  <a:srgbClr val="C00000"/>
                </a:solidFill>
              </a:rPr>
              <a:t>Vp</a:t>
            </a:r>
            <a:r>
              <a:rPr lang="en-US" altLang="ru-RU" sz="2000" b="1" dirty="0">
                <a:solidFill>
                  <a:srgbClr val="C00000"/>
                </a:solidFill>
              </a:rPr>
              <a:t>/Vs):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57759" y="604448"/>
            <a:ext cx="6504831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600" b="1" dirty="0"/>
              <a:t>Под Ключевским (сеч. 1)</a:t>
            </a:r>
            <a:r>
              <a:rPr lang="en-US" altLang="ru-RU" sz="1600" b="1" dirty="0"/>
              <a:t>: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600" dirty="0"/>
              <a:t>Как и во всех предыдущих работах, выделяется аномалия с высоким </a:t>
            </a:r>
            <a:r>
              <a:rPr lang="en-US" altLang="ru-RU" sz="1600" dirty="0" err="1"/>
              <a:t>Vp</a:t>
            </a:r>
            <a:r>
              <a:rPr lang="en-US" altLang="ru-RU" sz="1600" dirty="0"/>
              <a:t>/Vs </a:t>
            </a:r>
            <a:r>
              <a:rPr lang="ru-RU" altLang="ru-RU" sz="1600" dirty="0"/>
              <a:t>на подошве коры + кластер </a:t>
            </a:r>
            <a:r>
              <a:rPr lang="en-US" altLang="ru-RU" sz="1600" dirty="0"/>
              <a:t>DLP </a:t>
            </a:r>
            <a:r>
              <a:rPr lang="ru-RU" altLang="ru-RU" sz="1600" dirty="0"/>
              <a:t>землетрясений.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600" dirty="0"/>
              <a:t>Дегидратация </a:t>
            </a:r>
            <a:r>
              <a:rPr lang="ru-RU" altLang="ru-RU" sz="1600" dirty="0" err="1"/>
              <a:t>слэба</a:t>
            </a:r>
            <a:r>
              <a:rPr lang="ru-RU" altLang="ru-RU" sz="1600" dirty="0"/>
              <a:t> происходит на трех уровнях от 100 до 150 км. Три струи объединяются в одну и формируют очаг на подошве коры под </a:t>
            </a:r>
            <a:r>
              <a:rPr lang="en-US" altLang="ru-RU" sz="1600" dirty="0"/>
              <a:t>KLU</a:t>
            </a:r>
            <a:r>
              <a:rPr lang="ru-RU" altLang="ru-RU" sz="16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6"/>
          <a:stretch/>
        </p:blipFill>
        <p:spPr>
          <a:xfrm>
            <a:off x="609600" y="2513199"/>
            <a:ext cx="7378980" cy="3881003"/>
          </a:xfrm>
          <a:prstGeom prst="rect">
            <a:avLst/>
          </a:prstGeom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740D6DF5-32C7-40F2-AE4C-73C4F79E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4" r="51333" b="8302"/>
          <a:stretch/>
        </p:blipFill>
        <p:spPr>
          <a:xfrm>
            <a:off x="8085665" y="2327997"/>
            <a:ext cx="3737915" cy="4111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8B4024-5D97-44E6-A51D-8BAC20C0D124}"/>
              </a:ext>
            </a:extLst>
          </p:cNvPr>
          <p:cNvSpPr/>
          <p:nvPr/>
        </p:nvSpPr>
        <p:spPr>
          <a:xfrm>
            <a:off x="7027332" y="633513"/>
            <a:ext cx="4906909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b="1" dirty="0"/>
              <a:t>Под Толбачиком (сеч. 2)</a:t>
            </a:r>
            <a:r>
              <a:rPr lang="en-US" altLang="ru-RU" b="1" dirty="0"/>
              <a:t>: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dirty="0"/>
              <a:t>Также наблюдаются выход трех струй из </a:t>
            </a:r>
            <a:r>
              <a:rPr lang="ru-RU" altLang="ru-RU" dirty="0" err="1"/>
              <a:t>слэба</a:t>
            </a:r>
            <a:r>
              <a:rPr lang="ru-RU" altLang="ru-RU" dirty="0"/>
              <a:t>, но они не объединяются</a:t>
            </a:r>
            <a:r>
              <a:rPr lang="en-US" altLang="ru-RU" dirty="0"/>
              <a:t>.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dirty="0"/>
              <a:t>Материал мигрирует вдоль подошвы </a:t>
            </a:r>
            <a:r>
              <a:rPr lang="ru-RU" altLang="ru-RU" dirty="0" err="1"/>
              <a:t>коры</a:t>
            </a:r>
            <a:r>
              <a:rPr lang="ru-RU" altLang="ru-RU" dirty="0"/>
              <a:t> от </a:t>
            </a:r>
            <a:r>
              <a:rPr lang="en-US" altLang="ru-RU" dirty="0"/>
              <a:t>KLU </a:t>
            </a:r>
            <a:r>
              <a:rPr lang="ru-RU" altLang="ru-RU" dirty="0"/>
              <a:t>к </a:t>
            </a:r>
            <a:r>
              <a:rPr lang="en-US" altLang="ru-RU" dirty="0"/>
              <a:t>TOL.</a:t>
            </a:r>
            <a:endParaRPr lang="ru-RU" altLang="ru-RU" dirty="0"/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319887D1-15A6-4E84-86B8-FEC860C15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93752" r="22452"/>
          <a:stretch/>
        </p:blipFill>
        <p:spPr>
          <a:xfrm>
            <a:off x="4580465" y="6217579"/>
            <a:ext cx="3737915" cy="5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02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BEB9A9-862F-4691-976C-0F83B9BD8BDE}"/>
              </a:ext>
            </a:extLst>
          </p:cNvPr>
          <p:cNvSpPr/>
          <p:nvPr/>
        </p:nvSpPr>
        <p:spPr>
          <a:xfrm>
            <a:off x="8791213" y="2589840"/>
            <a:ext cx="3286487" cy="41732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4151492" y="1"/>
            <a:ext cx="80405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+mn-lt"/>
              </a:rPr>
              <a:t>Питание вулканов Ключевской группы </a:t>
            </a:r>
            <a:r>
              <a:rPr lang="ru-RU" altLang="ru-RU" sz="2400" b="1" dirty="0" err="1">
                <a:solidFill>
                  <a:srgbClr val="C00000"/>
                </a:solidFill>
                <a:latin typeface="+mn-lt"/>
              </a:rPr>
              <a:t>астеносферным</a:t>
            </a:r>
            <a:r>
              <a:rPr lang="ru-RU" altLang="ru-RU" sz="2400" b="1" dirty="0">
                <a:solidFill>
                  <a:srgbClr val="C00000"/>
                </a:solidFill>
                <a:latin typeface="+mn-lt"/>
              </a:rPr>
              <a:t> потоком, пришедшим из разрыва в </a:t>
            </a:r>
            <a:r>
              <a:rPr lang="ru-RU" altLang="ru-RU" sz="2400" b="1" dirty="0" err="1">
                <a:solidFill>
                  <a:srgbClr val="C00000"/>
                </a:solidFill>
                <a:latin typeface="+mn-lt"/>
              </a:rPr>
              <a:t>слэбе</a:t>
            </a:r>
            <a:r>
              <a:rPr lang="ru-RU" altLang="ru-RU" sz="2400" b="1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151492" y="830998"/>
            <a:ext cx="804050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400" dirty="0"/>
              <a:t>Область питания КГВ в мантийном клине имеет единый источник, связанный с разрывом в </a:t>
            </a:r>
            <a:r>
              <a:rPr lang="ru-RU" altLang="ru-RU" sz="1400" dirty="0" err="1"/>
              <a:t>слэбе</a:t>
            </a:r>
            <a:r>
              <a:rPr lang="ru-RU" altLang="ru-RU" sz="1400" dirty="0"/>
              <a:t> под Шивелучем.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400" dirty="0"/>
              <a:t>Взаимодействие аномально горячей астеносферы и флюидов, пришедших из </a:t>
            </a:r>
            <a:r>
              <a:rPr lang="ru-RU" altLang="ru-RU" sz="1400" dirty="0" err="1"/>
              <a:t>слэба</a:t>
            </a:r>
            <a:r>
              <a:rPr lang="ru-RU" altLang="ru-RU" sz="1400" dirty="0"/>
              <a:t> вызывает аномальную активность вулканов</a:t>
            </a:r>
            <a:r>
              <a:rPr lang="en-US" altLang="ru-RU" sz="1400" dirty="0"/>
              <a:t> </a:t>
            </a:r>
            <a:r>
              <a:rPr lang="ru-RU" altLang="ru-RU" sz="1400" dirty="0"/>
              <a:t>Ключевской группы.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400" dirty="0"/>
              <a:t>Этот результат согласуется с региональной томографией, которая показывает разрыв </a:t>
            </a:r>
            <a:r>
              <a:rPr lang="ru-RU" altLang="ru-RU" sz="1400" dirty="0" err="1"/>
              <a:t>слэба</a:t>
            </a:r>
            <a:r>
              <a:rPr lang="ru-RU" altLang="ru-RU" sz="1400" dirty="0"/>
              <a:t> под вулканом Шивелуч. </a:t>
            </a: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 b="10233"/>
          <a:stretch>
            <a:fillRect/>
          </a:stretch>
        </p:blipFill>
        <p:spPr bwMode="auto">
          <a:xfrm>
            <a:off x="8898468" y="2897988"/>
            <a:ext cx="3090332" cy="357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interpretation_ve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27" y="2536281"/>
            <a:ext cx="4034119" cy="372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579725DC-5F5E-41F6-AE0F-9FA3B3EE3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0" b="8797"/>
          <a:stretch>
            <a:fillRect/>
          </a:stretch>
        </p:blipFill>
        <p:spPr bwMode="auto">
          <a:xfrm>
            <a:off x="188703" y="136024"/>
            <a:ext cx="3722880" cy="606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3C577C-B9FD-4FBF-903E-15CFFD6F2B3C}"/>
              </a:ext>
            </a:extLst>
          </p:cNvPr>
          <p:cNvCxnSpPr/>
          <p:nvPr/>
        </p:nvCxnSpPr>
        <p:spPr>
          <a:xfrm flipV="1">
            <a:off x="1756600" y="625441"/>
            <a:ext cx="1972733" cy="52154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7DF321-E275-4A4D-AB84-4DE8DB7B7C6A}"/>
              </a:ext>
            </a:extLst>
          </p:cNvPr>
          <p:cNvSpPr txBox="1"/>
          <p:nvPr/>
        </p:nvSpPr>
        <p:spPr>
          <a:xfrm>
            <a:off x="9370007" y="2589840"/>
            <a:ext cx="21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Региональная модель: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A975A-4D8B-41BF-A47D-BD55FA242DD8}"/>
              </a:ext>
            </a:extLst>
          </p:cNvPr>
          <p:cNvSpPr txBox="1"/>
          <p:nvPr/>
        </p:nvSpPr>
        <p:spPr>
          <a:xfrm>
            <a:off x="9647582" y="6424522"/>
            <a:ext cx="186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Кулаков и др., 2011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97881-F35C-4251-9EE7-19FDDD5B2283}"/>
              </a:ext>
            </a:extLst>
          </p:cNvPr>
          <p:cNvSpPr/>
          <p:nvPr/>
        </p:nvSpPr>
        <p:spPr>
          <a:xfrm>
            <a:off x="114300" y="6209870"/>
            <a:ext cx="8535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Koulakov</a:t>
            </a:r>
            <a:r>
              <a:rPr lang="en-US" sz="1600" dirty="0">
                <a:solidFill>
                  <a:srgbClr val="0070C0"/>
                </a:solidFill>
              </a:rPr>
              <a:t> I. et al. (2020), Mantle sources of magmatic activity in the Northern group of volcanoes in Kamchatka inferred from earthquake tomography, </a:t>
            </a:r>
            <a:r>
              <a:rPr lang="en-US" sz="1600" i="1" dirty="0">
                <a:solidFill>
                  <a:srgbClr val="0070C0"/>
                </a:solidFill>
              </a:rPr>
              <a:t>J. </a:t>
            </a:r>
            <a:r>
              <a:rPr lang="en-US" sz="1600" i="1" dirty="0" err="1">
                <a:solidFill>
                  <a:srgbClr val="0070C0"/>
                </a:solidFill>
              </a:rPr>
              <a:t>Geophys</a:t>
            </a:r>
            <a:r>
              <a:rPr lang="en-US" sz="1600" i="1" dirty="0">
                <a:solidFill>
                  <a:srgbClr val="0070C0"/>
                </a:solidFill>
              </a:rPr>
              <a:t>. Res., Solid Earth, e2020JB020097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733550" y="92075"/>
            <a:ext cx="819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C00000"/>
                </a:solidFill>
              </a:rPr>
              <a:t>Экспедиции на вулкан Безымянный в</a:t>
            </a:r>
            <a:r>
              <a:rPr lang="en-US" altLang="ru-RU" sz="2000" b="1" dirty="0">
                <a:solidFill>
                  <a:srgbClr val="C00000"/>
                </a:solidFill>
              </a:rPr>
              <a:t> 2017-2018</a:t>
            </a:r>
            <a:r>
              <a:rPr lang="ru-RU" altLang="ru-RU" sz="2000" b="1" dirty="0">
                <a:solidFill>
                  <a:srgbClr val="C00000"/>
                </a:solidFill>
              </a:rPr>
              <a:t> гг.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9717850" y="492125"/>
            <a:ext cx="247415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sz="1600" dirty="0"/>
              <a:t>Красные треугольники – постоянные станции КФ ГС; </a:t>
            </a:r>
          </a:p>
          <a:p>
            <a:pPr>
              <a:spcAft>
                <a:spcPts val="600"/>
              </a:spcAft>
            </a:pPr>
            <a:r>
              <a:rPr lang="ru-RU" altLang="ru-RU" sz="1600" dirty="0"/>
              <a:t>синие ромбы – станции временной сети, установленные в 2017-2018 гг.; </a:t>
            </a:r>
          </a:p>
          <a:p>
            <a:pPr>
              <a:spcAft>
                <a:spcPts val="600"/>
              </a:spcAft>
            </a:pPr>
            <a:r>
              <a:rPr lang="ru-RU" altLang="ru-RU" sz="1600" dirty="0"/>
              <a:t>белые кресты – места сбора образцов для петрологии, </a:t>
            </a:r>
          </a:p>
          <a:p>
            <a:pPr>
              <a:spcAft>
                <a:spcPts val="600"/>
              </a:spcAft>
            </a:pPr>
            <a:r>
              <a:rPr lang="ru-RU" altLang="ru-RU" sz="1600" dirty="0"/>
              <a:t>белые квадраты – локации тайм-</a:t>
            </a:r>
            <a:r>
              <a:rPr lang="ru-RU" altLang="ru-RU" sz="1600" dirty="0" err="1"/>
              <a:t>лапс</a:t>
            </a:r>
            <a:r>
              <a:rPr lang="ru-RU" altLang="ru-RU" sz="1600" dirty="0"/>
              <a:t> фото камер.  </a:t>
            </a:r>
          </a:p>
          <a:p>
            <a:pPr>
              <a:spcAft>
                <a:spcPts val="600"/>
              </a:spcAft>
            </a:pPr>
            <a:r>
              <a:rPr lang="ru-RU" altLang="ru-RU" sz="1600" dirty="0"/>
              <a:t>Кроме того, был произведен анализ деформации поверхности по спутниковым данным. </a:t>
            </a:r>
          </a:p>
        </p:txBody>
      </p:sp>
      <p:pic>
        <p:nvPicPr>
          <p:cNvPr id="65540" name="Picture 2" descr="1_study_area_st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604837"/>
            <a:ext cx="9544114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E199F-EADF-4394-93E3-C8D01358B330}"/>
              </a:ext>
            </a:extLst>
          </p:cNvPr>
          <p:cNvSpPr txBox="1"/>
          <p:nvPr/>
        </p:nvSpPr>
        <p:spPr>
          <a:xfrm>
            <a:off x="9717850" y="5476696"/>
            <a:ext cx="2417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Пример удачного</a:t>
            </a:r>
          </a:p>
          <a:p>
            <a:r>
              <a:rPr lang="ru-RU" dirty="0"/>
              <a:t>международного междисциплинарного исследования!</a:t>
            </a:r>
          </a:p>
        </p:txBody>
      </p:sp>
    </p:spTree>
    <p:extLst>
      <p:ext uri="{BB962C8B-B14F-4D97-AF65-F5344CB8AC3E}">
        <p14:creationId xmlns:p14="http://schemas.microsoft.com/office/powerpoint/2010/main" val="66395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61316" y="215138"/>
            <a:ext cx="1803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Извержение вулкана Безымянный </a:t>
            </a:r>
            <a:r>
              <a:rPr lang="en-US" sz="2000" b="1" dirty="0">
                <a:solidFill>
                  <a:srgbClr val="C00000"/>
                </a:solidFill>
              </a:rPr>
              <a:t>20.12.2017 (</a:t>
            </a:r>
            <a:r>
              <a:rPr lang="ru-RU" sz="2000" b="1" dirty="0">
                <a:solidFill>
                  <a:srgbClr val="C00000"/>
                </a:solidFill>
              </a:rPr>
              <a:t>камера в </a:t>
            </a:r>
            <a:r>
              <a:rPr lang="ru-RU" sz="2000" b="1" dirty="0" err="1">
                <a:solidFill>
                  <a:srgbClr val="C00000"/>
                </a:solidFill>
              </a:rPr>
              <a:t>Козыревске</a:t>
            </a:r>
            <a:r>
              <a:rPr lang="en-US" sz="2000" b="1" dirty="0">
                <a:solidFill>
                  <a:srgbClr val="C00000"/>
                </a:solidFill>
              </a:rPr>
              <a:t>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B65035-A938-4D0A-82F6-C790A75BB966}"/>
              </a:ext>
            </a:extLst>
          </p:cNvPr>
          <p:cNvGrpSpPr/>
          <p:nvPr/>
        </p:nvGrpSpPr>
        <p:grpSpPr>
          <a:xfrm>
            <a:off x="127000" y="221869"/>
            <a:ext cx="10058401" cy="6414261"/>
            <a:chOff x="1638301" y="884766"/>
            <a:chExt cx="8915400" cy="56853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12637" t="7537" r="12928" b="8544"/>
            <a:stretch/>
          </p:blipFill>
          <p:spPr>
            <a:xfrm>
              <a:off x="1638301" y="884766"/>
              <a:ext cx="4405738" cy="2794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13000" t="7565" r="12686" b="8798"/>
            <a:stretch/>
          </p:blipFill>
          <p:spPr>
            <a:xfrm>
              <a:off x="6160662" y="884767"/>
              <a:ext cx="4393039" cy="278107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12963" t="8249" r="12923" b="9088"/>
            <a:stretch/>
          </p:blipFill>
          <p:spPr>
            <a:xfrm>
              <a:off x="1638301" y="3810000"/>
              <a:ext cx="4399485" cy="276013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l="12944" t="8149" r="12883" b="9965"/>
            <a:stretch/>
          </p:blipFill>
          <p:spPr>
            <a:xfrm>
              <a:off x="6160661" y="3809999"/>
              <a:ext cx="4376550" cy="271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72170" y="927101"/>
              <a:ext cx="211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2017.12.20.03.44.12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31199" y="927101"/>
              <a:ext cx="211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2017.12.20.03.47.16</a:t>
              </a:r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38301" y="3848101"/>
              <a:ext cx="211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2017.12.20.03.57.12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0662" y="3809999"/>
              <a:ext cx="211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2017.12.20.04.27.17</a:t>
              </a:r>
              <a:endParaRPr lang="ru-RU" dirty="0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794001" y="4217433"/>
              <a:ext cx="2696633" cy="3283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110561" y="3908564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 km</a:t>
              </a:r>
              <a:endParaRPr lang="ru-RU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F24EA8-4066-4C38-9070-83AF92B9DB35}"/>
              </a:ext>
            </a:extLst>
          </p:cNvPr>
          <p:cNvSpPr txBox="1"/>
          <p:nvPr/>
        </p:nvSpPr>
        <p:spPr>
          <a:xfrm>
            <a:off x="10239978" y="5388039"/>
            <a:ext cx="184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 13 минут столб пепла достиг высоты 15 км</a:t>
            </a:r>
          </a:p>
        </p:txBody>
      </p:sp>
    </p:spTree>
    <p:extLst>
      <p:ext uri="{BB962C8B-B14F-4D97-AF65-F5344CB8AC3E}">
        <p14:creationId xmlns:p14="http://schemas.microsoft.com/office/powerpoint/2010/main" val="50627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0840" y="90468"/>
            <a:ext cx="3476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</a:rPr>
              <a:t>Томографическая</a:t>
            </a:r>
            <a:r>
              <a:rPr lang="ru-RU" sz="2400" b="1" dirty="0">
                <a:solidFill>
                  <a:srgbClr val="C00000"/>
                </a:solidFill>
              </a:rPr>
              <a:t> модель под Безымянным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80033" y="2606691"/>
            <a:ext cx="283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Малоглубинная</a:t>
            </a:r>
            <a:r>
              <a:rPr lang="en-US" dirty="0"/>
              <a:t> </a:t>
            </a:r>
            <a:r>
              <a:rPr lang="ru-RU" dirty="0"/>
              <a:t>аномалия</a:t>
            </a:r>
            <a:r>
              <a:rPr lang="en-US" dirty="0"/>
              <a:t> (1) </a:t>
            </a:r>
            <a:r>
              <a:rPr lang="ru-RU" dirty="0"/>
              <a:t>с высоким </a:t>
            </a:r>
            <a:r>
              <a:rPr lang="en-US" dirty="0" err="1"/>
              <a:t>Vp</a:t>
            </a:r>
            <a:r>
              <a:rPr lang="en-US" dirty="0"/>
              <a:t>/Vs: </a:t>
            </a:r>
            <a:r>
              <a:rPr lang="ru-RU" dirty="0"/>
              <a:t>насыщение метеорными водами</a:t>
            </a:r>
            <a:r>
              <a:rPr lang="en-US" dirty="0"/>
              <a:t>?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378155"/>
            <a:ext cx="8724899" cy="6268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80033" y="1365508"/>
            <a:ext cx="2916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Анти-корреляция аномалий скоростей Р и </a:t>
            </a:r>
            <a:r>
              <a:rPr lang="en-US" dirty="0"/>
              <a:t>S</a:t>
            </a:r>
            <a:r>
              <a:rPr lang="ru-RU" dirty="0"/>
              <a:t> волн, резкие вариации отношения </a:t>
            </a:r>
            <a:r>
              <a:rPr lang="en-US" dirty="0" err="1"/>
              <a:t>Vp</a:t>
            </a:r>
            <a:r>
              <a:rPr lang="en-US" dirty="0"/>
              <a:t>/Vs</a:t>
            </a:r>
            <a:r>
              <a:rPr lang="ru-RU" dirty="0"/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0033" y="3907582"/>
            <a:ext cx="27436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Аномалия</a:t>
            </a:r>
            <a:r>
              <a:rPr lang="en-US" dirty="0"/>
              <a:t> 2: </a:t>
            </a:r>
            <a:r>
              <a:rPr lang="ru-RU" b="1" dirty="0">
                <a:solidFill>
                  <a:srgbClr val="0070C0"/>
                </a:solidFill>
              </a:rPr>
              <a:t>высокая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Vp</a:t>
            </a:r>
            <a:r>
              <a:rPr lang="en-US" dirty="0"/>
              <a:t>, </a:t>
            </a:r>
            <a:r>
              <a:rPr lang="ru-RU" b="1" dirty="0">
                <a:solidFill>
                  <a:srgbClr val="C00000"/>
                </a:solidFill>
              </a:rPr>
              <a:t>низкая</a:t>
            </a:r>
            <a:r>
              <a:rPr lang="en-US" b="1" dirty="0">
                <a:solidFill>
                  <a:srgbClr val="C00000"/>
                </a:solidFill>
              </a:rPr>
              <a:t> Vs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b="1" dirty="0">
                <a:solidFill>
                  <a:srgbClr val="C00000"/>
                </a:solidFill>
              </a:rPr>
              <a:t>очень высокое </a:t>
            </a:r>
            <a:r>
              <a:rPr lang="en-US" b="1" dirty="0" err="1">
                <a:solidFill>
                  <a:srgbClr val="C00000"/>
                </a:solidFill>
              </a:rPr>
              <a:t>Vp</a:t>
            </a:r>
            <a:r>
              <a:rPr lang="en-US" b="1" dirty="0">
                <a:solidFill>
                  <a:srgbClr val="C00000"/>
                </a:solidFill>
              </a:rPr>
              <a:t>/Vs</a:t>
            </a:r>
            <a:r>
              <a:rPr lang="en-US" dirty="0"/>
              <a:t> – </a:t>
            </a:r>
            <a:r>
              <a:rPr lang="ru-RU" dirty="0"/>
              <a:t>магматический резервуар</a:t>
            </a:r>
            <a:r>
              <a:rPr lang="en-US" dirty="0"/>
              <a:t>.</a:t>
            </a:r>
          </a:p>
          <a:p>
            <a:pPr>
              <a:spcAft>
                <a:spcPts val="1200"/>
              </a:spcAft>
            </a:pPr>
            <a:r>
              <a:rPr lang="ru-RU" dirty="0"/>
              <a:t>Аномалия</a:t>
            </a:r>
            <a:r>
              <a:rPr lang="en-US" dirty="0"/>
              <a:t> 3: </a:t>
            </a:r>
            <a:r>
              <a:rPr lang="ru-RU" b="1" dirty="0">
                <a:solidFill>
                  <a:srgbClr val="C00000"/>
                </a:solidFill>
              </a:rPr>
              <a:t>низкая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Vp</a:t>
            </a:r>
            <a:r>
              <a:rPr lang="en-US" dirty="0"/>
              <a:t>, </a:t>
            </a:r>
            <a:r>
              <a:rPr lang="ru-RU" b="1" dirty="0">
                <a:solidFill>
                  <a:srgbClr val="0070C0"/>
                </a:solidFill>
              </a:rPr>
              <a:t>высокая</a:t>
            </a:r>
            <a:r>
              <a:rPr lang="en-US" b="1" dirty="0">
                <a:solidFill>
                  <a:srgbClr val="0070C0"/>
                </a:solidFill>
              </a:rPr>
              <a:t> Vs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b="1" dirty="0">
                <a:solidFill>
                  <a:srgbClr val="0070C0"/>
                </a:solidFill>
              </a:rPr>
              <a:t>очень низкое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Vp</a:t>
            </a:r>
            <a:r>
              <a:rPr lang="en-US" b="1" dirty="0">
                <a:solidFill>
                  <a:srgbClr val="0070C0"/>
                </a:solidFill>
              </a:rPr>
              <a:t>/Vs </a:t>
            </a:r>
            <a:r>
              <a:rPr lang="en-US" dirty="0"/>
              <a:t>– </a:t>
            </a:r>
            <a:r>
              <a:rPr lang="ru-RU" dirty="0"/>
              <a:t>газовый резервуар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13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54" y="126610"/>
            <a:ext cx="55593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Интерпретация результатов томографии совместно с данными петрологии, измерениями деформаций поверхности и видео наблюдений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90" y="126610"/>
            <a:ext cx="5484988" cy="6604780"/>
          </a:xfrm>
          <a:prstGeom prst="rect">
            <a:avLst/>
          </a:prstGeom>
        </p:spPr>
      </p:pic>
      <p:pic>
        <p:nvPicPr>
          <p:cNvPr id="5" name="image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91003" r="27688"/>
          <a:stretch/>
        </p:blipFill>
        <p:spPr bwMode="auto">
          <a:xfrm>
            <a:off x="9461500" y="222820"/>
            <a:ext cx="2655696" cy="5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265EE6C4-3031-46BF-9453-3C1D01B0A34C}"/>
              </a:ext>
            </a:extLst>
          </p:cNvPr>
          <p:cNvSpPr/>
          <p:nvPr/>
        </p:nvSpPr>
        <p:spPr>
          <a:xfrm>
            <a:off x="376194" y="5992726"/>
            <a:ext cx="5880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ea typeface="Times New Roman" panose="02020603050405020304" pitchFamily="18" charset="0"/>
              </a:rPr>
              <a:t>Koulakov, I. et al. (2021). Anatomy of the Bezymianny volcano merely before an explosive eruption on 20.12.2017, </a:t>
            </a:r>
            <a:r>
              <a:rPr lang="en-US" sz="1400" i="1" dirty="0">
                <a:solidFill>
                  <a:srgbClr val="0070C0"/>
                </a:solidFill>
                <a:ea typeface="Times New Roman" panose="02020603050405020304" pitchFamily="18" charset="0"/>
              </a:rPr>
              <a:t>Scientific Reports</a:t>
            </a:r>
            <a:r>
              <a:rPr lang="en-US" sz="1400" dirty="0">
                <a:solidFill>
                  <a:srgbClr val="0070C0"/>
                </a:solidFill>
                <a:ea typeface="Times New Roman" panose="02020603050405020304" pitchFamily="18" charset="0"/>
              </a:rPr>
              <a:t>, https://doi.org/10.1038/s41598-021-81498-9.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image5.jpg">
            <a:extLst>
              <a:ext uri="{FF2B5EF4-FFF2-40B4-BE49-F238E27FC236}">
                <a16:creationId xmlns:a16="http://schemas.microsoft.com/office/drawing/2014/main" id="{886B4748-68BA-4ABD-B0D9-E9A00AB81BB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50522" y="1820659"/>
            <a:ext cx="5535058" cy="41074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46721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822EA-CC3D-49CF-8097-D3622A515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50" b="-74"/>
          <a:stretch/>
        </p:blipFill>
        <p:spPr>
          <a:xfrm>
            <a:off x="-7858" y="0"/>
            <a:ext cx="12199858" cy="7191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C692B-5440-4C3B-8E9D-8B4CA64D49BD}"/>
              </a:ext>
            </a:extLst>
          </p:cNvPr>
          <p:cNvSpPr txBox="1"/>
          <p:nvPr/>
        </p:nvSpPr>
        <p:spPr>
          <a:xfrm>
            <a:off x="1212351" y="102741"/>
            <a:ext cx="10460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Вулкан </a:t>
            </a:r>
            <a:r>
              <a:rPr lang="ru-RU" sz="3600" b="1" dirty="0" err="1"/>
              <a:t>Эбеко</a:t>
            </a:r>
            <a:r>
              <a:rPr lang="ru-RU" sz="3600" b="1" dirty="0"/>
              <a:t>, остров </a:t>
            </a:r>
            <a:r>
              <a:rPr lang="ru-RU" sz="3600" b="1" dirty="0" err="1"/>
              <a:t>Парамушир</a:t>
            </a:r>
            <a:r>
              <a:rPr lang="ru-RU" sz="3600" b="1" dirty="0"/>
              <a:t>, Курильская дуга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A10A-0DEA-42F5-9225-96FF8AFD3B9D}"/>
              </a:ext>
            </a:extLst>
          </p:cNvPr>
          <p:cNvSpPr txBox="1"/>
          <p:nvPr/>
        </p:nvSpPr>
        <p:spPr>
          <a:xfrm>
            <a:off x="9918044" y="6755259"/>
            <a:ext cx="227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Фото Ивана Кулакова</a:t>
            </a:r>
          </a:p>
        </p:txBody>
      </p:sp>
    </p:spTree>
    <p:extLst>
      <p:ext uri="{BB962C8B-B14F-4D97-AF65-F5344CB8AC3E}">
        <p14:creationId xmlns:p14="http://schemas.microsoft.com/office/powerpoint/2010/main" val="402522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38" y="3413336"/>
            <a:ext cx="4593462" cy="3444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363" y="-12480"/>
            <a:ext cx="4588638" cy="3441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069" y="2850348"/>
            <a:ext cx="2719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Г. Северо-Курильск расположен в 6 км от активного вулкана </a:t>
            </a:r>
            <a:r>
              <a:rPr lang="ru-RU" sz="2000" dirty="0" err="1"/>
              <a:t>Эбеко</a:t>
            </a:r>
            <a:r>
              <a:rPr lang="ru-RU" sz="2000" dirty="0"/>
              <a:t>. </a:t>
            </a:r>
          </a:p>
          <a:p>
            <a:r>
              <a:rPr lang="ru-RU" sz="2000" dirty="0"/>
              <a:t>Скважина рядом с городом до глубины 2.4 км оказалась бесперспективной. </a:t>
            </a:r>
          </a:p>
          <a:p>
            <a:r>
              <a:rPr lang="ru-RU" sz="2000" dirty="0"/>
              <a:t>Без геофизики поиск геотермальных ресурсов неэффективен.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8537" y="5931485"/>
            <a:ext cx="2329314" cy="9233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Остатки бурового оборудования рядом с г. Северо-Курильск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22017" y="-12481"/>
            <a:ext cx="1669983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Взрывное извержение </a:t>
            </a:r>
            <a:r>
              <a:rPr lang="ru-RU" dirty="0" err="1"/>
              <a:t>Эбеко</a:t>
            </a:r>
            <a:r>
              <a:rPr lang="ru-RU" dirty="0"/>
              <a:t> в августе 2021 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231" y="44823"/>
            <a:ext cx="437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Остров </a:t>
            </a:r>
            <a:r>
              <a:rPr lang="ru-RU" sz="2400" b="1" dirty="0" err="1">
                <a:solidFill>
                  <a:srgbClr val="C00000"/>
                </a:solidFill>
              </a:rPr>
              <a:t>Парамушир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6" b="26300"/>
          <a:stretch/>
        </p:blipFill>
        <p:spPr>
          <a:xfrm>
            <a:off x="2705100" y="678903"/>
            <a:ext cx="4771769" cy="6194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56B19-7DA6-464B-9370-D47735B193B9}"/>
              </a:ext>
            </a:extLst>
          </p:cNvPr>
          <p:cNvSpPr txBox="1"/>
          <p:nvPr/>
        </p:nvSpPr>
        <p:spPr>
          <a:xfrm>
            <a:off x="190500" y="800100"/>
            <a:ext cx="2388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- самый северный остров Курильской гряды.</a:t>
            </a:r>
          </a:p>
        </p:txBody>
      </p:sp>
    </p:spTree>
    <p:extLst>
      <p:ext uri="{BB962C8B-B14F-4D97-AF65-F5344CB8AC3E}">
        <p14:creationId xmlns:p14="http://schemas.microsoft.com/office/powerpoint/2010/main" val="34622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55909" y="5681377"/>
            <a:ext cx="4323855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133" dirty="0">
                <a:ea typeface="+mj-ea"/>
                <a:cs typeface="+mj-cs"/>
              </a:rPr>
              <a:t>Их изучение требует междисциплинарных и многомасштабных подходов.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655909" y="3262582"/>
            <a:ext cx="5264647" cy="2706829"/>
          </a:xfrm>
        </p:spPr>
        <p:txBody>
          <a:bodyPr>
            <a:noAutofit/>
          </a:bodyPr>
          <a:lstStyle/>
          <a:p>
            <a:pPr algn="l"/>
            <a:r>
              <a:rPr lang="ru-RU" sz="2133" dirty="0">
                <a:latin typeface="+mn-lt"/>
              </a:rPr>
              <a:t>Вулканические комплексы в зонах </a:t>
            </a:r>
            <a:r>
              <a:rPr lang="ru-RU" sz="2133" dirty="0" err="1">
                <a:latin typeface="+mn-lt"/>
              </a:rPr>
              <a:t>субдукции</a:t>
            </a:r>
            <a:r>
              <a:rPr lang="ru-RU" sz="2133" dirty="0">
                <a:latin typeface="+mn-lt"/>
              </a:rPr>
              <a:t> – сложные системы, в которых сосуществуют разномасштабные механические, термические, химические процессы.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9746" y="-15112"/>
            <a:ext cx="617226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C00000"/>
                </a:solidFill>
                <a:latin typeface="+mn-lt"/>
              </a:rPr>
              <a:t>Глубинные источники вулканизма в зонах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субдукции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145376"/>
            <a:ext cx="6483168" cy="5643997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r="13536" b="17415"/>
          <a:stretch>
            <a:fillRect/>
          </a:stretch>
        </p:blipFill>
        <p:spPr bwMode="auto">
          <a:xfrm>
            <a:off x="6768075" y="164637"/>
            <a:ext cx="4081429" cy="33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68076" y="2923191"/>
            <a:ext cx="1777173" cy="523220"/>
          </a:xfrm>
          <a:prstGeom prst="rect">
            <a:avLst/>
          </a:prstGeom>
          <a:solidFill>
            <a:schemeClr val="tx1">
              <a:lumMod val="65000"/>
              <a:lumOff val="35000"/>
              <a:alpha val="72157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На вулкане </a:t>
            </a:r>
            <a:r>
              <a:rPr lang="ru-RU" sz="1400" dirty="0" err="1">
                <a:solidFill>
                  <a:schemeClr val="bg1"/>
                </a:solidFill>
              </a:rPr>
              <a:t>Ксудач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Фото И. Кулакова</a:t>
            </a:r>
          </a:p>
        </p:txBody>
      </p:sp>
    </p:spTree>
    <p:extLst>
      <p:ext uri="{BB962C8B-B14F-4D97-AF65-F5344CB8AC3E}">
        <p14:creationId xmlns:p14="http://schemas.microsoft.com/office/powerpoint/2010/main" val="310710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93CEC6B-82D7-4A97-BBA8-1E34A0A0C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0" y="706175"/>
            <a:ext cx="50466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8" descr="Изображение выглядит как небо, внешний, летит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DAD40558-82A3-4E87-BA80-135DDFE1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5" t="28708" r="51709" b="51157"/>
          <a:stretch>
            <a:fillRect/>
          </a:stretch>
        </p:blipFill>
        <p:spPr bwMode="auto">
          <a:xfrm>
            <a:off x="208695" y="5160701"/>
            <a:ext cx="23971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653DD20-347D-486E-8613-BA52E3DF7D52}"/>
                  </a:ext>
                </a:extLst>
              </p14:cNvPr>
              <p14:cNvContentPartPr/>
              <p14:nvPr/>
            </p14:nvContentPartPr>
            <p14:xfrm>
              <a:off x="3335482" y="3316017"/>
              <a:ext cx="270" cy="27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653DD20-347D-486E-8613-BA52E3DF7D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8732" y="3309267"/>
                <a:ext cx="13500" cy="13500"/>
              </a:xfrm>
              <a:prstGeom prst="rect">
                <a:avLst/>
              </a:prstGeom>
            </p:spPr>
          </p:pic>
        </mc:Fallback>
      </mc:AlternateContent>
      <p:pic>
        <p:nvPicPr>
          <p:cNvPr id="8197" name="Рисунок 18" descr="Изображение выглядит как внешний, земля, пляж, каменистый&#10;&#10;Автоматически созданное описание">
            <a:extLst>
              <a:ext uri="{FF2B5EF4-FFF2-40B4-BE49-F238E27FC236}">
                <a16:creationId xmlns:a16="http://schemas.microsoft.com/office/drawing/2014/main" id="{8B83DC40-6AD3-4694-AE84-914ECC509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t="27788" r="29297" b="25732"/>
          <a:stretch>
            <a:fillRect/>
          </a:stretch>
        </p:blipFill>
        <p:spPr bwMode="auto">
          <a:xfrm>
            <a:off x="2628045" y="5160701"/>
            <a:ext cx="21558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30" descr="Изображение выглядит как небо, вода, внешний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040FE794-8C33-4CC5-88F1-444C08794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22411" r="14066" b="31627"/>
          <a:stretch>
            <a:fillRect/>
          </a:stretch>
        </p:blipFill>
        <p:spPr bwMode="auto">
          <a:xfrm>
            <a:off x="218220" y="109276"/>
            <a:ext cx="33178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AD839E01-1A1E-4B41-B0FF-91F48EB37379}"/>
                  </a:ext>
                </a:extLst>
              </p14:cNvPr>
              <p14:cNvContentPartPr/>
              <p14:nvPr/>
            </p14:nvContentPartPr>
            <p14:xfrm>
              <a:off x="3776053" y="2308135"/>
              <a:ext cx="270" cy="27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AD839E01-1A1E-4B41-B0FF-91F48EB373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69303" y="2301385"/>
                <a:ext cx="13500" cy="1350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FB76A62-4847-4C32-BA88-DB1619364C34}"/>
              </a:ext>
            </a:extLst>
          </p:cNvPr>
          <p:cNvCxnSpPr/>
          <p:nvPr/>
        </p:nvCxnSpPr>
        <p:spPr>
          <a:xfrm flipH="1">
            <a:off x="3250345" y="2622288"/>
            <a:ext cx="981075" cy="13843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7C19FA7-DE31-41F9-9BBA-DF56D464E5B0}"/>
              </a:ext>
            </a:extLst>
          </p:cNvPr>
          <p:cNvCxnSpPr>
            <a:cxnSpLocks/>
          </p:cNvCxnSpPr>
          <p:nvPr/>
        </p:nvCxnSpPr>
        <p:spPr>
          <a:xfrm flipH="1">
            <a:off x="2558194" y="4139938"/>
            <a:ext cx="554038" cy="45085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FB2498F-E6E2-4685-BAB3-2110D57768E5}"/>
              </a:ext>
            </a:extLst>
          </p:cNvPr>
          <p:cNvCxnSpPr>
            <a:cxnSpLocks/>
          </p:cNvCxnSpPr>
          <p:nvPr/>
        </p:nvCxnSpPr>
        <p:spPr>
          <a:xfrm flipH="1" flipV="1">
            <a:off x="2250219" y="3911339"/>
            <a:ext cx="107950" cy="604837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1E1B6B2A-3EDA-47FC-82AC-351207D61684}"/>
              </a:ext>
            </a:extLst>
          </p:cNvPr>
          <p:cNvCxnSpPr>
            <a:cxnSpLocks/>
          </p:cNvCxnSpPr>
          <p:nvPr/>
        </p:nvCxnSpPr>
        <p:spPr>
          <a:xfrm flipV="1">
            <a:off x="2289908" y="3314438"/>
            <a:ext cx="350837" cy="4572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245CF9D9-03D3-4C31-8E07-2ABCCE57D309}"/>
              </a:ext>
            </a:extLst>
          </p:cNvPr>
          <p:cNvCxnSpPr/>
          <p:nvPr/>
        </p:nvCxnSpPr>
        <p:spPr>
          <a:xfrm flipH="1" flipV="1">
            <a:off x="2289907" y="3052501"/>
            <a:ext cx="322262" cy="2254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3CF0FCBE-5223-4291-9628-DF1263A5A736}"/>
              </a:ext>
            </a:extLst>
          </p:cNvPr>
          <p:cNvCxnSpPr>
            <a:cxnSpLocks/>
          </p:cNvCxnSpPr>
          <p:nvPr/>
        </p:nvCxnSpPr>
        <p:spPr>
          <a:xfrm>
            <a:off x="2612169" y="3260464"/>
            <a:ext cx="179388" cy="109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C478DB8-38A0-48FF-9C2E-911C78CDF56F}"/>
              </a:ext>
            </a:extLst>
          </p:cNvPr>
          <p:cNvCxnSpPr>
            <a:cxnSpLocks/>
          </p:cNvCxnSpPr>
          <p:nvPr/>
        </p:nvCxnSpPr>
        <p:spPr>
          <a:xfrm flipH="1" flipV="1">
            <a:off x="2558194" y="2622289"/>
            <a:ext cx="69850" cy="6111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1DE4ACBA-9359-4E47-A230-CEB6C1441E00}"/>
              </a:ext>
            </a:extLst>
          </p:cNvPr>
          <p:cNvCxnSpPr>
            <a:cxnSpLocks/>
          </p:cNvCxnSpPr>
          <p:nvPr/>
        </p:nvCxnSpPr>
        <p:spPr>
          <a:xfrm flipV="1">
            <a:off x="2645507" y="2911213"/>
            <a:ext cx="457200" cy="3159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07ED77A-6B9B-4FBF-BA43-D39D2CA70114}"/>
              </a:ext>
            </a:extLst>
          </p:cNvPr>
          <p:cNvCxnSpPr>
            <a:cxnSpLocks/>
          </p:cNvCxnSpPr>
          <p:nvPr/>
        </p:nvCxnSpPr>
        <p:spPr>
          <a:xfrm flipV="1">
            <a:off x="2628045" y="2341301"/>
            <a:ext cx="347663" cy="9128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AA8AF39-BB92-4881-B880-136B9B27173D}"/>
              </a:ext>
            </a:extLst>
          </p:cNvPr>
          <p:cNvCxnSpPr>
            <a:cxnSpLocks/>
          </p:cNvCxnSpPr>
          <p:nvPr/>
        </p:nvCxnSpPr>
        <p:spPr>
          <a:xfrm flipH="1" flipV="1">
            <a:off x="2791557" y="2141276"/>
            <a:ext cx="184150" cy="1936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5E0A0AD-61CF-4DF0-96E8-884A93DC08D9}"/>
              </a:ext>
            </a:extLst>
          </p:cNvPr>
          <p:cNvCxnSpPr>
            <a:cxnSpLocks/>
          </p:cNvCxnSpPr>
          <p:nvPr/>
        </p:nvCxnSpPr>
        <p:spPr>
          <a:xfrm flipH="1" flipV="1">
            <a:off x="3674208" y="2368289"/>
            <a:ext cx="555625" cy="206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FC30BFE5-BD2F-4477-A6A4-1644AE705440}"/>
              </a:ext>
            </a:extLst>
          </p:cNvPr>
          <p:cNvCxnSpPr>
            <a:cxnSpLocks/>
          </p:cNvCxnSpPr>
          <p:nvPr/>
        </p:nvCxnSpPr>
        <p:spPr>
          <a:xfrm flipH="1" flipV="1">
            <a:off x="3336069" y="2026976"/>
            <a:ext cx="865188" cy="511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C864F1CA-402A-4C48-A32B-859F065AF529}"/>
              </a:ext>
            </a:extLst>
          </p:cNvPr>
          <p:cNvCxnSpPr>
            <a:cxnSpLocks/>
          </p:cNvCxnSpPr>
          <p:nvPr/>
        </p:nvCxnSpPr>
        <p:spPr>
          <a:xfrm flipH="1" flipV="1">
            <a:off x="2358169" y="1899975"/>
            <a:ext cx="1843088" cy="6746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DD31AB74-8FE2-4191-ADA1-4963C37B70B8}"/>
              </a:ext>
            </a:extLst>
          </p:cNvPr>
          <p:cNvCxnSpPr>
            <a:cxnSpLocks/>
          </p:cNvCxnSpPr>
          <p:nvPr/>
        </p:nvCxnSpPr>
        <p:spPr>
          <a:xfrm flipH="1">
            <a:off x="4169507" y="2581013"/>
            <a:ext cx="74612" cy="5127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6356B506-A010-498E-A0A3-001419CFB250}"/>
              </a:ext>
            </a:extLst>
          </p:cNvPr>
          <p:cNvCxnSpPr>
            <a:cxnSpLocks/>
          </p:cNvCxnSpPr>
          <p:nvPr/>
        </p:nvCxnSpPr>
        <p:spPr>
          <a:xfrm flipV="1">
            <a:off x="4226658" y="1899976"/>
            <a:ext cx="117475" cy="638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E477029D-813D-4A81-A9C5-D696B724E2ED}"/>
              </a:ext>
            </a:extLst>
          </p:cNvPr>
          <p:cNvCxnSpPr>
            <a:cxnSpLocks/>
          </p:cNvCxnSpPr>
          <p:nvPr/>
        </p:nvCxnSpPr>
        <p:spPr>
          <a:xfrm flipH="1" flipV="1">
            <a:off x="3952019" y="1334825"/>
            <a:ext cx="274638" cy="11953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18ABB92C-DB27-4CCE-9B5D-3F36C589AF60}"/>
              </a:ext>
            </a:extLst>
          </p:cNvPr>
          <p:cNvCxnSpPr>
            <a:cxnSpLocks/>
          </p:cNvCxnSpPr>
          <p:nvPr/>
        </p:nvCxnSpPr>
        <p:spPr>
          <a:xfrm flipH="1" flipV="1">
            <a:off x="3685319" y="1125275"/>
            <a:ext cx="528638" cy="14239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A58B5C10-DC8A-47CB-8583-075E9E910659}"/>
              </a:ext>
            </a:extLst>
          </p:cNvPr>
          <p:cNvCxnSpPr>
            <a:cxnSpLocks/>
          </p:cNvCxnSpPr>
          <p:nvPr/>
        </p:nvCxnSpPr>
        <p:spPr>
          <a:xfrm flipH="1" flipV="1">
            <a:off x="3250345" y="995101"/>
            <a:ext cx="385763" cy="130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6B83D9EE-F8EE-47D5-980F-A9948FDFB4DF}"/>
              </a:ext>
            </a:extLst>
          </p:cNvPr>
          <p:cNvCxnSpPr>
            <a:cxnSpLocks/>
          </p:cNvCxnSpPr>
          <p:nvPr/>
        </p:nvCxnSpPr>
        <p:spPr>
          <a:xfrm flipH="1">
            <a:off x="2701070" y="1023676"/>
            <a:ext cx="468313" cy="398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5882F3BD-9CAD-4340-B780-F9C0BB21FCDB}"/>
              </a:ext>
            </a:extLst>
          </p:cNvPr>
          <p:cNvCxnSpPr>
            <a:cxnSpLocks/>
          </p:cNvCxnSpPr>
          <p:nvPr/>
        </p:nvCxnSpPr>
        <p:spPr>
          <a:xfrm>
            <a:off x="4244119" y="2530214"/>
            <a:ext cx="198438" cy="160972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0119A9FB-3E61-41EF-B203-D752B4B7CC17}"/>
              </a:ext>
            </a:extLst>
          </p:cNvPr>
          <p:cNvCxnSpPr>
            <a:cxnSpLocks/>
          </p:cNvCxnSpPr>
          <p:nvPr/>
        </p:nvCxnSpPr>
        <p:spPr>
          <a:xfrm flipH="1">
            <a:off x="4147283" y="4387589"/>
            <a:ext cx="200025" cy="674687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15C921FF-9562-4F6E-95A7-E201AEEC00B8}"/>
              </a:ext>
            </a:extLst>
          </p:cNvPr>
          <p:cNvCxnSpPr>
            <a:cxnSpLocks/>
          </p:cNvCxnSpPr>
          <p:nvPr/>
        </p:nvCxnSpPr>
        <p:spPr>
          <a:xfrm flipV="1">
            <a:off x="4285394" y="1857114"/>
            <a:ext cx="336550" cy="51117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A9B76BA2-E367-48A2-B1B7-B8A1194AE718}"/>
              </a:ext>
            </a:extLst>
          </p:cNvPr>
          <p:cNvCxnSpPr>
            <a:cxnSpLocks/>
          </p:cNvCxnSpPr>
          <p:nvPr/>
        </p:nvCxnSpPr>
        <p:spPr>
          <a:xfrm flipV="1">
            <a:off x="4621944" y="1125275"/>
            <a:ext cx="0" cy="7127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CE2F29F0-497C-4012-A273-244A035F4587}"/>
              </a:ext>
            </a:extLst>
          </p:cNvPr>
          <p:cNvCxnSpPr>
            <a:cxnSpLocks/>
          </p:cNvCxnSpPr>
          <p:nvPr/>
        </p:nvCxnSpPr>
        <p:spPr>
          <a:xfrm flipH="1" flipV="1">
            <a:off x="3234469" y="803013"/>
            <a:ext cx="1327150" cy="3222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174DC07A-6D2B-4C39-A368-F86DE5018B94}"/>
              </a:ext>
            </a:extLst>
          </p:cNvPr>
          <p:cNvCxnSpPr>
            <a:cxnSpLocks/>
          </p:cNvCxnSpPr>
          <p:nvPr/>
        </p:nvCxnSpPr>
        <p:spPr>
          <a:xfrm flipH="1">
            <a:off x="1234219" y="776025"/>
            <a:ext cx="1854200" cy="17018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5B9EA7F3-05D7-4A10-89BD-A6543994C58C}"/>
              </a:ext>
            </a:extLst>
          </p:cNvPr>
          <p:cNvCxnSpPr>
            <a:cxnSpLocks/>
          </p:cNvCxnSpPr>
          <p:nvPr/>
        </p:nvCxnSpPr>
        <p:spPr>
          <a:xfrm flipH="1">
            <a:off x="969107" y="2530214"/>
            <a:ext cx="265112" cy="147637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788C58AE-6D40-4485-82B2-1FCD728CD3A5}"/>
              </a:ext>
            </a:extLst>
          </p:cNvPr>
          <p:cNvCxnSpPr>
            <a:cxnSpLocks/>
          </p:cNvCxnSpPr>
          <p:nvPr/>
        </p:nvCxnSpPr>
        <p:spPr>
          <a:xfrm>
            <a:off x="1608870" y="2184139"/>
            <a:ext cx="187325" cy="1238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38F3D5A0-8D7C-45EA-8D3B-AE3CD80C2931}"/>
              </a:ext>
            </a:extLst>
          </p:cNvPr>
          <p:cNvCxnSpPr>
            <a:cxnSpLocks/>
          </p:cNvCxnSpPr>
          <p:nvPr/>
        </p:nvCxnSpPr>
        <p:spPr>
          <a:xfrm>
            <a:off x="2464532" y="1360226"/>
            <a:ext cx="93662" cy="1619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2265FCAB-E897-4227-9412-DBA8E0B75DC3}"/>
              </a:ext>
            </a:extLst>
          </p:cNvPr>
          <p:cNvCxnSpPr>
            <a:cxnSpLocks/>
          </p:cNvCxnSpPr>
          <p:nvPr/>
        </p:nvCxnSpPr>
        <p:spPr>
          <a:xfrm>
            <a:off x="3083658" y="823651"/>
            <a:ext cx="90487" cy="1873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30" name="Рисунок 3">
            <a:extLst>
              <a:ext uri="{FF2B5EF4-FFF2-40B4-BE49-F238E27FC236}">
                <a16:creationId xmlns:a16="http://schemas.microsoft.com/office/drawing/2014/main" id="{F31C0521-F2F3-4830-8C13-79730B6BA9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1" t="26666" r="14391" b="24321"/>
          <a:stretch>
            <a:fillRect/>
          </a:stretch>
        </p:blipFill>
        <p:spPr bwMode="auto">
          <a:xfrm>
            <a:off x="2932845" y="3047738"/>
            <a:ext cx="10969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2D73B-F567-4F6F-9421-BACBCA703699}"/>
              </a:ext>
            </a:extLst>
          </p:cNvPr>
          <p:cNvSpPr txBox="1"/>
          <p:nvPr/>
        </p:nvSpPr>
        <p:spPr>
          <a:xfrm>
            <a:off x="5395056" y="5936879"/>
            <a:ext cx="6188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Установка станций производилась с вертолета, с лодки, с квадроцикла, автомобилем, пешком.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027E49-AA82-43A0-856B-12F993AAB991}"/>
              </a:ext>
            </a:extLst>
          </p:cNvPr>
          <p:cNvSpPr txBox="1"/>
          <p:nvPr/>
        </p:nvSpPr>
        <p:spPr>
          <a:xfrm>
            <a:off x="5114032" y="77027"/>
            <a:ext cx="616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Сейсмическая сеть в северной части острова </a:t>
            </a:r>
            <a:r>
              <a:rPr lang="ru-RU" sz="2000" b="1" dirty="0" err="1">
                <a:solidFill>
                  <a:srgbClr val="C00000"/>
                </a:solidFill>
              </a:rPr>
              <a:t>Парамушир</a:t>
            </a:r>
            <a:r>
              <a:rPr lang="ru-RU" sz="2000" b="1" dirty="0">
                <a:solidFill>
                  <a:srgbClr val="C00000"/>
                </a:solidFill>
              </a:rPr>
              <a:t> вокруг вулкана </a:t>
            </a:r>
            <a:r>
              <a:rPr lang="ru-RU" sz="2000" b="1" dirty="0" err="1">
                <a:solidFill>
                  <a:srgbClr val="C00000"/>
                </a:solidFill>
              </a:rPr>
              <a:t>Эбеко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2068D3-7F72-4282-9363-9BC802C4088C}"/>
              </a:ext>
            </a:extLst>
          </p:cNvPr>
          <p:cNvSpPr txBox="1"/>
          <p:nvPr/>
        </p:nvSpPr>
        <p:spPr>
          <a:xfrm>
            <a:off x="5244245" y="758638"/>
            <a:ext cx="6167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июне 2021 года на южной части острова </a:t>
            </a:r>
            <a:r>
              <a:rPr lang="ru-RU" dirty="0" err="1"/>
              <a:t>Парамушир</a:t>
            </a:r>
            <a:r>
              <a:rPr lang="ru-RU" dirty="0"/>
              <a:t> была установлена сеть из 21 сейсмической станции, которая функционировала в течение года до июня 2022 г.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60347-B177-49CE-BDF0-4E6B28BE04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b="9001"/>
          <a:stretch/>
        </p:blipFill>
        <p:spPr>
          <a:xfrm>
            <a:off x="5358544" y="1838063"/>
            <a:ext cx="6230289" cy="40117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4697D-D3DC-4043-97D8-1108855D0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-1660" r="-417" b="50646"/>
          <a:stretch/>
        </p:blipFill>
        <p:spPr>
          <a:xfrm>
            <a:off x="194107" y="2576083"/>
            <a:ext cx="5824489" cy="4204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9F988-14F1-44A7-96FB-9EF5FE11F1D9}"/>
              </a:ext>
            </a:extLst>
          </p:cNvPr>
          <p:cNvSpPr txBox="1"/>
          <p:nvPr/>
        </p:nvSpPr>
        <p:spPr>
          <a:xfrm>
            <a:off x="417795" y="77001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Интерпретация: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D6F86-FE1A-4F1A-BE3C-21D4E0C28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1" t="19888" r="9234" b="13982"/>
          <a:stretch/>
        </p:blipFill>
        <p:spPr>
          <a:xfrm>
            <a:off x="6890366" y="3720888"/>
            <a:ext cx="3812926" cy="3137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46159-8638-4CD3-9345-38F1B84C1EE8}"/>
              </a:ext>
            </a:extLst>
          </p:cNvPr>
          <p:cNvSpPr txBox="1"/>
          <p:nvPr/>
        </p:nvSpPr>
        <p:spPr>
          <a:xfrm>
            <a:off x="194107" y="750771"/>
            <a:ext cx="639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Низкая скорость Р волн -</a:t>
            </a:r>
            <a:r>
              <a:rPr lang="en-US" dirty="0"/>
              <a:t>&gt;&gt;</a:t>
            </a:r>
            <a:r>
              <a:rPr lang="ru-RU" dirty="0"/>
              <a:t> низкий модуль сжатия -</a:t>
            </a:r>
            <a:r>
              <a:rPr lang="en-US" dirty="0"/>
              <a:t>&gt;&gt;</a:t>
            </a:r>
            <a:endParaRPr lang="ru-RU" dirty="0"/>
          </a:p>
          <a:p>
            <a:r>
              <a:rPr lang="ru-RU" dirty="0"/>
              <a:t>-</a:t>
            </a:r>
            <a:r>
              <a:rPr lang="en-US" dirty="0"/>
              <a:t>&gt;&gt;</a:t>
            </a:r>
            <a:r>
              <a:rPr lang="ru-RU" dirty="0"/>
              <a:t> высокая пористость + насыщение газом.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4CDDE4-1084-40C8-87E8-67FFAC29F534}"/>
              </a:ext>
            </a:extLst>
          </p:cNvPr>
          <p:cNvSpPr/>
          <p:nvPr/>
        </p:nvSpPr>
        <p:spPr>
          <a:xfrm>
            <a:off x="2165684" y="3367099"/>
            <a:ext cx="1607419" cy="172292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74F98-6CD7-4C15-A041-31ADDE9057F6}"/>
              </a:ext>
            </a:extLst>
          </p:cNvPr>
          <p:cNvSpPr txBox="1"/>
          <p:nvPr/>
        </p:nvSpPr>
        <p:spPr>
          <a:xfrm>
            <a:off x="288758" y="1684421"/>
            <a:ext cx="572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Частые </a:t>
            </a:r>
            <a:r>
              <a:rPr lang="ru-RU" dirty="0" err="1"/>
              <a:t>фреатические</a:t>
            </a:r>
            <a:r>
              <a:rPr lang="ru-RU" dirty="0"/>
              <a:t> извержения + фумарольная активность </a:t>
            </a:r>
            <a:r>
              <a:rPr lang="en-US" dirty="0"/>
              <a:t>-&gt;&gt;</a:t>
            </a:r>
            <a:r>
              <a:rPr lang="ru-RU" dirty="0"/>
              <a:t> высокое содержание газов.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D74B7-63C8-4E86-85E8-73B6E778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917"/>
          <a:stretch/>
        </p:blipFill>
        <p:spPr>
          <a:xfrm>
            <a:off x="6096000" y="276197"/>
            <a:ext cx="3240024" cy="358850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0C6F02-124F-4828-A758-DEF5142DDD36}"/>
              </a:ext>
            </a:extLst>
          </p:cNvPr>
          <p:cNvCxnSpPr>
            <a:cxnSpLocks/>
          </p:cNvCxnSpPr>
          <p:nvPr/>
        </p:nvCxnSpPr>
        <p:spPr>
          <a:xfrm>
            <a:off x="6876288" y="1060704"/>
            <a:ext cx="2359152" cy="8412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67F169-77AF-46CD-B47E-C06F3697A286}"/>
              </a:ext>
            </a:extLst>
          </p:cNvPr>
          <p:cNvSpPr txBox="1"/>
          <p:nvPr/>
        </p:nvSpPr>
        <p:spPr>
          <a:xfrm>
            <a:off x="1369602" y="2346721"/>
            <a:ext cx="1391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Верхне-Юрьевские источники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84C18-FCF0-4595-B530-07C30A545594}"/>
              </a:ext>
            </a:extLst>
          </p:cNvPr>
          <p:cNvSpPr txBox="1"/>
          <p:nvPr/>
        </p:nvSpPr>
        <p:spPr>
          <a:xfrm>
            <a:off x="2761487" y="2521855"/>
            <a:ext cx="1391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Вулкан </a:t>
            </a:r>
            <a:r>
              <a:rPr lang="ru-RU" sz="1100" dirty="0" err="1"/>
              <a:t>Эбеко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9076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11E11-7094-4AE2-88DD-20859B9ED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-1660" r="-417" b="50646"/>
          <a:stretch/>
        </p:blipFill>
        <p:spPr>
          <a:xfrm>
            <a:off x="194107" y="2576083"/>
            <a:ext cx="5824489" cy="4204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BC3EC-3DE6-40C9-853B-0775502754A6}"/>
              </a:ext>
            </a:extLst>
          </p:cNvPr>
          <p:cNvSpPr txBox="1"/>
          <p:nvPr/>
        </p:nvSpPr>
        <p:spPr>
          <a:xfrm>
            <a:off x="417795" y="77001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Интерпретация: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D74FDA-151C-49DA-A7DA-3E2318813E83}"/>
              </a:ext>
            </a:extLst>
          </p:cNvPr>
          <p:cNvSpPr/>
          <p:nvPr/>
        </p:nvSpPr>
        <p:spPr>
          <a:xfrm>
            <a:off x="2165684" y="3367099"/>
            <a:ext cx="1607419" cy="172292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B4079-3F82-4419-B1C3-FC2E52483887}"/>
              </a:ext>
            </a:extLst>
          </p:cNvPr>
          <p:cNvSpPr txBox="1"/>
          <p:nvPr/>
        </p:nvSpPr>
        <p:spPr>
          <a:xfrm>
            <a:off x="288758" y="1684421"/>
            <a:ext cx="572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Частые </a:t>
            </a:r>
            <a:r>
              <a:rPr lang="ru-RU" dirty="0" err="1"/>
              <a:t>фреатические</a:t>
            </a:r>
            <a:r>
              <a:rPr lang="ru-RU" dirty="0"/>
              <a:t> извержения + фумарольная активность </a:t>
            </a:r>
            <a:r>
              <a:rPr lang="en-US" dirty="0"/>
              <a:t>-&gt;&gt;</a:t>
            </a:r>
            <a:r>
              <a:rPr lang="ru-RU" dirty="0"/>
              <a:t> высокое содержание газов.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AD67B-2DCB-40D7-B5A4-0FE543D06087}"/>
              </a:ext>
            </a:extLst>
          </p:cNvPr>
          <p:cNvSpPr txBox="1"/>
          <p:nvPr/>
        </p:nvSpPr>
        <p:spPr>
          <a:xfrm>
            <a:off x="194107" y="750771"/>
            <a:ext cx="554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Низкая скорость Р волн -</a:t>
            </a:r>
            <a:r>
              <a:rPr lang="en-US" dirty="0"/>
              <a:t>&gt;&gt;</a:t>
            </a:r>
            <a:r>
              <a:rPr lang="ru-RU" dirty="0"/>
              <a:t> низкий модуль сжатия -</a:t>
            </a:r>
            <a:r>
              <a:rPr lang="en-US" dirty="0"/>
              <a:t>&gt;&gt;</a:t>
            </a:r>
            <a:endParaRPr lang="ru-RU" dirty="0"/>
          </a:p>
          <a:p>
            <a:r>
              <a:rPr lang="ru-RU" dirty="0"/>
              <a:t>-</a:t>
            </a:r>
            <a:r>
              <a:rPr lang="en-US" dirty="0"/>
              <a:t>&gt;&gt;</a:t>
            </a:r>
            <a:r>
              <a:rPr lang="ru-RU" dirty="0"/>
              <a:t> высокая пористость + насыщение газом.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F014B-4E53-4883-89F3-D6C063F1D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6" t="33345" b="38169"/>
          <a:stretch/>
        </p:blipFill>
        <p:spPr>
          <a:xfrm>
            <a:off x="6717835" y="192505"/>
            <a:ext cx="4735629" cy="3812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F7917-183A-435B-A088-603DB7818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66" y="4228560"/>
            <a:ext cx="2786569" cy="226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32253-7904-4298-8F37-063499C75324}"/>
              </a:ext>
            </a:extLst>
          </p:cNvPr>
          <p:cNvSpPr txBox="1"/>
          <p:nvPr/>
        </p:nvSpPr>
        <p:spPr>
          <a:xfrm>
            <a:off x="9293194" y="4346272"/>
            <a:ext cx="2704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Почему высокие </a:t>
            </a:r>
            <a:r>
              <a:rPr lang="en-US" b="1" u="sng" dirty="0"/>
              <a:t>Vs?</a:t>
            </a:r>
            <a:endParaRPr lang="ru-RU" b="1" u="sng" dirty="0"/>
          </a:p>
          <a:p>
            <a:endParaRPr lang="ru-RU" dirty="0"/>
          </a:p>
          <a:p>
            <a:r>
              <a:rPr lang="ru-RU" dirty="0"/>
              <a:t>Пористые магматические породы держат форму =</a:t>
            </a:r>
            <a:r>
              <a:rPr lang="en-US" dirty="0"/>
              <a:t>&gt;&gt; </a:t>
            </a:r>
            <a:r>
              <a:rPr lang="ru-RU" dirty="0"/>
              <a:t>высокий модуль сдвига =</a:t>
            </a:r>
            <a:r>
              <a:rPr lang="en-US" dirty="0"/>
              <a:t>&gt;&gt;</a:t>
            </a:r>
            <a:r>
              <a:rPr lang="ru-RU" dirty="0"/>
              <a:t> высокие скорости </a:t>
            </a:r>
            <a:r>
              <a:rPr lang="en-US" dirty="0"/>
              <a:t>S </a:t>
            </a:r>
            <a:r>
              <a:rPr lang="ru-RU" dirty="0"/>
              <a:t>волн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D012F-8DC7-4C7E-87CF-502242301C35}"/>
              </a:ext>
            </a:extLst>
          </p:cNvPr>
          <p:cNvSpPr txBox="1"/>
          <p:nvPr/>
        </p:nvSpPr>
        <p:spPr>
          <a:xfrm>
            <a:off x="1369602" y="2346721"/>
            <a:ext cx="1391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Верхне-Юрьевские источники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2F9BB-B96A-401D-A168-57B681DFF393}"/>
              </a:ext>
            </a:extLst>
          </p:cNvPr>
          <p:cNvSpPr txBox="1"/>
          <p:nvPr/>
        </p:nvSpPr>
        <p:spPr>
          <a:xfrm>
            <a:off x="2761487" y="2521855"/>
            <a:ext cx="1391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Вулкан </a:t>
            </a:r>
            <a:r>
              <a:rPr lang="ru-RU" sz="1100" dirty="0" err="1"/>
              <a:t>Эбеко</a:t>
            </a:r>
            <a:endParaRPr lang="ru-RU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68F8F-4516-4E66-9D68-2A7018C8C826}"/>
              </a:ext>
            </a:extLst>
          </p:cNvPr>
          <p:cNvSpPr txBox="1"/>
          <p:nvPr/>
        </p:nvSpPr>
        <p:spPr>
          <a:xfrm>
            <a:off x="9085650" y="0"/>
            <a:ext cx="1391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Вулкан </a:t>
            </a:r>
            <a:r>
              <a:rPr lang="ru-RU" sz="1100" dirty="0" err="1"/>
              <a:t>Эбеко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0241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F41AE-C80E-4BDF-A50A-4758FBE3D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67" y="449760"/>
            <a:ext cx="5376933" cy="5169633"/>
          </a:xfrm>
          <a:prstGeom prst="rect">
            <a:avLst/>
          </a:prstGeom>
        </p:spPr>
      </p:pic>
      <p:pic>
        <p:nvPicPr>
          <p:cNvPr id="4" name="Рисунок 10">
            <a:extLst>
              <a:ext uri="{FF2B5EF4-FFF2-40B4-BE49-F238E27FC236}">
                <a16:creationId xmlns:a16="http://schemas.microsoft.com/office/drawing/2014/main" id="{529EBF79-0515-4728-93CF-92F514EF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6" b="26300"/>
          <a:stretch/>
        </p:blipFill>
        <p:spPr>
          <a:xfrm>
            <a:off x="291344" y="2477746"/>
            <a:ext cx="3336023" cy="43308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3765E2-7BD1-4EDB-8292-591EF02B8E78}"/>
              </a:ext>
            </a:extLst>
          </p:cNvPr>
          <p:cNvCxnSpPr>
            <a:cxnSpLocks/>
          </p:cNvCxnSpPr>
          <p:nvPr/>
        </p:nvCxnSpPr>
        <p:spPr>
          <a:xfrm>
            <a:off x="1450695" y="3264824"/>
            <a:ext cx="1875099" cy="810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74270DE4-FC87-4717-BA1B-F1DC3807D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7"/>
          <a:stretch>
            <a:fillRect/>
          </a:stretch>
        </p:blipFill>
        <p:spPr bwMode="auto">
          <a:xfrm>
            <a:off x="9105419" y="3678800"/>
            <a:ext cx="2974694" cy="310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D188F-1F0C-4ED9-9CA4-0EAA9AAC03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92896" r="48758"/>
          <a:stretch/>
        </p:blipFill>
        <p:spPr>
          <a:xfrm>
            <a:off x="6407083" y="144484"/>
            <a:ext cx="2739342" cy="443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F8FABE-45F0-41E6-96BB-58E5D75780B3}"/>
              </a:ext>
            </a:extLst>
          </p:cNvPr>
          <p:cNvSpPr txBox="1"/>
          <p:nvPr/>
        </p:nvSpPr>
        <p:spPr>
          <a:xfrm>
            <a:off x="107437" y="49394"/>
            <a:ext cx="515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Интерпретация сейсмической модели по северной части о. </a:t>
            </a:r>
            <a:r>
              <a:rPr lang="ru-RU" sz="2000" b="1" dirty="0" err="1">
                <a:solidFill>
                  <a:srgbClr val="C00000"/>
                </a:solidFill>
              </a:rPr>
              <a:t>Парамушир</a:t>
            </a:r>
            <a:r>
              <a:rPr lang="ru-RU" sz="20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24F1D-13C8-4AF0-A87B-4E0611EEA6A0}"/>
              </a:ext>
            </a:extLst>
          </p:cNvPr>
          <p:cNvSpPr txBox="1"/>
          <p:nvPr/>
        </p:nvSpPr>
        <p:spPr>
          <a:xfrm>
            <a:off x="158187" y="765538"/>
            <a:ext cx="3592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Аномалия с пониженным отношением </a:t>
            </a:r>
            <a:r>
              <a:rPr lang="en-US" sz="1600" dirty="0" err="1"/>
              <a:t>Vp</a:t>
            </a:r>
            <a:r>
              <a:rPr lang="en-US" sz="1600" dirty="0"/>
              <a:t>/Vs </a:t>
            </a:r>
            <a:r>
              <a:rPr lang="ru-RU" sz="1600" dirty="0"/>
              <a:t>под вулканом </a:t>
            </a:r>
            <a:r>
              <a:rPr lang="ru-RU" sz="1600" dirty="0" err="1"/>
              <a:t>Эбеко</a:t>
            </a:r>
            <a:r>
              <a:rPr lang="ru-RU" sz="1600" dirty="0"/>
              <a:t> связана с насыщением газами. Возможны интрузии даек и </a:t>
            </a:r>
            <a:r>
              <a:rPr lang="ru-RU" sz="1600" dirty="0" err="1"/>
              <a:t>силлов</a:t>
            </a:r>
            <a:r>
              <a:rPr lang="ru-RU" sz="1600" dirty="0"/>
              <a:t>, однако их размеры слишком малы, и они не дают существенный вклад в модель.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A5D34-524E-4E79-A9F3-D8673703C1F0}"/>
              </a:ext>
            </a:extLst>
          </p:cNvPr>
          <p:cNvSpPr txBox="1"/>
          <p:nvPr/>
        </p:nvSpPr>
        <p:spPr>
          <a:xfrm>
            <a:off x="9615854" y="228124"/>
            <a:ext cx="23805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 err="1"/>
              <a:t>Малоглубинные</a:t>
            </a:r>
            <a:r>
              <a:rPr lang="ru-RU" sz="1600" dirty="0"/>
              <a:t> аномалии с высоким </a:t>
            </a:r>
            <a:r>
              <a:rPr lang="en-US" sz="1600" dirty="0" err="1"/>
              <a:t>Vp</a:t>
            </a:r>
            <a:r>
              <a:rPr lang="en-US" sz="1600" dirty="0"/>
              <a:t>/Vs </a:t>
            </a:r>
            <a:r>
              <a:rPr lang="ru-RU" sz="1600" dirty="0"/>
              <a:t>могут быть связанными с водоносными слоями. 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Исходный магматический очаг под </a:t>
            </a:r>
            <a:r>
              <a:rPr lang="ru-RU" sz="1600" dirty="0" err="1"/>
              <a:t>Эбеко</a:t>
            </a:r>
            <a:r>
              <a:rPr lang="ru-RU" sz="1600" dirty="0"/>
              <a:t> расположен на глубине около 10 км, что существенно больше, чем, например, под вулканом Горелый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68901-F9CD-4516-956B-43F0BC883276}"/>
              </a:ext>
            </a:extLst>
          </p:cNvPr>
          <p:cNvSpPr txBox="1"/>
          <p:nvPr/>
        </p:nvSpPr>
        <p:spPr>
          <a:xfrm>
            <a:off x="11069256" y="3705720"/>
            <a:ext cx="735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Gorely</a:t>
            </a:r>
            <a:endParaRPr lang="ru-RU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14982-DCAF-4E94-A2B9-9FCBE7686FA2}"/>
              </a:ext>
            </a:extLst>
          </p:cNvPr>
          <p:cNvSpPr/>
          <p:nvPr/>
        </p:nvSpPr>
        <p:spPr>
          <a:xfrm>
            <a:off x="3924060" y="5759409"/>
            <a:ext cx="513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Koulakov</a:t>
            </a:r>
            <a:r>
              <a:rPr lang="en-US" sz="1400" dirty="0">
                <a:solidFill>
                  <a:srgbClr val="0070C0"/>
                </a:solidFill>
              </a:rPr>
              <a:t>, I. et al. (2024). Seismic structure beneath </a:t>
            </a:r>
            <a:r>
              <a:rPr lang="en-US" sz="1400" dirty="0" err="1">
                <a:solidFill>
                  <a:srgbClr val="0070C0"/>
                </a:solidFill>
              </a:rPr>
              <a:t>Ebeko</a:t>
            </a:r>
            <a:r>
              <a:rPr lang="en-US" sz="1400" dirty="0">
                <a:solidFill>
                  <a:srgbClr val="0070C0"/>
                </a:solidFill>
              </a:rPr>
              <a:t> Volcano and surrounding areas of </a:t>
            </a:r>
            <a:r>
              <a:rPr lang="en-US" sz="1400" dirty="0" err="1">
                <a:solidFill>
                  <a:srgbClr val="0070C0"/>
                </a:solidFill>
              </a:rPr>
              <a:t>Paramushir</a:t>
            </a:r>
            <a:r>
              <a:rPr lang="en-US" sz="1400" dirty="0">
                <a:solidFill>
                  <a:srgbClr val="0070C0"/>
                </a:solidFill>
              </a:rPr>
              <a:t> Island (Kuril Arc) inferred from local earthquake tomography. </a:t>
            </a:r>
            <a:r>
              <a:rPr lang="en-US" sz="1400" i="1" dirty="0">
                <a:solidFill>
                  <a:srgbClr val="0070C0"/>
                </a:solidFill>
              </a:rPr>
              <a:t>Journal of Volcanology and Geothermal Research</a:t>
            </a:r>
            <a:r>
              <a:rPr lang="en-US" sz="1400" dirty="0">
                <a:solidFill>
                  <a:srgbClr val="0070C0"/>
                </a:solidFill>
              </a:rPr>
              <a:t>, 455, 108201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82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AEF05E-A7F8-45BB-B8D9-80538971A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7" t="22711" r="38728" b="14365"/>
          <a:stretch/>
        </p:blipFill>
        <p:spPr>
          <a:xfrm>
            <a:off x="173289" y="1497152"/>
            <a:ext cx="5249272" cy="4385042"/>
          </a:xfrm>
          <a:prstGeom prst="rect">
            <a:avLst/>
          </a:prstGeom>
        </p:spPr>
      </p:pic>
      <p:pic>
        <p:nvPicPr>
          <p:cNvPr id="2050" name="Picture 2" descr="https://lh3.googleusercontent.com/pw/ADCreHd7dgspZ1Qa8OnzsL7uGfr4Jne8-l_sL4ioqhgx2gKa2RgmoIpBOa6kWfIBOvhn-ypgHgFNYkmWYBXPtM4cy2aG54QdpY9ItJH3aeBJ4kWlBH1xFCZxzLILtkXTv5zFPS40VKEhgTv0NJvRe71e4yqveArlFB9PkB_69YagPK3iYy1z_zv772mFLvfLsiIGpFkAjCI8dz5WkJy7gH5n7leekEtePpCI5rjgPz-jBJof0BHS_OOENagDNkluVlkiv-RU98NWC2u1kbCHHU7PRGDxUGYNfrOJO5cdZjfPoXeSoVmLIvZzZ_7EhaYF3XqRgbfe6Cs1iU_f7_R6ZqU8dp2EDLOUve0R1Sdv12L1OQ-kFvLuKFaJcvwAaqWRWd-aARfBpI3kWc545IWrJL2ik_kjU5xHN8Hs5efsle2NftvagIlu5yMqO12tn1nZhb1YIux-SU827A8tBf41qAcHYmX9EyxvN4dY76qQu73l9sbEGKrMLS7ifarhmHVSKsXcHr9i8Xge25GUY6Ss0Ja5poV89NxyMrvLEFHoXU_0L3NyI_5xZ0aAEIJtNaRuYIFi7segobhmO0jjpzp_alsvIU1oIruIP7yjkO03-GPBtwojpnUYwAtcUX5zuTxhc4iXPGC-2PiTJUJlrPQC4FK5eD6YvdQ8Y5laTzjtgcIKLT0LmsEkc91bo7ilkKAvFQz9-8sdQgpmAkOU5wPGAv8O8reQvDSNslAll9WI6K5w_3y8cNDl8tn0PuOoceNjy6jmKfuzRlNRKzQRCPHEJWoxfRt5G_VjHRAtgWblxKzcmN_36bPHoHQ2av4XuqTdzdiCtG3CVJW_BVnUAoji7mvD67L4jD9F1FkgML-XTGgJJ-WzCb02CSpfaRbk24aYzns3GAEdA1i8IpDHZSLFu4maZG9yzM0X_qANkTYjI-vLzQocX-ZCH6jqzgH4DImcbdE=w2492-h1868-s-no?authuser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5744" r="9099" b="8280"/>
          <a:stretch/>
        </p:blipFill>
        <p:spPr bwMode="auto">
          <a:xfrm>
            <a:off x="5563808" y="1497152"/>
            <a:ext cx="6454903" cy="43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6473" y="830997"/>
            <a:ext cx="4689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Мутновская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ГеоЭС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 запущена в 2001 году и производит около 50 МВт электроэнергии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AB43E-7A7D-4010-8392-9A70D12F1DAD}"/>
              </a:ext>
            </a:extLst>
          </p:cNvPr>
          <p:cNvSpPr/>
          <p:nvPr/>
        </p:nvSpPr>
        <p:spPr>
          <a:xfrm>
            <a:off x="381000" y="832734"/>
            <a:ext cx="4641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Верхне-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Мутновская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ГеоЭС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 построена в 1999 году, производит около 12 МВт электроэнергии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78E8C-6F12-4FAF-93EE-B2731241EB83}"/>
              </a:ext>
            </a:extLst>
          </p:cNvPr>
          <p:cNvSpPr/>
          <p:nvPr/>
        </p:nvSpPr>
        <p:spPr>
          <a:xfrm>
            <a:off x="0" y="5882194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В рамках стратегии по существенному увеличению доли геотермальной энергетики на Камчатке производится разведка геотермальных ресурсов в районе вулканов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Мутновский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и Горелый. Работы по изучению глубинного строения этого района проводятся в сотрудничестве с группой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Зарубежнефть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13CEA-785F-46D2-9D8A-43ADE90FD782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Глубинные структуры в районе </a:t>
            </a:r>
            <a:r>
              <a:rPr lang="ru-RU" sz="2400" b="1" dirty="0" err="1">
                <a:solidFill>
                  <a:srgbClr val="FFFF00"/>
                </a:solidFill>
              </a:rPr>
              <a:t>Мутновского</a:t>
            </a:r>
            <a:r>
              <a:rPr lang="ru-RU" sz="2400" b="1" dirty="0">
                <a:solidFill>
                  <a:srgbClr val="FFFF00"/>
                </a:solidFill>
              </a:rPr>
              <a:t> геотермального поля на Камчатке по данным сейсмической сети, установленной в 2023-2024 гг.</a:t>
            </a:r>
          </a:p>
        </p:txBody>
      </p:sp>
    </p:spTree>
    <p:extLst>
      <p:ext uri="{BB962C8B-B14F-4D97-AF65-F5344CB8AC3E}">
        <p14:creationId xmlns:p14="http://schemas.microsoft.com/office/powerpoint/2010/main" val="4135003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_ready_D0-JRV-RSF-VIL">
            <a:extLst>
              <a:ext uri="{FF2B5EF4-FFF2-40B4-BE49-F238E27FC236}">
                <a16:creationId xmlns:a16="http://schemas.microsoft.com/office/drawing/2014/main" id="{D64B09E8-5D5D-49AA-89FC-4D2A60AA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5" y="1192193"/>
            <a:ext cx="6695250" cy="550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5D589-7F40-46E4-AABD-29371EE9C566}"/>
              </a:ext>
            </a:extLst>
          </p:cNvPr>
          <p:cNvSpPr txBox="1"/>
          <p:nvPr/>
        </p:nvSpPr>
        <p:spPr>
          <a:xfrm>
            <a:off x="107436" y="49394"/>
            <a:ext cx="6424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Временная сейсмическая сеть (2023-2024 гг.)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D93E50-9EE4-42B4-AA62-4562E6EE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4" r="16145"/>
          <a:stretch/>
        </p:blipFill>
        <p:spPr>
          <a:xfrm>
            <a:off x="6849595" y="0"/>
            <a:ext cx="5433531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6B36C8-E8F2-4B84-A73B-A9F26FC9F6EF}"/>
              </a:ext>
            </a:extLst>
          </p:cNvPr>
          <p:cNvCxnSpPr>
            <a:cxnSpLocks/>
          </p:cNvCxnSpPr>
          <p:nvPr/>
        </p:nvCxnSpPr>
        <p:spPr>
          <a:xfrm flipH="1">
            <a:off x="4260915" y="3959258"/>
            <a:ext cx="2588680" cy="942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4E660A-92F3-4CB1-8799-F59A92A8CCDA}"/>
              </a:ext>
            </a:extLst>
          </p:cNvPr>
          <p:cNvSpPr txBox="1"/>
          <p:nvPr/>
        </p:nvSpPr>
        <p:spPr>
          <a:xfrm>
            <a:off x="154346" y="472229"/>
            <a:ext cx="669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районе вулканов </a:t>
            </a:r>
            <a:r>
              <a:rPr lang="ru-RU" sz="1600" dirty="0" err="1"/>
              <a:t>Мутновский</a:t>
            </a:r>
            <a:r>
              <a:rPr lang="ru-RU" sz="1600" dirty="0"/>
              <a:t>, Горелый и </a:t>
            </a:r>
            <a:r>
              <a:rPr lang="ru-RU" sz="1600" dirty="0" err="1"/>
              <a:t>Вилючинский</a:t>
            </a:r>
            <a:r>
              <a:rPr lang="ru-RU" sz="1600" dirty="0"/>
              <a:t> было установлено более 60 станций (включая 2 профиля по хоздоговору).</a:t>
            </a:r>
          </a:p>
        </p:txBody>
      </p:sp>
    </p:spTree>
    <p:extLst>
      <p:ext uri="{BB962C8B-B14F-4D97-AF65-F5344CB8AC3E}">
        <p14:creationId xmlns:p14="http://schemas.microsoft.com/office/powerpoint/2010/main" val="431187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98FE5-3B33-430C-A8CE-E8A74E050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/>
          <a:stretch/>
        </p:blipFill>
        <p:spPr>
          <a:xfrm>
            <a:off x="209419" y="1574800"/>
            <a:ext cx="9112381" cy="51334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4C2280-3F42-4477-BC8E-C37F65DB9E70}"/>
              </a:ext>
            </a:extLst>
          </p:cNvPr>
          <p:cNvSpPr/>
          <p:nvPr/>
        </p:nvSpPr>
        <p:spPr>
          <a:xfrm>
            <a:off x="30897" y="526738"/>
            <a:ext cx="12161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Распределение скорости S-волны на вертикальном сечении с указанием геологических элементов и проекций скважин. Звезды - интервалы добычи геотермального месторождения. Красные линии – температура по данным (Кирюхин и др. (2018). Положение магматического тела восстановлено по результатам шумовой томографии.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0FB44-3F83-4261-A2D7-1E22CBE1BCF0}"/>
              </a:ext>
            </a:extLst>
          </p:cNvPr>
          <p:cNvSpPr/>
          <p:nvPr/>
        </p:nvSpPr>
        <p:spPr>
          <a:xfrm>
            <a:off x="9500322" y="1697439"/>
            <a:ext cx="259854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Желтыми символами показаны зоны геотермальной разгрузки </a:t>
            </a:r>
            <a:r>
              <a:rPr lang="en-US" sz="1400" dirty="0"/>
              <a:t>(</a:t>
            </a:r>
            <a:r>
              <a:rPr lang="ru-RU" sz="1400" dirty="0"/>
              <a:t>фумаролы и горячие источники</a:t>
            </a:r>
            <a:r>
              <a:rPr lang="en-US" sz="1400" dirty="0"/>
              <a:t>): </a:t>
            </a:r>
            <a:br>
              <a:rPr lang="en-US" sz="1400" dirty="0"/>
            </a:br>
            <a:r>
              <a:rPr lang="en-US" sz="1400" dirty="0"/>
              <a:t>1 – </a:t>
            </a:r>
            <a:r>
              <a:rPr lang="ru-RU" sz="1400" dirty="0" err="1"/>
              <a:t>Мутновский</a:t>
            </a:r>
            <a:r>
              <a:rPr lang="ru-RU" sz="1400" dirty="0"/>
              <a:t> активный кратер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2, 3 – </a:t>
            </a:r>
            <a:r>
              <a:rPr lang="ru-RU" sz="1400" dirty="0"/>
              <a:t>Донное и верхнее фумарольные поля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4, 5 – </a:t>
            </a:r>
            <a:r>
              <a:rPr lang="ru-RU" sz="1400" dirty="0" err="1"/>
              <a:t>Северомутновские</a:t>
            </a:r>
            <a:r>
              <a:rPr lang="ru-RU" sz="1400" dirty="0"/>
              <a:t> поля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6 – </a:t>
            </a:r>
            <a:r>
              <a:rPr lang="ru-RU" sz="1400" dirty="0"/>
              <a:t>Новое поле -</a:t>
            </a:r>
            <a:r>
              <a:rPr lang="en-US" sz="1400" dirty="0"/>
              <a:t> 2003; </a:t>
            </a:r>
            <a:br>
              <a:rPr lang="en-US" sz="1400" dirty="0"/>
            </a:br>
            <a:r>
              <a:rPr lang="en-US" sz="1400" dirty="0"/>
              <a:t>7 - </a:t>
            </a:r>
            <a:r>
              <a:rPr lang="ru-RU" sz="1400" dirty="0"/>
              <a:t>Дачные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8 - </a:t>
            </a:r>
            <a:r>
              <a:rPr lang="ru-RU" sz="1400" dirty="0"/>
              <a:t>Радоновые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9 - </a:t>
            </a:r>
            <a:r>
              <a:rPr lang="ru-RU" sz="1400" dirty="0"/>
              <a:t>Медвежьи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11 – </a:t>
            </a:r>
            <a:r>
              <a:rPr lang="ru-RU" sz="1400" dirty="0" err="1"/>
              <a:t>Пиратовские</a:t>
            </a:r>
            <a:r>
              <a:rPr lang="ru-RU" sz="1400" dirty="0"/>
              <a:t> горячие источники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12 -  </a:t>
            </a:r>
            <a:r>
              <a:rPr lang="ru-RU" sz="1400" dirty="0"/>
              <a:t>Верхне-</a:t>
            </a:r>
            <a:r>
              <a:rPr lang="ru-RU" sz="1400" dirty="0" err="1"/>
              <a:t>Жировские</a:t>
            </a:r>
            <a:r>
              <a:rPr lang="en-US" sz="1400" dirty="0"/>
              <a:t>; </a:t>
            </a:r>
            <a:br>
              <a:rPr lang="en-US" sz="1400" dirty="0"/>
            </a:br>
            <a:r>
              <a:rPr lang="en-US" sz="1400" dirty="0"/>
              <a:t>16 – </a:t>
            </a:r>
            <a:r>
              <a:rPr lang="ru-RU" sz="1400" dirty="0" err="1"/>
              <a:t>Вилючинские</a:t>
            </a:r>
            <a:r>
              <a:rPr lang="ru-RU" sz="1400" dirty="0"/>
              <a:t> источники</a:t>
            </a:r>
            <a:r>
              <a:rPr lang="en-US" sz="1400" dirty="0"/>
              <a:t>.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92038-A6D0-471B-BFD2-349A8B648243}"/>
              </a:ext>
            </a:extLst>
          </p:cNvPr>
          <p:cNvSpPr txBox="1"/>
          <p:nvPr/>
        </p:nvSpPr>
        <p:spPr>
          <a:xfrm>
            <a:off x="30897" y="95040"/>
            <a:ext cx="1206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Результаты шумовой томографии для </a:t>
            </a:r>
            <a:r>
              <a:rPr lang="ru-RU" sz="2400" b="1" dirty="0" err="1">
                <a:solidFill>
                  <a:srgbClr val="C00000"/>
                </a:solidFill>
              </a:rPr>
              <a:t>Мутновского</a:t>
            </a:r>
            <a:r>
              <a:rPr lang="ru-RU" sz="2400" b="1" dirty="0">
                <a:solidFill>
                  <a:srgbClr val="C00000"/>
                </a:solidFill>
              </a:rPr>
              <a:t> геотермального поля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8EA0D-45D2-4B31-BAD4-9E8924683079}"/>
              </a:ext>
            </a:extLst>
          </p:cNvPr>
          <p:cNvSpPr txBox="1"/>
          <p:nvPr/>
        </p:nvSpPr>
        <p:spPr>
          <a:xfrm>
            <a:off x="8801100" y="6185024"/>
            <a:ext cx="318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Belovezhets</a:t>
            </a:r>
            <a:r>
              <a:rPr lang="en-US" sz="1400" dirty="0"/>
              <a:t> et al., (2025) J. </a:t>
            </a:r>
            <a:r>
              <a:rPr lang="en-US" sz="1400" dirty="0" err="1"/>
              <a:t>Geophys</a:t>
            </a:r>
            <a:r>
              <a:rPr lang="en-US" sz="1400" dirty="0"/>
              <a:t>. Res. Solid Earth (in review)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1976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b="7612"/>
          <a:stretch/>
        </p:blipFill>
        <p:spPr bwMode="auto">
          <a:xfrm>
            <a:off x="-6883" y="3465699"/>
            <a:ext cx="5234689" cy="338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b="9532"/>
          <a:stretch/>
        </p:blipFill>
        <p:spPr bwMode="auto">
          <a:xfrm>
            <a:off x="5135894" y="-27383"/>
            <a:ext cx="5573613" cy="347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6884" y="3465242"/>
            <a:ext cx="1835151" cy="461665"/>
          </a:xfrm>
          <a:prstGeom prst="rect">
            <a:avLst/>
          </a:prstGeom>
          <a:solidFill>
            <a:schemeClr val="tx1">
              <a:lumMod val="65000"/>
              <a:lumOff val="35000"/>
              <a:alpha val="72157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/>
                </a:solidFill>
              </a:rPr>
              <a:t>Вулкан </a:t>
            </a:r>
            <a:r>
              <a:rPr lang="ru-RU" sz="1200" dirty="0" err="1">
                <a:solidFill>
                  <a:schemeClr val="bg1"/>
                </a:solidFill>
              </a:rPr>
              <a:t>Ксудач</a:t>
            </a:r>
            <a:r>
              <a:rPr lang="ru-RU" sz="1200" dirty="0">
                <a:solidFill>
                  <a:schemeClr val="bg1"/>
                </a:solidFill>
              </a:rPr>
              <a:t> (2018 г.)</a:t>
            </a: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</a:rPr>
              <a:t>Фото И.Ю. Кулакова</a:t>
            </a:r>
          </a:p>
        </p:txBody>
      </p:sp>
      <p:pic>
        <p:nvPicPr>
          <p:cNvPr id="26629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/>
          <a:stretch>
            <a:fillRect/>
          </a:stretch>
        </p:blipFill>
        <p:spPr bwMode="auto">
          <a:xfrm>
            <a:off x="-1" y="0"/>
            <a:ext cx="5135895" cy="346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28984" y="2918051"/>
            <a:ext cx="2051051" cy="461665"/>
          </a:xfrm>
          <a:prstGeom prst="rect">
            <a:avLst/>
          </a:prstGeom>
          <a:solidFill>
            <a:schemeClr val="tx1">
              <a:lumMod val="65000"/>
              <a:lumOff val="35000"/>
              <a:alpha val="72157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/>
                </a:solidFill>
              </a:rPr>
              <a:t>Вулкан </a:t>
            </a:r>
            <a:r>
              <a:rPr lang="ru-RU" sz="1200" dirty="0" err="1">
                <a:solidFill>
                  <a:schemeClr val="bg1"/>
                </a:solidFill>
              </a:rPr>
              <a:t>Толбачик</a:t>
            </a:r>
            <a:r>
              <a:rPr lang="ru-RU" sz="1200" dirty="0">
                <a:solidFill>
                  <a:schemeClr val="bg1"/>
                </a:solidFill>
              </a:rPr>
              <a:t> (2014 г.)</a:t>
            </a: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</a:rPr>
              <a:t>Фото И.Ю. Кулакова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894" y="-15984"/>
            <a:ext cx="2052639" cy="461665"/>
          </a:xfrm>
          <a:prstGeom prst="rect">
            <a:avLst/>
          </a:prstGeom>
          <a:solidFill>
            <a:schemeClr val="bg1">
              <a:lumMod val="95000"/>
              <a:alpha val="72157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Вулкан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Толбачик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(2014 г.)</a:t>
            </a:r>
          </a:p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И.Ю. Кулакова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0757" y="4550768"/>
            <a:ext cx="2561243" cy="20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133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Работа на земле – важнейший элемент в деятельности геолога </a:t>
            </a:r>
            <a:br>
              <a:rPr lang="ru-RU" sz="2133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ru-RU" sz="2133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Н.Л. Добрецова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3" y="3458245"/>
            <a:ext cx="4518104" cy="338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35893" y="3428642"/>
            <a:ext cx="2052639" cy="461665"/>
          </a:xfrm>
          <a:prstGeom prst="rect">
            <a:avLst/>
          </a:prstGeom>
          <a:solidFill>
            <a:schemeClr val="bg1">
              <a:lumMod val="95000"/>
              <a:alpha val="72157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Вулкан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Толбачик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(2014 г.)</a:t>
            </a:r>
          </a:p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И.Ю. Кулакова</a:t>
            </a:r>
          </a:p>
        </p:txBody>
      </p:sp>
    </p:spTree>
    <p:extLst>
      <p:ext uri="{BB962C8B-B14F-4D97-AF65-F5344CB8AC3E}">
        <p14:creationId xmlns:p14="http://schemas.microsoft.com/office/powerpoint/2010/main" val="3538958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6375" b="21651"/>
          <a:stretch>
            <a:fillRect/>
          </a:stretch>
        </p:blipFill>
        <p:spPr bwMode="auto">
          <a:xfrm>
            <a:off x="1" y="-12045"/>
            <a:ext cx="52387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5307917" y="309862"/>
            <a:ext cx="350096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Наука для Н.Л. Добрецова – это не набор технических процедур, которым можно научить каждого, но, в большой степени, искусство, подобное поэзии или живописи, доступное далеко не каждому. </a:t>
            </a:r>
          </a:p>
        </p:txBody>
      </p:sp>
      <p:pic>
        <p:nvPicPr>
          <p:cNvPr id="5124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0"/>
          <a:stretch>
            <a:fillRect/>
          </a:stretch>
        </p:blipFill>
        <p:spPr bwMode="auto">
          <a:xfrm>
            <a:off x="5214740" y="2970869"/>
            <a:ext cx="3905251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2852" y="6291957"/>
            <a:ext cx="3671888" cy="523220"/>
          </a:xfrm>
          <a:prstGeom prst="rect">
            <a:avLst/>
          </a:prstGeom>
          <a:solidFill>
            <a:schemeClr val="tx1">
              <a:lumMod val="65000"/>
              <a:lumOff val="35000"/>
              <a:alpha val="72157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На </a:t>
            </a:r>
            <a:r>
              <a:rPr lang="ru-RU" sz="1400" dirty="0" err="1">
                <a:solidFill>
                  <a:schemeClr val="bg1"/>
                </a:solidFill>
              </a:rPr>
              <a:t>Ичинском</a:t>
            </a:r>
            <a:r>
              <a:rPr lang="ru-RU" sz="1400" dirty="0">
                <a:solidFill>
                  <a:schemeClr val="bg1"/>
                </a:solidFill>
              </a:rPr>
              <a:t> вулкане (2015 г.)</a:t>
            </a:r>
          </a:p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Фото А. Котлярова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34" y="68627"/>
            <a:ext cx="2860332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15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X\Desktop\Работа сторонняя\КУ\кутекст.png"/>
          <p:cNvPicPr>
            <a:picLocks noChangeAspect="1" noChangeArrowheads="1"/>
          </p:cNvPicPr>
          <p:nvPr/>
        </p:nvPicPr>
        <p:blipFill>
          <a:blip r:embed="rId2" cstate="print"/>
          <a:srcRect r="19082"/>
          <a:stretch>
            <a:fillRect/>
          </a:stretch>
        </p:blipFill>
        <p:spPr bwMode="auto">
          <a:xfrm>
            <a:off x="5615947" y="0"/>
            <a:ext cx="590397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TextBox 5"/>
          <p:cNvSpPr txBox="1"/>
          <p:nvPr/>
        </p:nvSpPr>
        <p:spPr>
          <a:xfrm>
            <a:off x="143338" y="4117546"/>
            <a:ext cx="5232581" cy="265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3" spc="200" dirty="0">
                <a:solidFill>
                  <a:srgbClr val="002060"/>
                </a:solidFill>
                <a:latin typeface="Mistral" panose="03090702030407020403" pitchFamily="66" charset="0"/>
              </a:rPr>
              <a:t>Академик </a:t>
            </a:r>
            <a:br>
              <a:rPr lang="ru-RU" sz="3333" spc="200" dirty="0">
                <a:solidFill>
                  <a:srgbClr val="002060"/>
                </a:solidFill>
                <a:latin typeface="Mistral" panose="03090702030407020403" pitchFamily="66" charset="0"/>
              </a:rPr>
            </a:br>
            <a:r>
              <a:rPr lang="ru-RU" sz="3333" spc="200" dirty="0">
                <a:solidFill>
                  <a:srgbClr val="002060"/>
                </a:solidFill>
                <a:latin typeface="Mistral" panose="03090702030407020403" pitchFamily="66" charset="0"/>
              </a:rPr>
              <a:t>Н.Л. Добрецов – человек, который двигал литосферные плиты и смотрел внутрь вулканов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88555" y="6213310"/>
            <a:ext cx="96010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Museo Sans Cyrl 500" pitchFamily="50" charset="-52"/>
              </a:rPr>
              <a:t>2022</a:t>
            </a:r>
          </a:p>
        </p:txBody>
      </p:sp>
      <p:pic>
        <p:nvPicPr>
          <p:cNvPr id="11" name="Picture 6" descr="https://lh3.googleusercontent.com/pw/ACtC-3d1xLhpJDad-TCXoy1IaT3-rKhO8zr2CH09P3LIqoxt8uBf7CvodCQZuYXIMR_g_N0mdUNHEbkw1fPSFaeohOSYy5UroF2EdXhYFT3LHz0Q2pipQnMB056YmqTrhU2JYAiWAg5fvoJY8FrywSzEFoRN=w1496-h1000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5463" r="26709" b="11240"/>
          <a:stretch/>
        </p:blipFill>
        <p:spPr bwMode="auto">
          <a:xfrm>
            <a:off x="5711957" y="3694"/>
            <a:ext cx="6480043" cy="68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etrolandideas.files.wordpress.com/2013/12/elef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12909" r="11829" b="13889"/>
          <a:stretch>
            <a:fillRect/>
          </a:stretch>
        </p:blipFill>
        <p:spPr bwMode="auto">
          <a:xfrm>
            <a:off x="239349" y="35918"/>
            <a:ext cx="9217024" cy="667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9456374" y="3909054"/>
            <a:ext cx="25747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Специалисты из разных дисциплин изучают один и тот же предмет, но видят разное. Порой им трудно найти общий язык.</a:t>
            </a:r>
          </a:p>
        </p:txBody>
      </p:sp>
    </p:spTree>
    <p:extLst>
      <p:ext uri="{BB962C8B-B14F-4D97-AF65-F5344CB8AC3E}">
        <p14:creationId xmlns:p14="http://schemas.microsoft.com/office/powerpoint/2010/main" val="165550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SCIENCE_DOC\PAPERS\_PUBLISHED\VOLC_DOBR_2012\Figures_ini\Рисунок_12_пять_уровней_перерисова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3" t="2853"/>
          <a:stretch>
            <a:fillRect/>
          </a:stretch>
        </p:blipFill>
        <p:spPr bwMode="auto">
          <a:xfrm>
            <a:off x="5039883" y="836713"/>
            <a:ext cx="3961923" cy="590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D:\SCIENCE_DOC\PAPERS\_PUBLISHED\VOLC_DOBR_2012\Figures_ini\Рисунок1_схема_субдук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7" y="932723"/>
            <a:ext cx="4896544" cy="368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9072332" y="1028734"/>
            <a:ext cx="28846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На основании анализа большого объема геолого-геофизических данных Н.Л. Добрецов с соавторами описал многоуровневую систему магматического питания вулканов в зонах </a:t>
            </a:r>
            <a:r>
              <a:rPr lang="ru-RU" altLang="ru-RU" sz="1600" dirty="0" err="1">
                <a:latin typeface="Arial" panose="020B0604020202020204" pitchFamily="34" charset="0"/>
              </a:rPr>
              <a:t>субдукции</a:t>
            </a:r>
            <a:r>
              <a:rPr lang="ru-RU" altLang="ru-RU" sz="1600" dirty="0">
                <a:latin typeface="Arial" panose="020B0604020202020204" pitchFamily="34" charset="0"/>
              </a:rPr>
              <a:t> и обосновал наличие дискретных групп вулканов за счет образования отдельных струй – «пальцев». </a:t>
            </a:r>
          </a:p>
        </p:txBody>
      </p:sp>
      <p:pic>
        <p:nvPicPr>
          <p:cNvPr id="24581" name="Picture 2" descr="Картинки по запросу &quot;добрецов вулканизм зон субдукци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8" r="55988"/>
          <a:stretch>
            <a:fillRect/>
          </a:stretch>
        </p:blipFill>
        <p:spPr bwMode="auto">
          <a:xfrm>
            <a:off x="47329" y="5065657"/>
            <a:ext cx="4827609" cy="176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3340" y="10187"/>
            <a:ext cx="10273141" cy="63450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Многоуровневая система питания вулканов в зонах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субдукции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72333" y="4310304"/>
            <a:ext cx="3046588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ru-RU" sz="1400" dirty="0">
                <a:solidFill>
                  <a:srgbClr val="0070C0"/>
                </a:solidFill>
                <a:cs typeface="Times New Roman" panose="02020603050405020304" pitchFamily="18" charset="0"/>
              </a:rPr>
              <a:t>Добрецов, Н. Л., &amp; </a:t>
            </a:r>
            <a:r>
              <a:rPr lang="ru-RU" sz="1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Кирдяшкин</a:t>
            </a:r>
            <a:r>
              <a:rPr lang="ru-RU" sz="1400" dirty="0">
                <a:solidFill>
                  <a:srgbClr val="0070C0"/>
                </a:solidFill>
                <a:cs typeface="Times New Roman" panose="02020603050405020304" pitchFamily="18" charset="0"/>
              </a:rPr>
              <a:t>, А. Г. (1997). Моделирование процессов </a:t>
            </a:r>
            <a:r>
              <a:rPr lang="ru-RU" sz="1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субдукции</a:t>
            </a:r>
            <a:r>
              <a:rPr lang="ru-RU" sz="1400" dirty="0">
                <a:solidFill>
                  <a:srgbClr val="0070C0"/>
                </a:solidFill>
                <a:cs typeface="Times New Roman" panose="02020603050405020304" pitchFamily="18" charset="0"/>
              </a:rPr>
              <a:t>. Геология и геофизика, 38(5), 846-856.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ru-RU" altLang="ru-RU" sz="1400" dirty="0">
                <a:solidFill>
                  <a:srgbClr val="0070C0"/>
                </a:solidFill>
              </a:rPr>
              <a:t>Добрецов Н. Л., И. Ю. Кулаков, Ю. Д. </a:t>
            </a:r>
            <a:r>
              <a:rPr lang="ru-RU" altLang="ru-RU" sz="1400" dirty="0" err="1">
                <a:solidFill>
                  <a:srgbClr val="0070C0"/>
                </a:solidFill>
              </a:rPr>
              <a:t>Литасов</a:t>
            </a:r>
            <a:r>
              <a:rPr lang="ru-RU" altLang="ru-RU" sz="1400" dirty="0">
                <a:solidFill>
                  <a:srgbClr val="0070C0"/>
                </a:solidFill>
              </a:rPr>
              <a:t>, (2012), Пути миграции магм и флюидов и составы вулканических пород Камчатки, </a:t>
            </a:r>
            <a:r>
              <a:rPr lang="ru-RU" altLang="ru-RU" sz="1400" i="1" dirty="0">
                <a:solidFill>
                  <a:srgbClr val="0070C0"/>
                </a:solidFill>
              </a:rPr>
              <a:t>Геология и геофизика</a:t>
            </a:r>
            <a:r>
              <a:rPr lang="ru-RU" altLang="ru-RU" sz="1400" dirty="0">
                <a:solidFill>
                  <a:srgbClr val="0070C0"/>
                </a:solidFill>
              </a:rPr>
              <a:t>, т. 53, №12, с. 1633-1661</a:t>
            </a:r>
          </a:p>
        </p:txBody>
      </p:sp>
    </p:spTree>
    <p:extLst>
      <p:ext uri="{BB962C8B-B14F-4D97-AF65-F5344CB8AC3E}">
        <p14:creationId xmlns:p14="http://schemas.microsoft.com/office/powerpoint/2010/main" val="346193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bathy_plates_Kamch_Kuri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3543"/>
            <a:ext cx="4506607" cy="288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4008868" y="460996"/>
            <a:ext cx="80162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Региональная сейсмическая томография позволила определить форму погружающейся Тихоокеанской плиты под Курило-Камчатской дугой. На основании этой модели </a:t>
            </a:r>
            <a:r>
              <a:rPr lang="ru-RU" altLang="ru-RU" sz="1800" b="1" dirty="0"/>
              <a:t>Н.Л. Добрецов </a:t>
            </a:r>
            <a:r>
              <a:rPr lang="ru-RU" altLang="ru-RU" sz="1800" dirty="0"/>
              <a:t>предложил  два альтернативных механизма </a:t>
            </a:r>
            <a:r>
              <a:rPr lang="en-US" altLang="ru-RU" sz="1800" dirty="0"/>
              <a:t>“Push” </a:t>
            </a:r>
            <a:r>
              <a:rPr lang="ru-RU" altLang="ru-RU" sz="1800" dirty="0"/>
              <a:t>и </a:t>
            </a:r>
            <a:r>
              <a:rPr lang="en-US" altLang="ru-RU" sz="1800" dirty="0"/>
              <a:t>“Pull”</a:t>
            </a:r>
            <a:r>
              <a:rPr lang="ru-RU" altLang="ru-RU" sz="1800" dirty="0"/>
              <a:t>,  которые приводят в движение процесс </a:t>
            </a:r>
            <a:r>
              <a:rPr lang="ru-RU" altLang="ru-RU" sz="1800" dirty="0" err="1"/>
              <a:t>субдукции</a:t>
            </a:r>
            <a:r>
              <a:rPr lang="ru-RU" altLang="ru-RU" sz="1800" dirty="0"/>
              <a:t> в этом регионе. 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74" y="2025322"/>
            <a:ext cx="8255000" cy="406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920" y="5733257"/>
            <a:ext cx="3698477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Кулаков И. Ю., Добрецов Н. Л., Бушенкова Н. А., Яковлев А. В., (2011). Форма </a:t>
            </a:r>
            <a:r>
              <a:rPr lang="ru-RU" altLang="ru-RU" sz="1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слэбов</a:t>
            </a:r>
            <a:r>
              <a:rPr lang="ru-RU" altLang="ru-RU" sz="1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в зонах </a:t>
            </a:r>
            <a:r>
              <a:rPr lang="ru-RU" altLang="ru-RU" sz="1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субдукции</a:t>
            </a:r>
            <a:r>
              <a:rPr lang="ru-RU" altLang="ru-RU" sz="1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под Курило-Камчатской и Алеутской дугами по данным региональной томографии, </a:t>
            </a:r>
            <a:r>
              <a:rPr lang="ru-RU" altLang="ru-RU" sz="1200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Геология и геофизика</a:t>
            </a:r>
            <a:r>
              <a:rPr lang="ru-RU" altLang="ru-RU" sz="1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т. 52. №6, с. 830-851</a:t>
            </a:r>
            <a:endParaRPr lang="ru-RU" altLang="ru-RU" sz="1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68831" y="-25660"/>
            <a:ext cx="635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C00000"/>
                </a:solidFill>
              </a:rPr>
              <a:t>Движущие силы процесса </a:t>
            </a:r>
            <a:r>
              <a:rPr lang="ru-RU" altLang="ru-RU" sz="2400" b="1" dirty="0" err="1">
                <a:solidFill>
                  <a:srgbClr val="C00000"/>
                </a:solidFill>
              </a:rPr>
              <a:t>субдукции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5" y="143446"/>
            <a:ext cx="3516347" cy="26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21D99-121C-4749-98E4-C70D9A850E62}"/>
              </a:ext>
            </a:extLst>
          </p:cNvPr>
          <p:cNvSpPr txBox="1"/>
          <p:nvPr/>
        </p:nvSpPr>
        <p:spPr>
          <a:xfrm>
            <a:off x="4114800" y="6150222"/>
            <a:ext cx="791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Аномалии скорости Р волн в верхней мантии под Курило-Камчаткой и Алеутской дугами по результатам региональной томографии. </a:t>
            </a:r>
          </a:p>
        </p:txBody>
      </p:sp>
    </p:spTree>
    <p:extLst>
      <p:ext uri="{BB962C8B-B14F-4D97-AF65-F5344CB8AC3E}">
        <p14:creationId xmlns:p14="http://schemas.microsoft.com/office/powerpoint/2010/main" val="216974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" y="-22226"/>
            <a:ext cx="524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2371222" y="5567362"/>
            <a:ext cx="2674938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Красные точки -вулканы</a:t>
            </a:r>
          </a:p>
          <a:p>
            <a:r>
              <a:rPr lang="ru-RU" altLang="ru-RU" sz="16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Синие треугольники -сейсмостанции КФ ЕГС РАН</a:t>
            </a:r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9715637" y="436963"/>
            <a:ext cx="25528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Установленные сети: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1360" y="5783263"/>
            <a:ext cx="215900" cy="287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1159490" y="5926931"/>
            <a:ext cx="920750" cy="4000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/>
              <a:t>Парамушир </a:t>
            </a:r>
          </a:p>
          <a:p>
            <a:r>
              <a:rPr lang="ru-RU" altLang="ru-RU" sz="1000"/>
              <a:t>(2021-2022)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106" y="42349"/>
            <a:ext cx="164160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Сейсмологические наблюдения на Камчатке</a:t>
            </a: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31DEA386-2C09-429E-9260-8709BEF75E55}"/>
              </a:ext>
            </a:extLst>
          </p:cNvPr>
          <p:cNvSpPr/>
          <p:nvPr/>
        </p:nvSpPr>
        <p:spPr>
          <a:xfrm>
            <a:off x="1932708" y="4127270"/>
            <a:ext cx="438514" cy="4594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5F382F68-1A78-4E36-A1B0-701782315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846" y="4640681"/>
            <a:ext cx="1451652" cy="40011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/>
              <a:t>Горелый-</a:t>
            </a:r>
            <a:r>
              <a:rPr lang="ru-RU" altLang="ru-RU" sz="1000" dirty="0" err="1"/>
              <a:t>Мутновский</a:t>
            </a:r>
            <a:r>
              <a:rPr lang="ru-RU" altLang="ru-RU" sz="1000" dirty="0"/>
              <a:t> </a:t>
            </a:r>
          </a:p>
          <a:p>
            <a:r>
              <a:rPr lang="ru-RU" altLang="ru-RU" sz="1000" dirty="0"/>
              <a:t>(2023-2024)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F3675B-329E-4B6F-B305-175546EE4D5E}"/>
              </a:ext>
            </a:extLst>
          </p:cNvPr>
          <p:cNvGrpSpPr/>
          <p:nvPr/>
        </p:nvGrpSpPr>
        <p:grpSpPr>
          <a:xfrm>
            <a:off x="5144256" y="3400022"/>
            <a:ext cx="4243604" cy="3281538"/>
            <a:chOff x="5347785" y="3746809"/>
            <a:chExt cx="3780653" cy="2917617"/>
          </a:xfrm>
        </p:grpSpPr>
        <p:pic>
          <p:nvPicPr>
            <p:cNvPr id="8" name="Рисунок 5">
              <a:extLst>
                <a:ext uri="{FF2B5EF4-FFF2-40B4-BE49-F238E27FC236}">
                  <a16:creationId xmlns:a16="http://schemas.microsoft.com/office/drawing/2014/main" id="{B0F93A79-7C83-426E-84A2-7EB894B6D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7785" y="3746809"/>
              <a:ext cx="3780653" cy="2917617"/>
            </a:xfrm>
            <a:prstGeom prst="rect">
              <a:avLst/>
            </a:prstGeom>
          </p:spPr>
        </p:pic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95460849-B12A-42EB-AC85-DB8A8DC88891}"/>
                </a:ext>
              </a:extLst>
            </p:cNvPr>
            <p:cNvSpPr/>
            <p:nvPr/>
          </p:nvSpPr>
          <p:spPr>
            <a:xfrm rot="20309274">
              <a:off x="5940219" y="5557138"/>
              <a:ext cx="131558" cy="40336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71268BDE-E5DA-490C-AB19-00EF934497C1}"/>
                </a:ext>
              </a:extLst>
            </p:cNvPr>
            <p:cNvSpPr/>
            <p:nvPr/>
          </p:nvSpPr>
          <p:spPr>
            <a:xfrm rot="848165">
              <a:off x="6546199" y="5345672"/>
              <a:ext cx="126506" cy="4433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47D86AC0-551E-4C1F-A0FB-04A22DC385C0}"/>
                </a:ext>
              </a:extLst>
            </p:cNvPr>
            <p:cNvSpPr/>
            <p:nvPr/>
          </p:nvSpPr>
          <p:spPr>
            <a:xfrm rot="15599692">
              <a:off x="8404683" y="3911890"/>
              <a:ext cx="110187" cy="43075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DB18E-84A3-4B90-A89C-6C58BCA85072}"/>
                </a:ext>
              </a:extLst>
            </p:cNvPr>
            <p:cNvSpPr txBox="1"/>
            <p:nvPr/>
          </p:nvSpPr>
          <p:spPr>
            <a:xfrm>
              <a:off x="7366420" y="4045831"/>
              <a:ext cx="868042" cy="383102"/>
            </a:xfrm>
            <a:prstGeom prst="rect">
              <a:avLst/>
            </a:prstGeom>
            <a:solidFill>
              <a:srgbClr val="FFFFFF">
                <a:alpha val="45098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err="1"/>
                <a:t>Парамушир</a:t>
              </a:r>
              <a:r>
                <a:rPr lang="ru-RU" sz="1100" dirty="0"/>
                <a:t> (2021-2022)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1E3AC5-F7F3-4FD2-9D48-F93B6C724A93}"/>
                </a:ext>
              </a:extLst>
            </p:cNvPr>
            <p:cNvSpPr txBox="1"/>
            <p:nvPr/>
          </p:nvSpPr>
          <p:spPr>
            <a:xfrm>
              <a:off x="6368611" y="4900736"/>
              <a:ext cx="823354" cy="383102"/>
            </a:xfrm>
            <a:prstGeom prst="rect">
              <a:avLst/>
            </a:prstGeom>
            <a:solidFill>
              <a:srgbClr val="FFFFFF">
                <a:alpha val="45098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Итуруп </a:t>
              </a:r>
              <a:br>
                <a:rPr lang="en-US" sz="1100" dirty="0"/>
              </a:br>
              <a:r>
                <a:rPr lang="ru-RU" sz="1100" dirty="0"/>
                <a:t>(2022-2023)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EDC3BD-1DA8-4AF9-9755-BC0894F23B6F}"/>
                </a:ext>
              </a:extLst>
            </p:cNvPr>
            <p:cNvSpPr txBox="1"/>
            <p:nvPr/>
          </p:nvSpPr>
          <p:spPr>
            <a:xfrm>
              <a:off x="5485861" y="5158668"/>
              <a:ext cx="823354" cy="383102"/>
            </a:xfrm>
            <a:prstGeom prst="rect">
              <a:avLst/>
            </a:prstGeom>
            <a:solidFill>
              <a:srgbClr val="FFFFFF">
                <a:alpha val="45098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Кунашир </a:t>
              </a:r>
              <a:br>
                <a:rPr lang="ru-RU" sz="1100" dirty="0"/>
              </a:br>
              <a:r>
                <a:rPr lang="ru-RU" sz="1100" dirty="0"/>
                <a:t>(2024-2025)</a:t>
              </a:r>
            </a:p>
          </p:txBody>
        </p:sp>
      </p:grpSp>
      <p:pic>
        <p:nvPicPr>
          <p:cNvPr id="22" name="Рисунок 17">
            <a:extLst>
              <a:ext uri="{FF2B5EF4-FFF2-40B4-BE49-F238E27FC236}">
                <a16:creationId xmlns:a16="http://schemas.microsoft.com/office/drawing/2014/main" id="{A67207CD-BF18-4499-925B-07C7D04CB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22" y="708265"/>
            <a:ext cx="4043361" cy="268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B9F8FF-D3C1-4848-B304-E711E28F37C3}"/>
              </a:ext>
            </a:extLst>
          </p:cNvPr>
          <p:cNvSpPr/>
          <p:nvPr/>
        </p:nvSpPr>
        <p:spPr>
          <a:xfrm>
            <a:off x="9387860" y="735520"/>
            <a:ext cx="27739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2012-2013: Авачинская группа – </a:t>
            </a:r>
            <a:br>
              <a:rPr lang="ru-RU" sz="1200" dirty="0"/>
            </a:br>
            <a:r>
              <a:rPr lang="ru-RU" sz="1200" dirty="0"/>
              <a:t>11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2013-2014: Вулкан Горелый – </a:t>
            </a:r>
            <a:br>
              <a:rPr lang="ru-RU" sz="1200" dirty="0"/>
            </a:br>
            <a:r>
              <a:rPr lang="ru-RU" sz="1200" dirty="0"/>
              <a:t>20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2014-2015: Толбачик – 19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2015-2016: Международная сеть KISS – более 100 временных и постоянных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2017-2018: Безымянный вулкан – 10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2018: Вулкан Удина – 4 станции;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2018-2019: Вулкан </a:t>
            </a:r>
            <a:r>
              <a:rPr lang="ru-RU" sz="1200" dirty="0" err="1"/>
              <a:t>Камбальный</a:t>
            </a:r>
            <a:r>
              <a:rPr lang="ru-RU" sz="1200" dirty="0"/>
              <a:t> – 10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2018-2019: Авачинская группа – 18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2019-2020: Центральная Камчатка (Авачинский, Жупановский, </a:t>
            </a:r>
            <a:r>
              <a:rPr lang="ru-RU" sz="1200" dirty="0" err="1"/>
              <a:t>Бакенинг</a:t>
            </a:r>
            <a:r>
              <a:rPr lang="ru-RU" sz="1200" dirty="0"/>
              <a:t>, </a:t>
            </a:r>
            <a:r>
              <a:rPr lang="ru-RU" sz="1200" dirty="0" err="1"/>
              <a:t>Ганальский</a:t>
            </a:r>
            <a:r>
              <a:rPr lang="ru-RU" sz="1200" dirty="0"/>
              <a:t> хребет, Срединный хребет) – 34 станции;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2021-2022: о. </a:t>
            </a:r>
            <a:r>
              <a:rPr lang="ru-RU" sz="1200" dirty="0" err="1"/>
              <a:t>Парамушир</a:t>
            </a:r>
            <a:r>
              <a:rPr lang="ru-RU" sz="1200" dirty="0"/>
              <a:t> – </a:t>
            </a:r>
            <a:br>
              <a:rPr lang="ru-RU" sz="1200" dirty="0"/>
            </a:br>
            <a:r>
              <a:rPr lang="ru-RU" sz="1200" dirty="0"/>
              <a:t>21 станция;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2022-2023: Итуруп – 10 станций;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2023-2024: </a:t>
            </a:r>
            <a:r>
              <a:rPr lang="ru-RU" sz="1200" dirty="0" err="1"/>
              <a:t>Мутновский</a:t>
            </a:r>
            <a:r>
              <a:rPr lang="ru-RU" sz="1200" dirty="0"/>
              <a:t>, Горелый, </a:t>
            </a:r>
            <a:r>
              <a:rPr lang="ru-RU" sz="1200" dirty="0" err="1"/>
              <a:t>Вилючинский</a:t>
            </a:r>
            <a:r>
              <a:rPr lang="ru-RU" sz="1200" dirty="0"/>
              <a:t> – более 50 станций;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2024-2025: Кунашир – 20 станций.</a:t>
            </a:r>
            <a:br>
              <a:rPr lang="ru-RU" sz="1200" dirty="0"/>
            </a:br>
            <a:r>
              <a:rPr lang="ru-RU" sz="1200" dirty="0"/>
              <a:t>2025-2026: Авачинский вулкан (12+32 станции).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472B3-FD69-4566-8A45-0333BE844A78}"/>
              </a:ext>
            </a:extLst>
          </p:cNvPr>
          <p:cNvSpPr txBox="1"/>
          <p:nvPr/>
        </p:nvSpPr>
        <p:spPr>
          <a:xfrm>
            <a:off x="5254122" y="3092"/>
            <a:ext cx="683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 последнее десятилетия установлены временные сейсмические сети на Камчатке и Курильских островах</a:t>
            </a:r>
          </a:p>
        </p:txBody>
      </p:sp>
    </p:spTree>
    <p:extLst>
      <p:ext uri="{BB962C8B-B14F-4D97-AF65-F5344CB8AC3E}">
        <p14:creationId xmlns:p14="http://schemas.microsoft.com/office/powerpoint/2010/main" val="244079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1374F4-2AFC-442F-85DA-73B85C51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41"/>
          <a:stretch/>
        </p:blipFill>
        <p:spPr>
          <a:xfrm>
            <a:off x="9005380" y="5169122"/>
            <a:ext cx="2961678" cy="1597374"/>
          </a:xfrm>
          <a:prstGeom prst="rect">
            <a:avLst/>
          </a:prstGeom>
        </p:spPr>
      </p:pic>
      <p:sp>
        <p:nvSpPr>
          <p:cNvPr id="9230" name="TextBox 14"/>
          <p:cNvSpPr txBox="1">
            <a:spLocks noChangeArrowheads="1"/>
          </p:cNvSpPr>
          <p:nvPr/>
        </p:nvSpPr>
        <p:spPr bwMode="auto">
          <a:xfrm>
            <a:off x="80822" y="24014"/>
            <a:ext cx="5562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Многомасштабные сейсмические исследования</a:t>
            </a:r>
          </a:p>
        </p:txBody>
      </p:sp>
      <p:pic>
        <p:nvPicPr>
          <p:cNvPr id="9" name="Picture 2" descr="D:\SCIENCE_DOC\PAPERS\_IN_PRESS\ENCYCLOPEDIA\figure_final\Figure_1_3_schemes_for_volcano_tom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4" b="23737"/>
          <a:stretch>
            <a:fillRect/>
          </a:stretch>
        </p:blipFill>
        <p:spPr bwMode="auto">
          <a:xfrm>
            <a:off x="5830624" y="2808711"/>
            <a:ext cx="3361802" cy="18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SCIENCE_DOC\PAPERS\_IN_PRESS\ENCYCLOPEDIA\figure_final\Figure_1_3_schemes_for_volcano_to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77560" r="182" b="-131"/>
          <a:stretch/>
        </p:blipFill>
        <p:spPr bwMode="auto">
          <a:xfrm>
            <a:off x="4169056" y="5288270"/>
            <a:ext cx="4382590" cy="14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regional_tomo_sche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83" y="20180"/>
            <a:ext cx="5343196" cy="254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0624" y="108994"/>
            <a:ext cx="190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Региональный масштаб, глобальные данные</a:t>
            </a:r>
          </a:p>
        </p:txBody>
      </p:sp>
      <p:pic>
        <p:nvPicPr>
          <p:cNvPr id="12" name="Picture 3" descr="D:\SCIENCE_DOC\PAPERS\_IN_PRESS\ENCYCLOPEDIA\figure_final\Figure_2_offshore_active_AND_ambient_noise_statio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9"/>
          <a:stretch>
            <a:fillRect/>
          </a:stretch>
        </p:blipFill>
        <p:spPr bwMode="auto">
          <a:xfrm>
            <a:off x="9314804" y="2683847"/>
            <a:ext cx="2711819" cy="241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ADDF7-9644-411D-8A77-78A015DB25C4}"/>
              </a:ext>
            </a:extLst>
          </p:cNvPr>
          <p:cNvSpPr txBox="1"/>
          <p:nvPr/>
        </p:nvSpPr>
        <p:spPr>
          <a:xfrm>
            <a:off x="88324" y="5331886"/>
            <a:ext cx="4186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Разработана линейка алгоритмов сейсмической данных на базе использования объемных и поверхностных волн от активных и пассивных источников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8528A-4C44-4C47-9CCB-3D912F97D751}"/>
              </a:ext>
            </a:extLst>
          </p:cNvPr>
          <p:cNvSpPr txBox="1"/>
          <p:nvPr/>
        </p:nvSpPr>
        <p:spPr>
          <a:xfrm>
            <a:off x="6519672" y="5261901"/>
            <a:ext cx="203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2</a:t>
            </a:r>
            <a:r>
              <a:rPr lang="en-US" sz="1400" dirty="0"/>
              <a:t>D </a:t>
            </a:r>
            <a:r>
              <a:rPr lang="ru-RU" sz="1400" dirty="0"/>
              <a:t>и </a:t>
            </a:r>
            <a:r>
              <a:rPr lang="en-US" sz="1400" dirty="0"/>
              <a:t>3D</a:t>
            </a:r>
            <a:r>
              <a:rPr lang="ru-RU" sz="1400" dirty="0"/>
              <a:t> активные сейсмические данные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18B86A-F33F-4BDF-895E-C9C46A8D6138}"/>
              </a:ext>
            </a:extLst>
          </p:cNvPr>
          <p:cNvSpPr txBox="1"/>
          <p:nvPr/>
        </p:nvSpPr>
        <p:spPr>
          <a:xfrm>
            <a:off x="8847111" y="6466598"/>
            <a:ext cx="3422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Телесейсмическая томография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5ACF5C-B0A4-407E-9D74-D292F1BCD2CE}"/>
              </a:ext>
            </a:extLst>
          </p:cNvPr>
          <p:cNvSpPr txBox="1"/>
          <p:nvPr/>
        </p:nvSpPr>
        <p:spPr>
          <a:xfrm>
            <a:off x="9314804" y="4571283"/>
            <a:ext cx="1310141" cy="523220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Шумовая томография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61D0C-A7BF-4907-A778-7B9EE400E38C}"/>
              </a:ext>
            </a:extLst>
          </p:cNvPr>
          <p:cNvSpPr txBox="1"/>
          <p:nvPr/>
        </p:nvSpPr>
        <p:spPr>
          <a:xfrm>
            <a:off x="5830624" y="4706642"/>
            <a:ext cx="336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Томография по локальной сейсмичности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84ED0-E552-48A5-9204-AC27249AEDFD}"/>
              </a:ext>
            </a:extLst>
          </p:cNvPr>
          <p:cNvSpPr txBox="1"/>
          <p:nvPr/>
        </p:nvSpPr>
        <p:spPr>
          <a:xfrm>
            <a:off x="8847111" y="212177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1000s km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32A41-8D8E-482A-999D-4705513690E7}"/>
              </a:ext>
            </a:extLst>
          </p:cNvPr>
          <p:cNvSpPr txBox="1"/>
          <p:nvPr/>
        </p:nvSpPr>
        <p:spPr>
          <a:xfrm>
            <a:off x="5781503" y="261418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100-1 </a:t>
            </a:r>
            <a:r>
              <a:rPr lang="en-US" dirty="0">
                <a:solidFill>
                  <a:srgbClr val="0070C0"/>
                </a:solidFill>
              </a:rPr>
              <a:t>km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67BAF-EDF8-4F25-8007-8C1D6F5BD8B5}"/>
              </a:ext>
            </a:extLst>
          </p:cNvPr>
          <p:cNvSpPr txBox="1"/>
          <p:nvPr/>
        </p:nvSpPr>
        <p:spPr>
          <a:xfrm>
            <a:off x="10987556" y="250995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100-1 </a:t>
            </a:r>
            <a:r>
              <a:rPr lang="en-US" dirty="0">
                <a:solidFill>
                  <a:srgbClr val="0070C0"/>
                </a:solidFill>
              </a:rPr>
              <a:t>km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F481C-40C3-4866-BD8F-5F75849E74CD}"/>
              </a:ext>
            </a:extLst>
          </p:cNvPr>
          <p:cNvSpPr txBox="1"/>
          <p:nvPr/>
        </p:nvSpPr>
        <p:spPr>
          <a:xfrm>
            <a:off x="10927991" y="5160526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10</a:t>
            </a:r>
            <a:r>
              <a:rPr lang="en-US" dirty="0">
                <a:solidFill>
                  <a:srgbClr val="0070C0"/>
                </a:solidFill>
              </a:rPr>
              <a:t>0</a:t>
            </a:r>
            <a:r>
              <a:rPr lang="ru-RU" dirty="0">
                <a:solidFill>
                  <a:srgbClr val="0070C0"/>
                </a:solidFill>
              </a:rPr>
              <a:t>-10 </a:t>
            </a:r>
            <a:r>
              <a:rPr lang="en-US" dirty="0">
                <a:solidFill>
                  <a:srgbClr val="0070C0"/>
                </a:solidFill>
              </a:rPr>
              <a:t>km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DE177-2862-4682-AB6A-5066CD42E413}"/>
              </a:ext>
            </a:extLst>
          </p:cNvPr>
          <p:cNvSpPr txBox="1"/>
          <p:nvPr/>
        </p:nvSpPr>
        <p:spPr>
          <a:xfrm>
            <a:off x="4145198" y="528827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10-1 </a:t>
            </a:r>
            <a:r>
              <a:rPr lang="en-US" dirty="0">
                <a:solidFill>
                  <a:srgbClr val="0070C0"/>
                </a:solidFill>
              </a:rPr>
              <a:t>km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" name="Рисунок 10">
            <a:extLst>
              <a:ext uri="{FF2B5EF4-FFF2-40B4-BE49-F238E27FC236}">
                <a16:creationId xmlns:a16="http://schemas.microsoft.com/office/drawing/2014/main" id="{EF2FA4C7-A40B-47FD-BCF7-46DFBE2FC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/>
          <a:stretch/>
        </p:blipFill>
        <p:spPr>
          <a:xfrm>
            <a:off x="97083" y="422124"/>
            <a:ext cx="5581774" cy="474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0" b="19496"/>
          <a:stretch/>
        </p:blipFill>
        <p:spPr bwMode="auto">
          <a:xfrm>
            <a:off x="-22550" y="0"/>
            <a:ext cx="12214550" cy="685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CDEA4-31A5-4BA8-871D-1E0E7ED36279}"/>
              </a:ext>
            </a:extLst>
          </p:cNvPr>
          <p:cNvSpPr txBox="1"/>
          <p:nvPr/>
        </p:nvSpPr>
        <p:spPr>
          <a:xfrm>
            <a:off x="1501694" y="0"/>
            <a:ext cx="1040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</a:rPr>
              <a:t>Многомасштабные исследования 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</a:rPr>
              <a:t>Ключевской группы вулканов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65B5B-258F-48D8-8636-DC0647CAE3D5}"/>
              </a:ext>
            </a:extLst>
          </p:cNvPr>
          <p:cNvSpPr txBox="1"/>
          <p:nvPr/>
        </p:nvSpPr>
        <p:spPr>
          <a:xfrm>
            <a:off x="10274103" y="6391656"/>
            <a:ext cx="1917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Фото И.Ю. Кулакова</a:t>
            </a:r>
          </a:p>
        </p:txBody>
      </p:sp>
    </p:spTree>
    <p:extLst>
      <p:ext uri="{BB962C8B-B14F-4D97-AF65-F5344CB8AC3E}">
        <p14:creationId xmlns:p14="http://schemas.microsoft.com/office/powerpoint/2010/main" val="409079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046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5277080" y="76200"/>
            <a:ext cx="539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Data used in Koulakov et al (2017):</a:t>
            </a:r>
            <a:endParaRPr lang="ru-RU" altLang="ru-RU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5277080" y="704084"/>
            <a:ext cx="683045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Tolbachik campaign 2014-2015: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18 stations IPGG +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4 temporary stations KBGS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All available permanent stations KBGS;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events: 230;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picks 7,662 (~33 picks per event);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P-data: 3,698; S-data: 3,964.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5277080" y="2799245"/>
            <a:ext cx="539092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PIRE Project (October-December 2009):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6 stations Uni. Fairbanks Alaska +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All available permanent stations KBGS;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events: 333;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picks 4,207 (~12,6 picks per event);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P-data: 2,256; S-data: 1,951.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52230" name="TextBox 9"/>
          <p:cNvSpPr txBox="1">
            <a:spLocks noChangeArrowheads="1"/>
          </p:cNvSpPr>
          <p:nvPr/>
        </p:nvSpPr>
        <p:spPr bwMode="auto">
          <a:xfrm>
            <a:off x="5277080" y="4752976"/>
            <a:ext cx="3987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KBGS data (2009)</a:t>
            </a:r>
          </a:p>
        </p:txBody>
      </p:sp>
      <p:sp>
        <p:nvSpPr>
          <p:cNvPr id="52231" name="TextBox 11"/>
          <p:cNvSpPr txBox="1">
            <a:spLocks noChangeArrowheads="1"/>
          </p:cNvSpPr>
          <p:nvPr/>
        </p:nvSpPr>
        <p:spPr bwMode="auto">
          <a:xfrm>
            <a:off x="5277080" y="5122864"/>
            <a:ext cx="539092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All data: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events: 2810;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Number of picks 48,033 (~17,1 per event);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P-data: 21,459;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S-data: 26,574.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766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16523</TotalTime>
  <Words>2085</Words>
  <Application>Microsoft Office PowerPoint</Application>
  <PresentationFormat>Widescreen</PresentationFormat>
  <Paragraphs>199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Mistral</vt:lpstr>
      <vt:lpstr>Museo Sans Cyrl 500</vt:lpstr>
      <vt:lpstr>Times New Roman</vt:lpstr>
      <vt:lpstr>Тема Office</vt:lpstr>
      <vt:lpstr>PowerPoint Presentation</vt:lpstr>
      <vt:lpstr>Вулканические комплексы в зонах субдукции – сложные системы, в которых сосуществуют разномасштабные механические, термические, химические процессы.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Кулаков Иван Юрьевич</dc:creator>
  <cp:lastModifiedBy>Ivan Kulakov</cp:lastModifiedBy>
  <cp:revision>231</cp:revision>
  <dcterms:created xsi:type="dcterms:W3CDTF">2019-04-27T00:35:31Z</dcterms:created>
  <dcterms:modified xsi:type="dcterms:W3CDTF">2026-04-06T09:03:30Z</dcterms:modified>
</cp:coreProperties>
</file>