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80" r:id="rId2"/>
    <p:sldId id="363" r:id="rId3"/>
    <p:sldId id="304" r:id="rId4"/>
    <p:sldId id="685" r:id="rId5"/>
    <p:sldId id="662" r:id="rId6"/>
    <p:sldId id="598" r:id="rId7"/>
    <p:sldId id="599" r:id="rId8"/>
    <p:sldId id="580" r:id="rId9"/>
    <p:sldId id="557" r:id="rId10"/>
    <p:sldId id="560" r:id="rId11"/>
    <p:sldId id="561" r:id="rId12"/>
    <p:sldId id="563" r:id="rId13"/>
    <p:sldId id="564" r:id="rId14"/>
    <p:sldId id="565" r:id="rId15"/>
    <p:sldId id="567" r:id="rId16"/>
    <p:sldId id="574" r:id="rId17"/>
    <p:sldId id="575" r:id="rId18"/>
    <p:sldId id="663" r:id="rId19"/>
    <p:sldId id="600" r:id="rId20"/>
    <p:sldId id="585" r:id="rId21"/>
    <p:sldId id="584" r:id="rId22"/>
    <p:sldId id="548" r:id="rId23"/>
    <p:sldId id="611" r:id="rId24"/>
    <p:sldId id="319" r:id="rId25"/>
    <p:sldId id="601" r:id="rId26"/>
    <p:sldId id="664" r:id="rId27"/>
    <p:sldId id="665" r:id="rId28"/>
    <p:sldId id="666" r:id="rId29"/>
    <p:sldId id="668" r:id="rId30"/>
    <p:sldId id="671" r:id="rId31"/>
    <p:sldId id="672" r:id="rId32"/>
    <p:sldId id="669" r:id="rId33"/>
    <p:sldId id="670" r:id="rId34"/>
    <p:sldId id="674" r:id="rId35"/>
    <p:sldId id="673" r:id="rId36"/>
    <p:sldId id="689" r:id="rId37"/>
    <p:sldId id="676" r:id="rId38"/>
    <p:sldId id="681" r:id="rId39"/>
    <p:sldId id="678" r:id="rId40"/>
    <p:sldId id="679" r:id="rId41"/>
    <p:sldId id="680" r:id="rId42"/>
    <p:sldId id="682" r:id="rId43"/>
    <p:sldId id="63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00" y="72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 snapToGrid="0" showGuides="1">
      <p:cViewPr varScale="1">
        <p:scale>
          <a:sx n="85" d="100"/>
          <a:sy n="85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B80ED-CC6F-4479-9662-D5E1DB98855F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1426-7FE8-4EAA-854E-A4130CEB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647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9B0E-C36D-4020-8AA3-C35546C453D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563BC-C1FC-457D-91F8-A852592CA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34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18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0" y="186823"/>
            <a:ext cx="885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DFAB457-3B8A-4240-8009-3DF3E3BC055E}" type="slidenum"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pPr algn="ctr"/>
              <a:t>‹#›</a:t>
            </a:fld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57"/>
          <a:stretch/>
        </p:blipFill>
        <p:spPr>
          <a:xfrm>
            <a:off x="8287657" y="149863"/>
            <a:ext cx="595085" cy="43904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0" y="736284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9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8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5331" y="3373813"/>
            <a:ext cx="40148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Изох Андрей Эмильевич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ИГМ СО РАН</a:t>
            </a:r>
          </a:p>
          <a:p>
            <a:endParaRPr lang="ru-RU" sz="2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9200" y="698285"/>
            <a:ext cx="670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магматизма и металлогении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крупных изверженных провинции Азии как инструмент прогноза стратегического сырья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25" y="4530102"/>
            <a:ext cx="2947988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495" y="-115196"/>
            <a:ext cx="720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15 чтения «Легенды геологии» посвященные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90-летию академика </a:t>
            </a:r>
            <a:r>
              <a:rPr lang="ru-RU" sz="2400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Н.Л.Добрецова</a:t>
            </a:r>
            <a:endParaRPr lang="ru-RU" sz="2400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293309" y="-55690"/>
            <a:ext cx="9326880" cy="16002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Схема размещения рудоносных интрузивов Эмейшаньской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 крупной изверженной провинции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939661"/>
            <a:ext cx="4438696" cy="59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1011" y="2296022"/>
            <a:ext cx="42228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 – траппы Эмейшаньской 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</a:p>
          <a:p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– кислые вулканиты впадины Туле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3 – Сдвиговая зона Красной реки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4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Сутура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Шонгма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(граница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Янзцы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     5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низкотитанистые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перидотит- </a:t>
            </a:r>
          </a:p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габбровые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интрузивы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      6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высокотитанистые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перидотит- </a:t>
            </a:r>
          </a:p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габбровые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интрузивы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      7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пермо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-триасовые габбро-</a:t>
            </a:r>
          </a:p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монцодиоритовые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массивы</a:t>
            </a:r>
          </a:p>
          <a:p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635" y="4449560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4 -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Джаньбаошань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0326302" flipV="1">
            <a:off x="609001" y="4224121"/>
            <a:ext cx="528137" cy="2777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93042" y="6520063"/>
            <a:ext cx="999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10 -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Банфук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20326302" flipV="1">
            <a:off x="2516444" y="6395033"/>
            <a:ext cx="528137" cy="2777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A4360FDE-AB6B-4060-BDB5-2585A28D94BD}"/>
              </a:ext>
            </a:extLst>
          </p:cNvPr>
          <p:cNvSpPr/>
          <p:nvPr/>
        </p:nvSpPr>
        <p:spPr>
          <a:xfrm>
            <a:off x="5016616" y="3429000"/>
            <a:ext cx="167780" cy="260058"/>
          </a:xfrm>
          <a:prstGeom prst="diamon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F5D3CA06-BB6A-4C67-A2AF-A6359336CED4}"/>
              </a:ext>
            </a:extLst>
          </p:cNvPr>
          <p:cNvSpPr/>
          <p:nvPr/>
        </p:nvSpPr>
        <p:spPr>
          <a:xfrm>
            <a:off x="5015331" y="4004182"/>
            <a:ext cx="310393" cy="251670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FD26A9EF-2184-4260-9392-253D6241CCAD}"/>
              </a:ext>
            </a:extLst>
          </p:cNvPr>
          <p:cNvSpPr/>
          <p:nvPr/>
        </p:nvSpPr>
        <p:spPr>
          <a:xfrm>
            <a:off x="5083464" y="4570366"/>
            <a:ext cx="310393" cy="25167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32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4" y="851536"/>
            <a:ext cx="5219560" cy="42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360020" y="112187"/>
            <a:ext cx="9326880" cy="562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Массив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Джаньбаошань</a:t>
            </a:r>
            <a:r>
              <a:rPr lang="ru-RU" altLang="ru-RU" sz="2400" b="1" dirty="0">
                <a:latin typeface="Times New Roman" panose="02020603050405020304" pitchFamily="18" charset="0"/>
              </a:rPr>
              <a:t> (260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Ма</a:t>
            </a:r>
            <a:r>
              <a:rPr lang="ru-RU" altLang="ru-RU" sz="24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" name="5-конечная звезда 3"/>
          <p:cNvSpPr/>
          <p:nvPr/>
        </p:nvSpPr>
        <p:spPr>
          <a:xfrm>
            <a:off x="2624229" y="3826419"/>
            <a:ext cx="211797" cy="18287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60" y="800100"/>
            <a:ext cx="3698017" cy="28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41" y="3957546"/>
            <a:ext cx="2405350" cy="28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2594" y="6161314"/>
            <a:ext cx="394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34677" y="3736653"/>
            <a:ext cx="2759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>
                <a:latin typeface="Times New Roman" panose="02020603050405020304" pitchFamily="18" charset="0"/>
              </a:rPr>
              <a:t>Тестуры руд массива Джаньбаошань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73380" y="851536"/>
            <a:ext cx="2391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sz="1400" b="1" dirty="0">
                <a:latin typeface="Times New Roman" panose="02020603050405020304" pitchFamily="18" charset="0"/>
              </a:rPr>
              <a:t>Схема строения массива 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3143" y="5408023"/>
            <a:ext cx="4272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Силлообразное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дифференцированное тело с</a:t>
            </a:r>
          </a:p>
          <a:p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Вкрапленными сульфидными рудами.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Содержание </a:t>
            </a:r>
            <a:r>
              <a:rPr lang="en-US" sz="1600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Pd+Pt</a:t>
            </a:r>
            <a:r>
              <a:rPr lang="en-US" sz="16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до 6 – 8 г/т !!! </a:t>
            </a:r>
          </a:p>
        </p:txBody>
      </p:sp>
    </p:spTree>
    <p:extLst>
      <p:ext uri="{BB962C8B-B14F-4D97-AF65-F5344CB8AC3E}">
        <p14:creationId xmlns:p14="http://schemas.microsoft.com/office/powerpoint/2010/main" val="240565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MR-Map-2_820x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" y="967890"/>
            <a:ext cx="6582365" cy="43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9913" y="-91990"/>
            <a:ext cx="6344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Ультрамафит-мафитовый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интрузив </a:t>
            </a:r>
            <a:r>
              <a:rPr lang="ru-RU" sz="2400" b="1" dirty="0" err="1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Банфук</a:t>
            </a:r>
            <a:endParaRPr lang="ru-RU" sz="2400" b="1" dirty="0" smtClean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зона </a:t>
            </a:r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Шонгда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(258 </a:t>
            </a:r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8686" y="1341120"/>
            <a:ext cx="379693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UB1 –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верлиты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UB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Т –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метасоматизированные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дуниты</a:t>
            </a:r>
          </a:p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UB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 –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серпентинизированные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дуниты</a:t>
            </a:r>
          </a:p>
          <a:p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Измененные дайки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пикритов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8685" y="4001860"/>
            <a:ext cx="37969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Массивные сульфидные руды</a:t>
            </a:r>
          </a:p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Вкрапленные сульфидные руды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5390753"/>
            <a:ext cx="9065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Небольшой дифференцированный дунит-</a:t>
            </a:r>
            <a:r>
              <a:rPr lang="ru-RU" sz="2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верлит</a:t>
            </a:r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ru-RU" sz="2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габбровый</a:t>
            </a:r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интрузив</a:t>
            </a:r>
          </a:p>
          <a:p>
            <a:pPr algn="just"/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 вкрапленными сульфидными рудами. </a:t>
            </a:r>
            <a:r>
              <a:rPr lang="ru-RU" sz="20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Содержание </a:t>
            </a:r>
            <a:r>
              <a:rPr lang="en-US" sz="2000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Pd+Pt</a:t>
            </a:r>
            <a:r>
              <a:rPr lang="en-US" sz="20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до 4-5 г/т.</a:t>
            </a:r>
          </a:p>
          <a:p>
            <a:pPr algn="just"/>
            <a:r>
              <a:rPr lang="ru-RU" sz="2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Родоначальный</a:t>
            </a:r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расплав – </a:t>
            </a:r>
            <a:r>
              <a:rPr lang="ru-RU" sz="2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коматииты</a:t>
            </a:r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. В подошве массива сплошные сульфидные руды секущие роговики</a:t>
            </a:r>
          </a:p>
        </p:txBody>
      </p:sp>
    </p:spTree>
    <p:extLst>
      <p:ext uri="{BB962C8B-B14F-4D97-AF65-F5344CB8AC3E}">
        <p14:creationId xmlns:p14="http://schemas.microsoft.com/office/powerpoint/2010/main" val="20755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53" y="792951"/>
            <a:ext cx="3395763" cy="607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91266" y="48246"/>
            <a:ext cx="7058025" cy="760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ru-RU" altLang="ru-RU" sz="2400" dirty="0" err="1">
                <a:latin typeface="Times New Roman" panose="02020603050405020304" pitchFamily="18" charset="0"/>
              </a:rPr>
              <a:t>Высокотитанистые</a:t>
            </a:r>
            <a:r>
              <a:rPr lang="ru-RU" altLang="ru-RU" sz="2400" dirty="0">
                <a:latin typeface="Times New Roman" panose="02020603050405020304" pitchFamily="18" charset="0"/>
              </a:rPr>
              <a:t> ультрамафит-мафитовые интрузии рифта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Панкси</a:t>
            </a:r>
            <a:r>
              <a:rPr lang="ru-RU" altLang="ru-RU" sz="2400" dirty="0">
                <a:latin typeface="Times New Roman" panose="02020603050405020304" pitchFamily="18" charset="0"/>
              </a:rPr>
              <a:t> (260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Ма</a:t>
            </a:r>
            <a:r>
              <a:rPr lang="ru-RU" altLang="ru-RU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05020" y="5194281"/>
            <a:ext cx="13724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ru-RU" altLang="ru-RU" sz="1400" dirty="0" err="1">
                <a:latin typeface="Times New Roman" panose="02020603050405020304" pitchFamily="18" charset="0"/>
              </a:rPr>
              <a:t>Панчихуа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400" dirty="0">
                <a:latin typeface="Times New Roman" panose="02020603050405020304" pitchFamily="18" charset="0"/>
              </a:rPr>
              <a:t>263±3 </a:t>
            </a:r>
            <a:r>
              <a:rPr lang="ru-RU" altLang="ru-RU" sz="1400" dirty="0">
                <a:latin typeface="Times New Roman" panose="02020603050405020304" pitchFamily="18" charset="0"/>
              </a:rPr>
              <a:t>млн. лет</a:t>
            </a:r>
            <a:endParaRPr lang="en-US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583592" y="4134553"/>
            <a:ext cx="1582738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362" y="3809846"/>
            <a:ext cx="1507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ru-RU" altLang="ru-RU" sz="1400" dirty="0" err="1">
                <a:latin typeface="Times New Roman" panose="02020603050405020304" pitchFamily="18" charset="0"/>
              </a:rPr>
              <a:t>Хонгге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400" dirty="0">
                <a:latin typeface="Times New Roman" panose="02020603050405020304" pitchFamily="18" charset="0"/>
              </a:rPr>
              <a:t>2</a:t>
            </a:r>
            <a:r>
              <a:rPr lang="ru-RU" altLang="ru-RU" sz="1400" dirty="0">
                <a:latin typeface="Times New Roman" panose="02020603050405020304" pitchFamily="18" charset="0"/>
              </a:rPr>
              <a:t>59</a:t>
            </a:r>
            <a:r>
              <a:rPr lang="en-US" altLang="ru-RU" sz="1400" dirty="0">
                <a:latin typeface="Times New Roman" panose="02020603050405020304" pitchFamily="18" charset="0"/>
              </a:rPr>
              <a:t>±</a:t>
            </a:r>
            <a:r>
              <a:rPr lang="ru-RU" altLang="ru-RU" sz="1400" dirty="0">
                <a:latin typeface="Times New Roman" panose="02020603050405020304" pitchFamily="18" charset="0"/>
              </a:rPr>
              <a:t>1,3</a:t>
            </a:r>
            <a:r>
              <a:rPr lang="en-US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</a:rPr>
              <a:t>млн. лет</a:t>
            </a:r>
            <a:endParaRPr lang="en-US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439923" y="4996629"/>
            <a:ext cx="935038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41288" y="3028213"/>
            <a:ext cx="1507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ru-RU" altLang="ru-RU" sz="1400" dirty="0" err="1">
                <a:latin typeface="Times New Roman" panose="02020603050405020304" pitchFamily="18" charset="0"/>
              </a:rPr>
              <a:t>Бинггу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400" dirty="0">
                <a:latin typeface="Times New Roman" panose="02020603050405020304" pitchFamily="18" charset="0"/>
              </a:rPr>
              <a:t>2</a:t>
            </a:r>
            <a:r>
              <a:rPr lang="ru-RU" altLang="ru-RU" sz="1400" dirty="0">
                <a:latin typeface="Times New Roman" panose="02020603050405020304" pitchFamily="18" charset="0"/>
              </a:rPr>
              <a:t>59</a:t>
            </a:r>
            <a:r>
              <a:rPr lang="en-US" altLang="ru-RU" sz="1400" dirty="0">
                <a:latin typeface="Times New Roman" panose="02020603050405020304" pitchFamily="18" charset="0"/>
              </a:rPr>
              <a:t>±</a:t>
            </a:r>
            <a:r>
              <a:rPr lang="ru-RU" altLang="ru-RU" sz="1400" dirty="0">
                <a:latin typeface="Times New Roman" panose="02020603050405020304" pitchFamily="18" charset="0"/>
              </a:rPr>
              <a:t>0,8</a:t>
            </a:r>
            <a:r>
              <a:rPr lang="en-US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</a:rPr>
              <a:t>млн. лет</a:t>
            </a:r>
            <a:endParaRPr lang="en-US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091266" y="2645320"/>
            <a:ext cx="2447925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32550" y="2055068"/>
            <a:ext cx="13724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ru-RU" altLang="ru-RU" sz="1400" dirty="0" err="1">
                <a:latin typeface="Times New Roman" panose="02020603050405020304" pitchFamily="18" charset="0"/>
              </a:rPr>
              <a:t>Байма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400" dirty="0">
                <a:latin typeface="Times New Roman" panose="02020603050405020304" pitchFamily="18" charset="0"/>
              </a:rPr>
              <a:t>2</a:t>
            </a:r>
            <a:r>
              <a:rPr lang="ru-RU" altLang="ru-RU" sz="1400" dirty="0">
                <a:latin typeface="Times New Roman" panose="02020603050405020304" pitchFamily="18" charset="0"/>
              </a:rPr>
              <a:t>62</a:t>
            </a:r>
            <a:r>
              <a:rPr lang="en-US" altLang="ru-RU" sz="1400" dirty="0">
                <a:latin typeface="Times New Roman" panose="02020603050405020304" pitchFamily="18" charset="0"/>
              </a:rPr>
              <a:t>±</a:t>
            </a:r>
            <a:r>
              <a:rPr lang="ru-RU" altLang="ru-RU" sz="1400" dirty="0">
                <a:latin typeface="Times New Roman" panose="02020603050405020304" pitchFamily="18" charset="0"/>
              </a:rPr>
              <a:t>2</a:t>
            </a:r>
            <a:r>
              <a:rPr lang="en-US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</a:rPr>
              <a:t>млн. лет</a:t>
            </a:r>
            <a:endParaRPr lang="en-US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1012298" y="3514720"/>
            <a:ext cx="2345225" cy="8183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971013"/>
            <a:ext cx="441166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779301"/>
            <a:ext cx="430530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454589" y="6218895"/>
            <a:ext cx="29671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ru-RU" altLang="ru-RU" sz="14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Hong</a:t>
            </a: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altLang="ru-RU" sz="14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Zhong</a:t>
            </a: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. </a:t>
            </a:r>
            <a:r>
              <a:rPr lang="ru-RU" altLang="ru-RU" sz="14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Wei-Guang</a:t>
            </a: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altLang="ru-RU" sz="14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Zhu</a:t>
            </a: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2101707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4" y="862738"/>
            <a:ext cx="4840288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01" y="862738"/>
            <a:ext cx="37846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2404" y="178526"/>
            <a:ext cx="6870700" cy="684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Геологическая карта массива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Панчихуа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13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539931" y="26600"/>
            <a:ext cx="10112330" cy="16002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Схема размещения рудоносных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интрузивов</a:t>
            </a:r>
          </a:p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</a:rPr>
              <a:t>Эмейшаньской </a:t>
            </a:r>
            <a:r>
              <a:rPr lang="en-US" altLang="ru-RU" sz="2400" b="1" dirty="0">
                <a:latin typeface="Times New Roman" panose="02020603050405020304" pitchFamily="18" charset="0"/>
              </a:rPr>
              <a:t>LIP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939661"/>
            <a:ext cx="4438696" cy="59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1011" y="2296022"/>
            <a:ext cx="40664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 – траппы Эмейшаньской 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</a:p>
          <a:p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– кислые вулканиты впадины Туле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3 – Сдвиговая зона Красной реки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4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Сутура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Шонгма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(граница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Янзцы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5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низкотитанистые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перидотит- </a:t>
            </a:r>
          </a:p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габбровые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интрузивы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6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высокотитанистые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перидотит- </a:t>
            </a:r>
          </a:p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габбровые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интрузивы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7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пермо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-триасовые габбро-</a:t>
            </a:r>
          </a:p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монцодиоритовые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массивы</a:t>
            </a:r>
          </a:p>
          <a:p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0021" y="6381563"/>
            <a:ext cx="3574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Габбро-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монцодиоритовый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массив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Нуйчуа</a:t>
            </a:r>
            <a:endParaRPr lang="ru-RU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2196747" flipV="1">
            <a:off x="3926967" y="5651509"/>
            <a:ext cx="528137" cy="2777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2744608" flipV="1">
            <a:off x="4079938" y="6264220"/>
            <a:ext cx="528137" cy="2777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520543" y="5450732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Пермо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-триасовые пикритовые интрузивы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рифта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Шонгхием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30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8" y="788988"/>
            <a:ext cx="6056313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102" y="0"/>
            <a:ext cx="542979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габбро-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долеритовых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пикродолеритовых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интрузивов в зоне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Шонгхиен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73" y="788988"/>
            <a:ext cx="2385179" cy="49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21899" y="5757228"/>
            <a:ext cx="193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Массив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Суойкун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626" y="6122948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>
                <a:latin typeface="Times New Roman" panose="02020603050405020304" pitchFamily="18" charset="0"/>
              </a:rPr>
              <a:t>Ni – up 1,6%; Cu -0.85%</a:t>
            </a:r>
            <a:endParaRPr lang="ru-RU" altLang="ru-RU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9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3351213" y="3575050"/>
            <a:ext cx="1871662" cy="2873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195513" y="3165475"/>
            <a:ext cx="2274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</a:rPr>
              <a:t>Massive sulfide ores</a:t>
            </a:r>
            <a:endParaRPr lang="ru-RU" altLang="ru-RU" sz="1800">
              <a:solidFill>
                <a:srgbClr val="FFFF00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77849" y="3924171"/>
            <a:ext cx="399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err="1">
                <a:solidFill>
                  <a:srgbClr val="FFFF00"/>
                </a:solidFill>
              </a:rPr>
              <a:t>Ol</a:t>
            </a:r>
            <a:r>
              <a:rPr lang="en-US" altLang="ru-RU" sz="1800" dirty="0">
                <a:solidFill>
                  <a:srgbClr val="FFFF00"/>
                </a:solidFill>
              </a:rPr>
              <a:t> </a:t>
            </a:r>
            <a:r>
              <a:rPr lang="en-US" altLang="ru-RU" sz="1800" dirty="0" err="1">
                <a:solidFill>
                  <a:srgbClr val="FFFF00"/>
                </a:solidFill>
              </a:rPr>
              <a:t>melanogabbro</a:t>
            </a:r>
            <a:r>
              <a:rPr lang="en-US" altLang="ru-RU" sz="1800" dirty="0">
                <a:solidFill>
                  <a:srgbClr val="FFFF00"/>
                </a:solidFill>
              </a:rPr>
              <a:t> with </a:t>
            </a:r>
            <a:r>
              <a:rPr lang="en-US" altLang="ru-RU" sz="1800" dirty="0" err="1">
                <a:solidFill>
                  <a:srgbClr val="FFFF00"/>
                </a:solidFill>
              </a:rPr>
              <a:t>sulphide</a:t>
            </a:r>
            <a:r>
              <a:rPr lang="en-US" altLang="ru-RU" sz="1800" dirty="0">
                <a:solidFill>
                  <a:srgbClr val="FFFF00"/>
                </a:solidFill>
              </a:rPr>
              <a:t> drops</a:t>
            </a:r>
            <a:endParaRPr lang="ru-RU" altLang="ru-RU" sz="1800" dirty="0">
              <a:solidFill>
                <a:srgbClr val="FFFF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574924" y="4387980"/>
            <a:ext cx="1523490" cy="6114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40501" y="-74666"/>
            <a:ext cx="6262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Массив </a:t>
            </a:r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пикродолеритовый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Ха </a:t>
            </a:r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Ти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( 247 </a:t>
            </a:r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</a:p>
          <a:p>
            <a:pPr algn="ctr"/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 массивными и вкрапленными рудами</a:t>
            </a:r>
          </a:p>
        </p:txBody>
      </p:sp>
      <p:pic>
        <p:nvPicPr>
          <p:cNvPr id="9" name="Picture 3" descr="i53-1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0697" y="5150800"/>
            <a:ext cx="2082911" cy="15625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ir53-2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967" y="5148263"/>
            <a:ext cx="1954525" cy="15650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72668-1D86-42B7-8F5B-D4AB7B1FB152}"/>
              </a:ext>
            </a:extLst>
          </p:cNvPr>
          <p:cNvSpPr txBox="1"/>
          <p:nvPr/>
        </p:nvSpPr>
        <p:spPr>
          <a:xfrm>
            <a:off x="4571999" y="6210248"/>
            <a:ext cx="469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Для руд характерные низкие содержания ЭПГ</a:t>
            </a:r>
          </a:p>
        </p:txBody>
      </p:sp>
    </p:spTree>
    <p:extLst>
      <p:ext uri="{BB962C8B-B14F-4D97-AF65-F5344CB8AC3E}">
        <p14:creationId xmlns:p14="http://schemas.microsoft.com/office/powerpoint/2010/main" val="3080085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0E0E2-53FA-44DB-AF3D-9729496FD772}"/>
              </a:ext>
            </a:extLst>
          </p:cNvPr>
          <p:cNvSpPr txBox="1"/>
          <p:nvPr/>
        </p:nvSpPr>
        <p:spPr>
          <a:xfrm>
            <a:off x="1031183" y="2223083"/>
            <a:ext cx="67111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Выявленные закономерности </a:t>
            </a:r>
          </a:p>
          <a:p>
            <a:pPr algn="ctr"/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на примере </a:t>
            </a:r>
          </a:p>
          <a:p>
            <a:pPr algn="ctr"/>
            <a:r>
              <a:rPr lang="ru-RU" sz="40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Сибирская </a:t>
            </a:r>
            <a:r>
              <a:rPr lang="en-US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40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3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0" y="1569660"/>
            <a:ext cx="6981840" cy="489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234" y="0"/>
            <a:ext cx="81163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Размещение вулканитов и туфов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пермо</a:t>
            </a:r>
            <a:r>
              <a:rPr lang="ru-RU" altLang="ru-RU" sz="2400" b="1" dirty="0">
                <a:latin typeface="Times New Roman" panose="02020603050405020304" pitchFamily="18" charset="0"/>
              </a:rPr>
              <a:t>-триасового магматизма на Сибирском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кратоне</a:t>
            </a:r>
            <a:r>
              <a:rPr lang="ru-RU" altLang="ru-RU" sz="2400" b="1" dirty="0">
                <a:latin typeface="Times New Roman" panose="02020603050405020304" pitchFamily="18" charset="0"/>
              </a:rPr>
              <a:t> и в Западной Сибири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 и максимальные температуры мантийных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магм</a:t>
            </a:r>
            <a:endParaRPr lang="ru-RU" sz="24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5451566" y="2673531"/>
            <a:ext cx="261257" cy="26125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1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7" y="2773851"/>
            <a:ext cx="3622418" cy="3904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67" y="907614"/>
            <a:ext cx="3511777" cy="1664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600" y="962332"/>
            <a:ext cx="4279584" cy="5226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5818" y="0"/>
            <a:ext cx="566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данных по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металлогении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Сибирской,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Таримской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Эмейшаньской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21992"/>
            <a:ext cx="6019852" cy="5735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7598" y="712826"/>
            <a:ext cx="40434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 – Центрально-Таймырский шов; 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 –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Фадьюкугдинско-Котуйская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кольцевая гравиметрическая аномалия;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3 – границы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геоблоков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Анабарского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Курейско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-Тунгусского, Северо-Карского) и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межгеоболоковых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зон - карбонатитовых провинций: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Маймеча-Котуйской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(МК) и Таймырской (Т); 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4 – таймырские карбонатитовые ареалы: ET – Восточно-Таймырский, CT – Центрально-Таймырский; 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5 – крупнейшие интрузивные массивы раннего-позднего триаса: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Дюмталейский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(1),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Гулинский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(2),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Далбыхская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группа интрузий (3), Бор-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Урях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Кара-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Мени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(4),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Одихинча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(5),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Кугда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(6),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Маган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(7),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Ыраас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(8),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Немакит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(9), Ессей (10);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6 –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Харамайское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кимберлитовое поле; </a:t>
            </a: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7 – прогнозируемые алмазоносные поля в связи с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лампроитами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(1),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карнийскими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россыпями и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флюидно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-эксплозивными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бречиями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(2); алмазоносными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альнеитами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р.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Горбита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(3).</a:t>
            </a:r>
          </a:p>
        </p:txBody>
      </p:sp>
      <p:sp>
        <p:nvSpPr>
          <p:cNvPr id="5" name="5-конечная звезда 4"/>
          <p:cNvSpPr/>
          <p:nvPr/>
        </p:nvSpPr>
        <p:spPr>
          <a:xfrm>
            <a:off x="4874624" y="6347009"/>
            <a:ext cx="182879" cy="1567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4107553" y="5752848"/>
            <a:ext cx="239266" cy="1831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613105" y="2987235"/>
            <a:ext cx="302624" cy="22498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1429063" y="3649240"/>
            <a:ext cx="268447" cy="24325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5397139" y="6370131"/>
            <a:ext cx="182879" cy="15675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684478" y="4039710"/>
            <a:ext cx="262416" cy="24907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D2563-C139-4210-8022-A25A6E4CA678}"/>
              </a:ext>
            </a:extLst>
          </p:cNvPr>
          <p:cNvSpPr txBox="1"/>
          <p:nvPr/>
        </p:nvSpPr>
        <p:spPr>
          <a:xfrm>
            <a:off x="3072668" y="4991449"/>
            <a:ext cx="69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Гули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A38F9-6C70-4656-8506-3470F011B40C}"/>
              </a:ext>
            </a:extLst>
          </p:cNvPr>
          <p:cNvSpPr txBox="1"/>
          <p:nvPr/>
        </p:nvSpPr>
        <p:spPr>
          <a:xfrm>
            <a:off x="2248090" y="3461212"/>
            <a:ext cx="127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Дюмталей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792D5-91D6-4B3A-A69A-193E14D5CB53}"/>
              </a:ext>
            </a:extLst>
          </p:cNvPr>
          <p:cNvSpPr txBox="1"/>
          <p:nvPr/>
        </p:nvSpPr>
        <p:spPr>
          <a:xfrm>
            <a:off x="4346819" y="5552783"/>
            <a:ext cx="24064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Харамайское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поле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кимберлитов 245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2F2CF-AB6A-470C-B435-5A33FB19CB05}"/>
              </a:ext>
            </a:extLst>
          </p:cNvPr>
          <p:cNvSpPr txBox="1"/>
          <p:nvPr/>
        </p:nvSpPr>
        <p:spPr>
          <a:xfrm flipH="1">
            <a:off x="938811" y="3789847"/>
            <a:ext cx="127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Альнеиты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235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720" y="95766"/>
            <a:ext cx="83253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«Горячее пятно 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Таймыра» на карте гравитационного поля [Проскурнин и др., 2022]. </a:t>
            </a:r>
          </a:p>
        </p:txBody>
      </p:sp>
    </p:spTree>
    <p:extLst>
      <p:ext uri="{BB962C8B-B14F-4D97-AF65-F5344CB8AC3E}">
        <p14:creationId xmlns:p14="http://schemas.microsoft.com/office/powerpoint/2010/main" val="1101887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t="4503" r="12321" b="29704"/>
          <a:stretch/>
        </p:blipFill>
        <p:spPr bwMode="auto">
          <a:xfrm>
            <a:off x="34834" y="811261"/>
            <a:ext cx="5068389" cy="41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605246" y="-63590"/>
            <a:ext cx="7924800" cy="7571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dirty="0" err="1">
                <a:latin typeface="Times New Roman" panose="02020603050405020304" pitchFamily="18" charset="0"/>
              </a:rPr>
              <a:t>Пермо</a:t>
            </a:r>
            <a:r>
              <a:rPr lang="ru-RU" altLang="ru-RU" sz="2400" dirty="0">
                <a:latin typeface="Times New Roman" panose="02020603050405020304" pitchFamily="18" charset="0"/>
              </a:rPr>
              <a:t>-триасовые ультрамафит-мафитовые массива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Маймеча-Котуйского</a:t>
            </a:r>
            <a:r>
              <a:rPr lang="ru-RU" altLang="ru-RU" sz="2400" dirty="0">
                <a:latin typeface="Times New Roman" panose="02020603050405020304" pitchFamily="18" charset="0"/>
              </a:rPr>
              <a:t> района</a:t>
            </a:r>
            <a:endParaRPr lang="en-CA" altLang="ru-RU" sz="2400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2988" y="875029"/>
            <a:ext cx="15868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массивы</a:t>
            </a:r>
          </a:p>
          <a:p>
            <a:r>
              <a:rPr lang="ru-RU" dirty="0"/>
              <a:t>1 – </a:t>
            </a:r>
            <a:r>
              <a:rPr lang="ru-RU" dirty="0" err="1"/>
              <a:t>Гулинский</a:t>
            </a:r>
            <a:r>
              <a:rPr lang="ru-RU" dirty="0"/>
              <a:t>;</a:t>
            </a:r>
          </a:p>
          <a:p>
            <a:r>
              <a:rPr lang="ru-RU" dirty="0"/>
              <a:t>2 – Бор-</a:t>
            </a:r>
            <a:r>
              <a:rPr lang="ru-RU" dirty="0" err="1"/>
              <a:t>Урях</a:t>
            </a:r>
            <a:endParaRPr lang="ru-RU" dirty="0"/>
          </a:p>
          <a:p>
            <a:r>
              <a:rPr lang="ru-RU" dirty="0"/>
              <a:t>3 – </a:t>
            </a:r>
            <a:r>
              <a:rPr lang="ru-RU" dirty="0" err="1"/>
              <a:t>Маган</a:t>
            </a:r>
            <a:r>
              <a:rPr lang="ru-RU" dirty="0"/>
              <a:t>;</a:t>
            </a:r>
          </a:p>
          <a:p>
            <a:r>
              <a:rPr lang="ru-RU" dirty="0"/>
              <a:t>4 – </a:t>
            </a:r>
            <a:r>
              <a:rPr lang="ru-RU" dirty="0" err="1"/>
              <a:t>Кугда</a:t>
            </a:r>
            <a:r>
              <a:rPr lang="ru-RU" dirty="0"/>
              <a:t>;</a:t>
            </a:r>
          </a:p>
          <a:p>
            <a:r>
              <a:rPr lang="ru-RU" dirty="0"/>
              <a:t>5 – </a:t>
            </a:r>
            <a:r>
              <a:rPr lang="ru-RU" dirty="0" err="1"/>
              <a:t>Одихинча</a:t>
            </a:r>
            <a:endParaRPr lang="ru-RU" dirty="0"/>
          </a:p>
          <a:p>
            <a:r>
              <a:rPr lang="ru-RU" dirty="0"/>
              <a:t>6 - </a:t>
            </a:r>
            <a:r>
              <a:rPr lang="ru-RU" dirty="0" err="1"/>
              <a:t>Немакит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545" r="4847" b="69699"/>
          <a:stretch/>
        </p:blipFill>
        <p:spPr bwMode="auto">
          <a:xfrm>
            <a:off x="5232731" y="2934444"/>
            <a:ext cx="3126377" cy="156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2069" y="4609665"/>
            <a:ext cx="229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 - Бор-</a:t>
            </a:r>
            <a:r>
              <a:rPr lang="ru-RU" dirty="0" err="1"/>
              <a:t>Урях</a:t>
            </a:r>
            <a:r>
              <a:rPr lang="ru-RU" dirty="0"/>
              <a:t>, б - </a:t>
            </a:r>
            <a:r>
              <a:rPr lang="ru-RU" dirty="0" err="1"/>
              <a:t>Кугда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593" r="49961" b="51369"/>
          <a:stretch/>
        </p:blipFill>
        <p:spPr bwMode="auto">
          <a:xfrm>
            <a:off x="3013166" y="5123965"/>
            <a:ext cx="2219565" cy="17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49531" r="3367" b="5281"/>
          <a:stretch/>
        </p:blipFill>
        <p:spPr bwMode="auto">
          <a:xfrm>
            <a:off x="844732" y="5095875"/>
            <a:ext cx="2168434" cy="168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89" y="1752566"/>
            <a:ext cx="13708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Меймечиты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250 </a:t>
            </a:r>
            <a:r>
              <a:rPr lang="ru-RU" dirty="0" err="1">
                <a:solidFill>
                  <a:srgbClr val="FF0000"/>
                </a:solidFill>
              </a:rPr>
              <a:t>Ма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Овал 10"/>
          <p:cNvSpPr/>
          <p:nvPr/>
        </p:nvSpPr>
        <p:spPr>
          <a:xfrm rot="20110623">
            <a:off x="1114698" y="2521004"/>
            <a:ext cx="339634" cy="17417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266512" y="2585587"/>
            <a:ext cx="9220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Кугда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257 </a:t>
            </a:r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5001" y="1801526"/>
            <a:ext cx="695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Гули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7004" y="1900268"/>
            <a:ext cx="12380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Одихинча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6020" y="423322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Маган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9267" y="4481860"/>
            <a:ext cx="11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Бор-</a:t>
            </a:r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Урях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180" y="1648611"/>
            <a:ext cx="109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Немакут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0284" y="3190923"/>
            <a:ext cx="1002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Далдых</a:t>
            </a:r>
            <a:endParaRPr lang="ru-RU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9A6F9C-4624-4AC3-9F56-0A85F963F1EE}"/>
              </a:ext>
            </a:extLst>
          </p:cNvPr>
          <p:cNvSpPr/>
          <p:nvPr/>
        </p:nvSpPr>
        <p:spPr>
          <a:xfrm>
            <a:off x="4089044" y="2312891"/>
            <a:ext cx="167780" cy="20570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FDDE421-FF63-473A-9DEF-06043434EA63}"/>
              </a:ext>
            </a:extLst>
          </p:cNvPr>
          <p:cNvSpPr/>
          <p:nvPr/>
        </p:nvSpPr>
        <p:spPr>
          <a:xfrm>
            <a:off x="2677889" y="2457758"/>
            <a:ext cx="176169" cy="20570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69B68A9-1605-4764-A781-CD6C7494000E}"/>
              </a:ext>
            </a:extLst>
          </p:cNvPr>
          <p:cNvSpPr/>
          <p:nvPr/>
        </p:nvSpPr>
        <p:spPr>
          <a:xfrm>
            <a:off x="2898839" y="2941865"/>
            <a:ext cx="167781" cy="1524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A621BD0-C0CD-4F41-91F7-71C107E69C8A}"/>
              </a:ext>
            </a:extLst>
          </p:cNvPr>
          <p:cNvSpPr/>
          <p:nvPr/>
        </p:nvSpPr>
        <p:spPr>
          <a:xfrm>
            <a:off x="3542497" y="3985092"/>
            <a:ext cx="167781" cy="1524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B57F437-9248-4921-823E-5A7823190193}"/>
              </a:ext>
            </a:extLst>
          </p:cNvPr>
          <p:cNvSpPr/>
          <p:nvPr/>
        </p:nvSpPr>
        <p:spPr>
          <a:xfrm>
            <a:off x="1816394" y="3094265"/>
            <a:ext cx="167781" cy="1524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FD83393-FFC9-403B-AD92-D89DFCFEAD0F}"/>
              </a:ext>
            </a:extLst>
          </p:cNvPr>
          <p:cNvSpPr/>
          <p:nvPr/>
        </p:nvSpPr>
        <p:spPr>
          <a:xfrm>
            <a:off x="1963377" y="4336261"/>
            <a:ext cx="167781" cy="1524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A5070E9D-B594-4B1D-9086-BA9E6CF6B05A}"/>
              </a:ext>
            </a:extLst>
          </p:cNvPr>
          <p:cNvSpPr/>
          <p:nvPr/>
        </p:nvSpPr>
        <p:spPr>
          <a:xfrm>
            <a:off x="1093827" y="3429000"/>
            <a:ext cx="167781" cy="1524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285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11" y="866719"/>
            <a:ext cx="6052573" cy="5882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9" y="5412451"/>
            <a:ext cx="3245072" cy="1236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0630" y="3056709"/>
            <a:ext cx="80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Харамай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245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3762102" y="2847703"/>
            <a:ext cx="226423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4237874" y="2547258"/>
            <a:ext cx="226423" cy="20900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9180" y="1979448"/>
            <a:ext cx="114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Ср.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Куонамка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229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sz="12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224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5891" y="26064"/>
            <a:ext cx="6250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Проявления триасового кимберлитового, </a:t>
            </a:r>
            <a:r>
              <a:rPr lang="ru-RU" sz="2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лампроитового</a:t>
            </a:r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карбонатитового магматизма Сибирской </a:t>
            </a:r>
            <a:r>
              <a:rPr lang="en-US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2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2745758" y="2343704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745758" y="1519795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404185" y="1519795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674604" y="2528289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3229190" y="4379996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930062" y="6165888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4511819" y="2476588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4730563" y="2830321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4555568" y="2705459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4468070" y="2599128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620470" y="2751528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4665106" y="2387604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4560651" y="2382226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4511818" y="2919196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5370785" y="2684544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4398171" y="1628131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4377101" y="2751527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3" descr="A23_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3407" y="1354625"/>
            <a:ext cx="2215849" cy="14362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4" descr="A23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0687" y="2830321"/>
            <a:ext cx="2176511" cy="1410753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A057E0-177E-4B00-A5B4-894A9EFD53CE}"/>
              </a:ext>
            </a:extLst>
          </p:cNvPr>
          <p:cNvSpPr txBox="1"/>
          <p:nvPr/>
        </p:nvSpPr>
        <p:spPr>
          <a:xfrm>
            <a:off x="5521721" y="2441113"/>
            <a:ext cx="775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Булкур</a:t>
            </a:r>
            <a:endParaRPr lang="ru-RU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sz="14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235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9" name="5-конечная звезда 24">
            <a:extLst>
              <a:ext uri="{FF2B5EF4-FFF2-40B4-BE49-F238E27FC236}">
                <a16:creationId xmlns:a16="http://schemas.microsoft.com/office/drawing/2014/main" id="{06E9B250-5C2F-4870-896E-D3D29BBCA545}"/>
              </a:ext>
            </a:extLst>
          </p:cNvPr>
          <p:cNvSpPr/>
          <p:nvPr/>
        </p:nvSpPr>
        <p:spPr>
          <a:xfrm>
            <a:off x="7618491" y="4754477"/>
            <a:ext cx="174995" cy="17083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B0AF36-8A3C-4314-8A21-60BFDD7EBA30}"/>
              </a:ext>
            </a:extLst>
          </p:cNvPr>
          <p:cNvSpPr txBox="1"/>
          <p:nvPr/>
        </p:nvSpPr>
        <p:spPr>
          <a:xfrm>
            <a:off x="7490585" y="4965559"/>
            <a:ext cx="1654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Карбонатиты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лампроиты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кимберлиты 235-220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693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Richard\My Documents\Moscow 2013\PowerPointTalks\Figure 5 Sweet spot 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4" b="48335"/>
          <a:stretch>
            <a:fillRect/>
          </a:stretch>
        </p:blipFill>
        <p:spPr bwMode="auto">
          <a:xfrm>
            <a:off x="352924" y="974680"/>
            <a:ext cx="6049962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49191" y="2299062"/>
            <a:ext cx="457427" cy="3396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97979" y="2251164"/>
            <a:ext cx="457427" cy="3396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4026692" y="2420981"/>
            <a:ext cx="374468" cy="380819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317527" y="224205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250 </a:t>
            </a:r>
            <a:r>
              <a:rPr lang="ru-RU" dirty="0" err="1"/>
              <a:t>Ма</a:t>
            </a: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 rot="9528675">
            <a:off x="3857858" y="1231164"/>
            <a:ext cx="214056" cy="10994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934350" y="732829"/>
            <a:ext cx="241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Модель М.И Кузьмина</a:t>
            </a:r>
          </a:p>
        </p:txBody>
      </p:sp>
      <p:sp>
        <p:nvSpPr>
          <p:cNvPr id="19" name="Стрелка вниз 18"/>
          <p:cNvSpPr/>
          <p:nvPr/>
        </p:nvSpPr>
        <p:spPr>
          <a:xfrm rot="17358633">
            <a:off x="4603822" y="2430836"/>
            <a:ext cx="224788" cy="7224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5059638" y="2774352"/>
            <a:ext cx="289091" cy="24320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770306" y="2978429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235 </a:t>
            </a:r>
            <a:r>
              <a:rPr lang="ru-RU" dirty="0" err="1"/>
              <a:t>Ма</a:t>
            </a:r>
            <a:endParaRPr lang="ru-RU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087" y="2115784"/>
            <a:ext cx="2889066" cy="2961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92284" y="-62271"/>
            <a:ext cx="6843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Возможные варианты миграции горячего поля </a:t>
            </a:r>
          </a:p>
          <a:p>
            <a:pPr algn="ctr"/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Сибирской </a:t>
            </a:r>
            <a:r>
              <a:rPr lang="en-US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2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51767" y="1385317"/>
            <a:ext cx="1915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Миграция центра</a:t>
            </a:r>
            <a:endParaRPr lang="en-US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Деканской </a:t>
            </a:r>
            <a:r>
              <a:rPr lang="en-US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0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Борисенко LIP-09 2 С и Ц Аз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66" y="814318"/>
            <a:ext cx="5127716" cy="574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663847" y="-57121"/>
            <a:ext cx="7924800" cy="7572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dirty="0" err="1">
                <a:latin typeface="Times New Roman" panose="02020603050405020304" pitchFamily="18" charset="0"/>
              </a:rPr>
              <a:t>Пермо</a:t>
            </a:r>
            <a:r>
              <a:rPr lang="ru-RU" altLang="ru-RU" sz="2400" dirty="0">
                <a:latin typeface="Times New Roman" panose="02020603050405020304" pitchFamily="18" charset="0"/>
              </a:rPr>
              <a:t>-триасовый магматизм и металлогения связанные с Сибирским и </a:t>
            </a:r>
            <a:r>
              <a:rPr lang="ru-RU" altLang="ru-RU" sz="2400" dirty="0" err="1">
                <a:latin typeface="Times New Roman" panose="02020603050405020304" pitchFamily="18" charset="0"/>
              </a:rPr>
              <a:t>Таримским</a:t>
            </a: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плюмами</a:t>
            </a:r>
            <a:endParaRPr lang="en-CA" altLang="ru-RU" sz="2400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3953692" y="2049459"/>
            <a:ext cx="261257" cy="2264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3910146" y="2254111"/>
            <a:ext cx="261257" cy="2264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4171403" y="2054582"/>
            <a:ext cx="261257" cy="2264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989638" y="23564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0733" y="18141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6165" y="19780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3</a:t>
            </a:r>
          </a:p>
        </p:txBody>
      </p:sp>
      <p:sp>
        <p:nvSpPr>
          <p:cNvPr id="12" name="5-конечная звезда 11"/>
          <p:cNvSpPr/>
          <p:nvPr/>
        </p:nvSpPr>
        <p:spPr>
          <a:xfrm>
            <a:off x="330788" y="1660141"/>
            <a:ext cx="261257" cy="2264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41854" y="1516339"/>
            <a:ext cx="1696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 – Норильск</a:t>
            </a: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Дюнтелей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3 -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Гулинский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</p:txBody>
      </p:sp>
      <p:sp>
        <p:nvSpPr>
          <p:cNvPr id="14" name="5-конечная звезда 13"/>
          <p:cNvSpPr/>
          <p:nvPr/>
        </p:nvSpPr>
        <p:spPr>
          <a:xfrm>
            <a:off x="333684" y="3136244"/>
            <a:ext cx="261257" cy="22642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3648889" y="4036801"/>
            <a:ext cx="261257" cy="22642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3953692" y="4540491"/>
            <a:ext cx="261257" cy="22642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3387632" y="3849947"/>
            <a:ext cx="261257" cy="22642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3257003" y="4327509"/>
            <a:ext cx="261257" cy="22642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869717" y="40236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9180" y="36157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334" y="3039828"/>
            <a:ext cx="1640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Калатонке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 – </a:t>
            </a:r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Максут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5EC8463B-41CE-428C-94B2-AB8B635B3732}"/>
              </a:ext>
            </a:extLst>
          </p:cNvPr>
          <p:cNvSpPr/>
          <p:nvPr/>
        </p:nvSpPr>
        <p:spPr>
          <a:xfrm>
            <a:off x="4182267" y="3162757"/>
            <a:ext cx="109057" cy="1342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258C3290-9189-4232-B7E6-2096E2D41D42}"/>
              </a:ext>
            </a:extLst>
          </p:cNvPr>
          <p:cNvSpPr/>
          <p:nvPr/>
        </p:nvSpPr>
        <p:spPr>
          <a:xfrm>
            <a:off x="4291324" y="3162757"/>
            <a:ext cx="109057" cy="1342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94FCB523-BD00-463E-AB4C-0FDB664E578E}"/>
              </a:ext>
            </a:extLst>
          </p:cNvPr>
          <p:cNvSpPr/>
          <p:nvPr/>
        </p:nvSpPr>
        <p:spPr>
          <a:xfrm>
            <a:off x="4597876" y="3236979"/>
            <a:ext cx="109057" cy="1342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D96EC2EB-B812-4C01-BE42-FCA45539E184}"/>
              </a:ext>
            </a:extLst>
          </p:cNvPr>
          <p:cNvSpPr/>
          <p:nvPr/>
        </p:nvSpPr>
        <p:spPr>
          <a:xfrm>
            <a:off x="4340093" y="3363952"/>
            <a:ext cx="109057" cy="1342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C5A9D59F-6BF0-433F-B3DC-F948F6F9DFFB}"/>
              </a:ext>
            </a:extLst>
          </p:cNvPr>
          <p:cNvSpPr/>
          <p:nvPr/>
        </p:nvSpPr>
        <p:spPr>
          <a:xfrm>
            <a:off x="4462943" y="3363952"/>
            <a:ext cx="109057" cy="1342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0320CD96-D3D5-4507-B737-812FDABAAC4E}"/>
              </a:ext>
            </a:extLst>
          </p:cNvPr>
          <p:cNvSpPr/>
          <p:nvPr/>
        </p:nvSpPr>
        <p:spPr>
          <a:xfrm>
            <a:off x="4074484" y="2194288"/>
            <a:ext cx="109057" cy="1342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6AA3790-FF68-4351-9557-213D201A718B}"/>
              </a:ext>
            </a:extLst>
          </p:cNvPr>
          <p:cNvSpPr/>
          <p:nvPr/>
        </p:nvSpPr>
        <p:spPr>
          <a:xfrm>
            <a:off x="4144516" y="1844807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E52AC27-FD94-460F-8C32-27E76C147D9A}"/>
              </a:ext>
            </a:extLst>
          </p:cNvPr>
          <p:cNvSpPr/>
          <p:nvPr/>
        </p:nvSpPr>
        <p:spPr>
          <a:xfrm>
            <a:off x="4537244" y="1815798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D8E4B09-589F-46D7-A780-52D5F7A20B79}"/>
              </a:ext>
            </a:extLst>
          </p:cNvPr>
          <p:cNvSpPr/>
          <p:nvPr/>
        </p:nvSpPr>
        <p:spPr>
          <a:xfrm>
            <a:off x="4369620" y="1762359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1B63D8C-90B3-4EAF-A795-7E0BACBF32EA}"/>
              </a:ext>
            </a:extLst>
          </p:cNvPr>
          <p:cNvSpPr/>
          <p:nvPr/>
        </p:nvSpPr>
        <p:spPr>
          <a:xfrm>
            <a:off x="4257068" y="1824896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FF9DFE8-FEA7-4A60-9196-D6DC4A47243E}"/>
              </a:ext>
            </a:extLst>
          </p:cNvPr>
          <p:cNvSpPr/>
          <p:nvPr/>
        </p:nvSpPr>
        <p:spPr>
          <a:xfrm>
            <a:off x="2530757" y="5602636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30CE5FD-A7A9-45F9-BB16-2DC6BBB50253}"/>
              </a:ext>
            </a:extLst>
          </p:cNvPr>
          <p:cNvSpPr/>
          <p:nvPr/>
        </p:nvSpPr>
        <p:spPr>
          <a:xfrm>
            <a:off x="3817867" y="3891066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2376F26-A7B7-4947-92DA-35D91A2F9BD4}"/>
              </a:ext>
            </a:extLst>
          </p:cNvPr>
          <p:cNvSpPr/>
          <p:nvPr/>
        </p:nvSpPr>
        <p:spPr>
          <a:xfrm>
            <a:off x="3653737" y="3827606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7E7B030D-454C-4C2B-8438-B7C40EC6B0E9}"/>
              </a:ext>
            </a:extLst>
          </p:cNvPr>
          <p:cNvSpPr/>
          <p:nvPr/>
        </p:nvSpPr>
        <p:spPr>
          <a:xfrm>
            <a:off x="3593970" y="3708374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4B52E7F8-F4C6-4CC8-B7B2-45D96DD8D388}"/>
              </a:ext>
            </a:extLst>
          </p:cNvPr>
          <p:cNvSpPr/>
          <p:nvPr/>
        </p:nvSpPr>
        <p:spPr>
          <a:xfrm>
            <a:off x="3699876" y="3498176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B8BAC0F-4A00-41E8-B166-F1E7AE7110B2}"/>
              </a:ext>
            </a:extLst>
          </p:cNvPr>
          <p:cNvSpPr/>
          <p:nvPr/>
        </p:nvSpPr>
        <p:spPr>
          <a:xfrm>
            <a:off x="3857370" y="4088695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8F45468-4065-4ACD-A5AB-A6A6E41950FF}"/>
              </a:ext>
            </a:extLst>
          </p:cNvPr>
          <p:cNvSpPr/>
          <p:nvPr/>
        </p:nvSpPr>
        <p:spPr>
          <a:xfrm>
            <a:off x="3817868" y="2222914"/>
            <a:ext cx="151192" cy="14744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9C8A396-CD5A-4374-8AF1-29F381374778}"/>
              </a:ext>
            </a:extLst>
          </p:cNvPr>
          <p:cNvSpPr/>
          <p:nvPr/>
        </p:nvSpPr>
        <p:spPr>
          <a:xfrm>
            <a:off x="4557047" y="3928274"/>
            <a:ext cx="136102" cy="11038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36E1A0C-26FA-4C26-AB68-E74E756DE869}"/>
              </a:ext>
            </a:extLst>
          </p:cNvPr>
          <p:cNvSpPr/>
          <p:nvPr/>
        </p:nvSpPr>
        <p:spPr>
          <a:xfrm>
            <a:off x="3564608" y="3442864"/>
            <a:ext cx="75501" cy="755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ABB2F06-C826-4D69-BEDE-BAC1A833EE75}"/>
              </a:ext>
            </a:extLst>
          </p:cNvPr>
          <p:cNvSpPr/>
          <p:nvPr/>
        </p:nvSpPr>
        <p:spPr>
          <a:xfrm>
            <a:off x="4461743" y="4063528"/>
            <a:ext cx="75501" cy="755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99CFDFEB-CDAD-4133-A68C-EF83AA7311D1}"/>
              </a:ext>
            </a:extLst>
          </p:cNvPr>
          <p:cNvSpPr/>
          <p:nvPr/>
        </p:nvSpPr>
        <p:spPr>
          <a:xfrm>
            <a:off x="2628555" y="4284328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05DF0DFC-F7F8-4154-A53E-B15D95BC1B1E}"/>
              </a:ext>
            </a:extLst>
          </p:cNvPr>
          <p:cNvSpPr/>
          <p:nvPr/>
        </p:nvSpPr>
        <p:spPr>
          <a:xfrm>
            <a:off x="2530757" y="4453264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8ED0E1D-FC12-453B-8B28-84D775B23E64}"/>
              </a:ext>
            </a:extLst>
          </p:cNvPr>
          <p:cNvSpPr/>
          <p:nvPr/>
        </p:nvSpPr>
        <p:spPr>
          <a:xfrm>
            <a:off x="2400053" y="4529914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027EA7-4174-4A5E-A305-B0AC86A15E90}"/>
              </a:ext>
            </a:extLst>
          </p:cNvPr>
          <p:cNvSpPr txBox="1"/>
          <p:nvPr/>
        </p:nvSpPr>
        <p:spPr>
          <a:xfrm>
            <a:off x="1089759" y="441833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Мурунтай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1DF06F10-573F-45E8-9ED2-D480F420F2D3}"/>
              </a:ext>
            </a:extLst>
          </p:cNvPr>
          <p:cNvSpPr/>
          <p:nvPr/>
        </p:nvSpPr>
        <p:spPr>
          <a:xfrm>
            <a:off x="3490650" y="4060366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41D43CD2-B225-46D1-94E2-5B81BF879504}"/>
              </a:ext>
            </a:extLst>
          </p:cNvPr>
          <p:cNvSpPr/>
          <p:nvPr/>
        </p:nvSpPr>
        <p:spPr>
          <a:xfrm>
            <a:off x="3350323" y="3862490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CFABA148-E2C6-4A3A-9AF1-0E279C263DBA}"/>
              </a:ext>
            </a:extLst>
          </p:cNvPr>
          <p:cNvSpPr/>
          <p:nvPr/>
        </p:nvSpPr>
        <p:spPr>
          <a:xfrm>
            <a:off x="4491104" y="4490157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2FFBFB7-7EB3-485B-B9B8-F7732C817673}"/>
              </a:ext>
            </a:extLst>
          </p:cNvPr>
          <p:cNvSpPr/>
          <p:nvPr/>
        </p:nvSpPr>
        <p:spPr>
          <a:xfrm>
            <a:off x="4600870" y="4479580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C84D91FC-C076-4EB1-AC9D-F176A135FFB7}"/>
              </a:ext>
            </a:extLst>
          </p:cNvPr>
          <p:cNvSpPr/>
          <p:nvPr/>
        </p:nvSpPr>
        <p:spPr>
          <a:xfrm>
            <a:off x="2859406" y="4439823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EA3ACE0-1577-495B-9225-F73689A50175}"/>
              </a:ext>
            </a:extLst>
          </p:cNvPr>
          <p:cNvSpPr/>
          <p:nvPr/>
        </p:nvSpPr>
        <p:spPr>
          <a:xfrm>
            <a:off x="2576896" y="6043682"/>
            <a:ext cx="92279" cy="10066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2DAC992-9627-457E-93E4-3E06EE5A72B9}"/>
              </a:ext>
            </a:extLst>
          </p:cNvPr>
          <p:cNvSpPr/>
          <p:nvPr/>
        </p:nvSpPr>
        <p:spPr>
          <a:xfrm>
            <a:off x="4868838" y="5590693"/>
            <a:ext cx="136102" cy="11038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5-конечная звезда 11">
            <a:extLst>
              <a:ext uri="{FF2B5EF4-FFF2-40B4-BE49-F238E27FC236}">
                <a16:creationId xmlns:a16="http://schemas.microsoft.com/office/drawing/2014/main" id="{8F21E669-86FD-41B7-B9A9-84DB752B14A6}"/>
              </a:ext>
            </a:extLst>
          </p:cNvPr>
          <p:cNvSpPr/>
          <p:nvPr/>
        </p:nvSpPr>
        <p:spPr>
          <a:xfrm>
            <a:off x="5838590" y="5539758"/>
            <a:ext cx="261257" cy="2264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5-конечная звезда 13">
            <a:extLst>
              <a:ext uri="{FF2B5EF4-FFF2-40B4-BE49-F238E27FC236}">
                <a16:creationId xmlns:a16="http://schemas.microsoft.com/office/drawing/2014/main" id="{D0F19F35-F3EC-4CBE-87E3-E866A7B8F0A7}"/>
              </a:ext>
            </a:extLst>
          </p:cNvPr>
          <p:cNvSpPr/>
          <p:nvPr/>
        </p:nvSpPr>
        <p:spPr>
          <a:xfrm>
            <a:off x="5838590" y="5980804"/>
            <a:ext cx="261257" cy="22642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53C7FF1-3A5C-4A25-A91D-629994379143}"/>
              </a:ext>
            </a:extLst>
          </p:cNvPr>
          <p:cNvSpPr/>
          <p:nvPr/>
        </p:nvSpPr>
        <p:spPr>
          <a:xfrm>
            <a:off x="4122670" y="3790398"/>
            <a:ext cx="92279" cy="100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19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zokh_gk4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8814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1619250" y="3500438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AutoShape 5"/>
          <p:cNvSpPr>
            <a:spLocks noChangeAspect="1" noChangeArrowheads="1"/>
          </p:cNvSpPr>
          <p:nvPr/>
        </p:nvSpPr>
        <p:spPr bwMode="auto">
          <a:xfrm>
            <a:off x="1403350" y="4076700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84313"/>
            <a:ext cx="379888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spect="1" noChangeArrowheads="1"/>
          </p:cNvSpPr>
          <p:nvPr/>
        </p:nvSpPr>
        <p:spPr bwMode="auto">
          <a:xfrm>
            <a:off x="6084888" y="1484313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AutoShape 8"/>
          <p:cNvSpPr>
            <a:spLocks noChangeAspect="1" noChangeArrowheads="1"/>
          </p:cNvSpPr>
          <p:nvPr/>
        </p:nvSpPr>
        <p:spPr bwMode="auto">
          <a:xfrm>
            <a:off x="6804025" y="2276475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AutoShape 9"/>
          <p:cNvSpPr>
            <a:spLocks noChangeAspect="1" noChangeArrowheads="1"/>
          </p:cNvSpPr>
          <p:nvPr/>
        </p:nvSpPr>
        <p:spPr bwMode="auto">
          <a:xfrm>
            <a:off x="7235825" y="2565400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AutoShape 10"/>
          <p:cNvSpPr>
            <a:spLocks noChangeAspect="1" noChangeArrowheads="1"/>
          </p:cNvSpPr>
          <p:nvPr/>
        </p:nvSpPr>
        <p:spPr bwMode="auto">
          <a:xfrm>
            <a:off x="7524750" y="3213100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AutoShape 11"/>
          <p:cNvSpPr>
            <a:spLocks noChangeAspect="1" noChangeArrowheads="1"/>
          </p:cNvSpPr>
          <p:nvPr/>
        </p:nvSpPr>
        <p:spPr bwMode="auto">
          <a:xfrm>
            <a:off x="6300788" y="2781300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AutoShape 12"/>
          <p:cNvSpPr>
            <a:spLocks noChangeAspect="1" noChangeArrowheads="1"/>
          </p:cNvSpPr>
          <p:nvPr/>
        </p:nvSpPr>
        <p:spPr bwMode="auto">
          <a:xfrm>
            <a:off x="6516688" y="3284538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908175" y="3500438"/>
            <a:ext cx="917575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Talnakh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692275" y="4076700"/>
            <a:ext cx="998538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Norilsk-1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877050" y="1916113"/>
            <a:ext cx="998538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Norilsk-1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235825" y="2205038"/>
            <a:ext cx="998538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Norilsk-2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427538" y="2781300"/>
            <a:ext cx="1839912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North Maslovskaia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643438" y="3357563"/>
            <a:ext cx="1828800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South Maslovskaia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372225" y="1125538"/>
            <a:ext cx="2036763" cy="336550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Arial" panose="020B0604020202020204" pitchFamily="34" charset="0"/>
              </a:rPr>
              <a:t>Zub-Maksheiderskoe</a:t>
            </a:r>
            <a:endParaRPr lang="ru-RU" altLang="ru-RU" sz="1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78272" y="-41215"/>
            <a:ext cx="5730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Схема размещения рудоносных интрузивов Норильского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568592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or1">
            <a:extLst>
              <a:ext uri="{FF2B5EF4-FFF2-40B4-BE49-F238E27FC236}">
                <a16:creationId xmlns:a16="http://schemas.microsoft.com/office/drawing/2014/main" id="{E7C6516D-8666-4C8B-9386-67E5CE9E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83883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13152_1_16">
            <a:extLst>
              <a:ext uri="{FF2B5EF4-FFF2-40B4-BE49-F238E27FC236}">
                <a16:creationId xmlns:a16="http://schemas.microsoft.com/office/drawing/2014/main" id="{F3D7DF92-87A9-40BF-A895-5EC4B12B5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802188"/>
            <a:ext cx="1541463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688FFDC-FEF7-4015-BC04-5453151E2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373688"/>
            <a:ext cx="1727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</a:rPr>
              <a:t>Вкрапленные сульфидные </a:t>
            </a:r>
            <a:r>
              <a:rPr lang="it-IT" altLang="ru-RU" sz="1200" b="1" dirty="0">
                <a:latin typeface="Times New Roman" panose="02020603050405020304" pitchFamily="18" charset="0"/>
              </a:rPr>
              <a:t> Cu-Ni-PGE </a:t>
            </a:r>
            <a:r>
              <a:rPr lang="ru-RU" altLang="ru-RU" sz="1200" b="1" dirty="0">
                <a:latin typeface="Times New Roman" panose="02020603050405020304" pitchFamily="18" charset="0"/>
              </a:rPr>
              <a:t>руды в </a:t>
            </a:r>
            <a:r>
              <a:rPr lang="ru-RU" altLang="ru-RU" sz="1200" b="1" dirty="0" err="1">
                <a:latin typeface="Times New Roman" panose="02020603050405020304" pitchFamily="18" charset="0"/>
              </a:rPr>
              <a:t>пикритах</a:t>
            </a:r>
            <a:endParaRPr lang="ru-RU" altLang="ru-RU" sz="1200" b="1" dirty="0">
              <a:latin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E2D3D0F-2114-4005-A313-E6AA8AC8881B}"/>
              </a:ext>
            </a:extLst>
          </p:cNvPr>
          <p:cNvSpPr txBox="1">
            <a:spLocks noChangeArrowheads="1"/>
          </p:cNvSpPr>
          <p:nvPr/>
        </p:nvSpPr>
        <p:spPr>
          <a:xfrm>
            <a:off x="2505075" y="-21973"/>
            <a:ext cx="6870700" cy="792163"/>
          </a:xfr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Times New Roman" panose="02020603050405020304" pitchFamily="18" charset="0"/>
              </a:rPr>
              <a:t>Разрез интрузива Норильск -1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</a:rPr>
              <a:t> (по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Дислеру</a:t>
            </a:r>
            <a:r>
              <a:rPr lang="ru-RU" altLang="ru-RU" sz="2400" b="1" dirty="0">
                <a:latin typeface="Times New Roman" panose="02020603050405020304" pitchFamily="18" charset="0"/>
              </a:rPr>
              <a:t>  и др. 1999)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21AFF05B-4C45-48FA-8431-FA83E924B1C8}"/>
              </a:ext>
            </a:extLst>
          </p:cNvPr>
          <p:cNvSpPr/>
          <p:nvPr/>
        </p:nvSpPr>
        <p:spPr>
          <a:xfrm rot="19299503">
            <a:off x="5892690" y="4712000"/>
            <a:ext cx="1822670" cy="180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789CD-6F49-4138-A9DF-1F6FC1EF9A22}"/>
              </a:ext>
            </a:extLst>
          </p:cNvPr>
          <p:cNvSpPr txBox="1"/>
          <p:nvPr/>
        </p:nvSpPr>
        <p:spPr>
          <a:xfrm>
            <a:off x="7483046" y="2245558"/>
            <a:ext cx="177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Малосульфидные</a:t>
            </a:r>
            <a:endParaRPr lang="ru-RU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Хромит –ЭПГ руды</a:t>
            </a:r>
          </a:p>
        </p:txBody>
      </p:sp>
    </p:spTree>
    <p:extLst>
      <p:ext uri="{BB962C8B-B14F-4D97-AF65-F5344CB8AC3E}">
        <p14:creationId xmlns:p14="http://schemas.microsoft.com/office/powerpoint/2010/main" val="1157645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_292_crop">
            <a:extLst>
              <a:ext uri="{FF2B5EF4-FFF2-40B4-BE49-F238E27FC236}">
                <a16:creationId xmlns:a16="http://schemas.microsoft.com/office/drawing/2014/main" id="{B525988D-8DDD-45AD-9537-CA7C01D0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14" y="1619075"/>
            <a:ext cx="5142191" cy="201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map">
            <a:extLst>
              <a:ext uri="{FF2B5EF4-FFF2-40B4-BE49-F238E27FC236}">
                <a16:creationId xmlns:a16="http://schemas.microsoft.com/office/drawing/2014/main" id="{CCBE0B17-1F39-45B9-A9F7-2299FB35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55" y="1137408"/>
            <a:ext cx="26066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legend">
            <a:extLst>
              <a:ext uri="{FF2B5EF4-FFF2-40B4-BE49-F238E27FC236}">
                <a16:creationId xmlns:a16="http://schemas.microsoft.com/office/drawing/2014/main" id="{7BAA0FED-F862-48C6-8B5B-05EBCF39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55" y="3849440"/>
            <a:ext cx="32766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CEE3333-6845-4A25-A523-237EF152ED09}"/>
              </a:ext>
            </a:extLst>
          </p:cNvPr>
          <p:cNvSpPr txBox="1">
            <a:spLocks noChangeArrowheads="1"/>
          </p:cNvSpPr>
          <p:nvPr/>
        </p:nvSpPr>
        <p:spPr>
          <a:xfrm>
            <a:off x="1624231" y="0"/>
            <a:ext cx="6870700" cy="792163"/>
          </a:xfr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Разрез и план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Талнахского</a:t>
            </a:r>
            <a:r>
              <a:rPr lang="ru-RU" altLang="ru-RU" sz="2400" b="1" dirty="0">
                <a:latin typeface="Times New Roman" panose="02020603050405020304" pitchFamily="18" charset="0"/>
              </a:rPr>
              <a:t> и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Окрябрского</a:t>
            </a:r>
            <a:r>
              <a:rPr lang="ru-RU" altLang="ru-RU" sz="2400" b="1" dirty="0">
                <a:latin typeface="Times New Roman" panose="02020603050405020304" pitchFamily="18" charset="0"/>
              </a:rPr>
              <a:t> месторождений</a:t>
            </a:r>
          </a:p>
        </p:txBody>
      </p:sp>
    </p:spTree>
    <p:extLst>
      <p:ext uri="{BB962C8B-B14F-4D97-AF65-F5344CB8AC3E}">
        <p14:creationId xmlns:p14="http://schemas.microsoft.com/office/powerpoint/2010/main" val="3503880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ature10385-f1">
            <a:extLst>
              <a:ext uri="{FF2B5EF4-FFF2-40B4-BE49-F238E27FC236}">
                <a16:creationId xmlns:a16="http://schemas.microsoft.com/office/drawing/2014/main" id="{8A3EB531-834F-49A7-B141-D5C01271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33826" b="43140"/>
          <a:stretch>
            <a:fillRect/>
          </a:stretch>
        </p:blipFill>
        <p:spPr bwMode="auto">
          <a:xfrm>
            <a:off x="0" y="1003008"/>
            <a:ext cx="6696075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GE">
            <a:extLst>
              <a:ext uri="{FF2B5EF4-FFF2-40B4-BE49-F238E27FC236}">
                <a16:creationId xmlns:a16="http://schemas.microsoft.com/office/drawing/2014/main" id="{871BD494-34D3-43A3-B531-C84C67AD0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464343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GE2">
            <a:extLst>
              <a:ext uri="{FF2B5EF4-FFF2-40B4-BE49-F238E27FC236}">
                <a16:creationId xmlns:a16="http://schemas.microsoft.com/office/drawing/2014/main" id="{74A2D5D4-5E94-4C09-A7BE-12D88AA5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644900"/>
            <a:ext cx="45053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GE3">
            <a:extLst>
              <a:ext uri="{FF2B5EF4-FFF2-40B4-BE49-F238E27FC236}">
                <a16:creationId xmlns:a16="http://schemas.microsoft.com/office/drawing/2014/main" id="{EB5A1901-5801-47D1-82CF-E97494F3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5308600"/>
            <a:ext cx="47132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2376227B-B5A1-47C5-8EFE-6AFFBBCA2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135" y="5876925"/>
            <a:ext cx="9637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Семейтау</a:t>
            </a:r>
            <a:endParaRPr lang="en-US" altLang="ru-RU" sz="1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anose="02020603050405020304" pitchFamily="18" charset="0"/>
                <a:cs typeface="Arial" panose="020B0604020202020204" pitchFamily="34" charset="0"/>
              </a:rPr>
              <a:t>Pd  - 0.28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anose="02020603050405020304" pitchFamily="18" charset="0"/>
                <a:cs typeface="Arial" panose="020B0604020202020204" pitchFamily="34" charset="0"/>
              </a:rPr>
              <a:t>Pt – 0.46</a:t>
            </a:r>
            <a:endParaRPr lang="ru-RU" altLang="ru-RU" sz="1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2B1C979C-794A-4F44-875F-CFA3F5F34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13099" y="2836863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47DACFC8-53DC-4404-B2E9-5C646ACCC1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82974" y="3300412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74FBB248-B678-4DE4-8D4E-64AC25D578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3975" y="5180012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AE7FFD4C-7216-465F-973C-BCC47E52B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0212" y="4722813"/>
            <a:ext cx="269875" cy="25717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3F1BCE-F0D7-449B-87D4-FFB81364510C}"/>
              </a:ext>
            </a:extLst>
          </p:cNvPr>
          <p:cNvSpPr txBox="1"/>
          <p:nvPr/>
        </p:nvSpPr>
        <p:spPr>
          <a:xfrm>
            <a:off x="6476300" y="879607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Норильск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4847E-3EAD-42CD-9FB4-0356C3D3F017}"/>
              </a:ext>
            </a:extLst>
          </p:cNvPr>
          <p:cNvSpPr txBox="1"/>
          <p:nvPr/>
        </p:nvSpPr>
        <p:spPr>
          <a:xfrm>
            <a:off x="6493833" y="3131622"/>
            <a:ext cx="26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Подкаменная  Тунгуска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E96EA-2FFA-4E07-BF92-3FE314C40594}"/>
              </a:ext>
            </a:extLst>
          </p:cNvPr>
          <p:cNvSpPr txBox="1"/>
          <p:nvPr/>
        </p:nvSpPr>
        <p:spPr>
          <a:xfrm>
            <a:off x="6044573" y="4934956"/>
            <a:ext cx="199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Траппы Кузбасса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80BE2E3F-81D5-4D95-BCC7-F1465DCC978A}"/>
              </a:ext>
            </a:extLst>
          </p:cNvPr>
          <p:cNvSpPr/>
          <p:nvPr/>
        </p:nvSpPr>
        <p:spPr>
          <a:xfrm rot="14632587">
            <a:off x="1679475" y="5385119"/>
            <a:ext cx="771787" cy="10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D6AF156-9E93-4768-B7A0-D7B66304B40F}"/>
              </a:ext>
            </a:extLst>
          </p:cNvPr>
          <p:cNvSpPr/>
          <p:nvPr/>
        </p:nvSpPr>
        <p:spPr>
          <a:xfrm rot="12774479">
            <a:off x="2892841" y="5692163"/>
            <a:ext cx="1689575" cy="143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7F93711E-F730-4CF2-9AF4-A87AAE4F9B11}"/>
              </a:ext>
            </a:extLst>
          </p:cNvPr>
          <p:cNvSpPr/>
          <p:nvPr/>
        </p:nvSpPr>
        <p:spPr>
          <a:xfrm rot="12774479">
            <a:off x="3432145" y="3841904"/>
            <a:ext cx="1361206" cy="16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D574715E-CC59-4DA4-B353-E502842E144C}"/>
              </a:ext>
            </a:extLst>
          </p:cNvPr>
          <p:cNvSpPr/>
          <p:nvPr/>
        </p:nvSpPr>
        <p:spPr>
          <a:xfrm rot="8745659">
            <a:off x="3311166" y="2269100"/>
            <a:ext cx="1361206" cy="16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EB02A9C-D1FC-4BD0-B961-8593ED27C42E}"/>
              </a:ext>
            </a:extLst>
          </p:cNvPr>
          <p:cNvSpPr txBox="1">
            <a:spLocks noChangeArrowheads="1"/>
          </p:cNvSpPr>
          <p:nvPr/>
        </p:nvSpPr>
        <p:spPr>
          <a:xfrm>
            <a:off x="1439479" y="143201"/>
            <a:ext cx="6870700" cy="792163"/>
          </a:xfr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Содержание ЭПГ в базальтах Сибирской </a:t>
            </a:r>
            <a:r>
              <a:rPr lang="en-US" altLang="ru-RU" sz="2400" b="1" dirty="0">
                <a:latin typeface="Times New Roman" panose="02020603050405020304" pitchFamily="18" charset="0"/>
              </a:rPr>
              <a:t>LIP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05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0E0E2-53FA-44DB-AF3D-9729496FD772}"/>
              </a:ext>
            </a:extLst>
          </p:cNvPr>
          <p:cNvSpPr txBox="1"/>
          <p:nvPr/>
        </p:nvSpPr>
        <p:spPr>
          <a:xfrm>
            <a:off x="1560050" y="2103464"/>
            <a:ext cx="67111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Выявленные закономерности </a:t>
            </a:r>
          </a:p>
          <a:p>
            <a:pPr algn="ctr"/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на примере </a:t>
            </a:r>
          </a:p>
          <a:p>
            <a:pPr algn="ctr"/>
            <a:r>
              <a:rPr lang="ru-RU" sz="40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протерозойских </a:t>
            </a:r>
            <a:r>
              <a:rPr lang="en-US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40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/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Кольского полуострова</a:t>
            </a:r>
          </a:p>
        </p:txBody>
      </p:sp>
    </p:spTree>
    <p:extLst>
      <p:ext uri="{BB962C8B-B14F-4D97-AF65-F5344CB8AC3E}">
        <p14:creationId xmlns:p14="http://schemas.microsoft.com/office/powerpoint/2010/main" val="171631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2143" y="-16340"/>
            <a:ext cx="8280400" cy="157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600" b="1" dirty="0">
                <a:latin typeface="Times New Roman" panose="02020603050405020304" pitchFamily="18" charset="0"/>
              </a:rPr>
              <a:t>На примере Сибирской, </a:t>
            </a:r>
            <a:r>
              <a:rPr lang="ru-RU" altLang="ru-RU" sz="1600" b="1" dirty="0" err="1">
                <a:latin typeface="Times New Roman" panose="02020603050405020304" pitchFamily="18" charset="0"/>
              </a:rPr>
              <a:t>Таримской</a:t>
            </a:r>
            <a:r>
              <a:rPr lang="ru-RU" altLang="ru-RU" sz="1600" b="1" dirty="0">
                <a:latin typeface="Times New Roman" panose="02020603050405020304" pitchFamily="18" charset="0"/>
              </a:rPr>
              <a:t> и Эмейшаньской </a:t>
            </a:r>
            <a:r>
              <a:rPr lang="en-US" altLang="ru-RU" sz="1600" b="1" dirty="0">
                <a:latin typeface="Times New Roman" panose="02020603050405020304" pitchFamily="18" charset="0"/>
              </a:rPr>
              <a:t>LIP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</a:rPr>
              <a:t>установлены длительность и последовательность </a:t>
            </a:r>
            <a:r>
              <a:rPr lang="ru-RU" altLang="ru-RU" sz="1600" b="1" dirty="0">
                <a:latin typeface="Times New Roman" panose="02020603050405020304" pitchFamily="18" charset="0"/>
              </a:rPr>
              <a:t>событий развития и эволюция </a:t>
            </a:r>
            <a:r>
              <a:rPr lang="ru-RU" altLang="ru-RU" sz="1600" b="1" dirty="0" err="1" smtClean="0">
                <a:latin typeface="Times New Roman" panose="02020603050405020304" pitchFamily="18" charset="0"/>
              </a:rPr>
              <a:t>ультрамафит-мафитового</a:t>
            </a:r>
            <a:r>
              <a:rPr lang="ru-RU" altLang="ru-RU" sz="1600" b="1" dirty="0" smtClean="0">
                <a:latin typeface="Times New Roman" panose="02020603050405020304" pitchFamily="18" charset="0"/>
              </a:rPr>
              <a:t>, щелочного </a:t>
            </a:r>
            <a:r>
              <a:rPr lang="ru-RU" altLang="ru-RU" sz="1600" b="1" dirty="0">
                <a:latin typeface="Times New Roman" panose="02020603050405020304" pitchFamily="18" charset="0"/>
              </a:rPr>
              <a:t>и гранитоидного магматизма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830" y="905363"/>
            <a:ext cx="4792316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>
                <a:latin typeface="Times New Roman" panose="02020603050405020304" pitchFamily="18" charset="0"/>
              </a:rPr>
              <a:t>1. </a:t>
            </a:r>
            <a:r>
              <a:rPr lang="ru-RU" altLang="ru-RU" b="1" dirty="0" err="1">
                <a:latin typeface="Times New Roman" panose="02020603050405020304" pitchFamily="18" charset="0"/>
              </a:rPr>
              <a:t>Воздымание</a:t>
            </a:r>
            <a:r>
              <a:rPr lang="ru-RU" altLang="ru-RU" b="1" dirty="0">
                <a:latin typeface="Times New Roman" panose="02020603050405020304" pitchFamily="18" charset="0"/>
              </a:rPr>
              <a:t> земной коры</a:t>
            </a:r>
            <a:r>
              <a:rPr lang="ru-RU" altLang="ru-RU" dirty="0">
                <a:latin typeface="Times New Roman" panose="02020603050405020304" pitchFamily="18" charset="0"/>
              </a:rPr>
              <a:t> при подходе глубинного </a:t>
            </a:r>
            <a:r>
              <a:rPr lang="ru-RU" altLang="ru-RU" dirty="0" err="1">
                <a:latin typeface="Times New Roman" panose="02020603050405020304" pitchFamily="18" charset="0"/>
              </a:rPr>
              <a:t>плюма</a:t>
            </a:r>
            <a:r>
              <a:rPr lang="ru-RU" altLang="ru-RU" dirty="0">
                <a:latin typeface="Times New Roman" panose="02020603050405020304" pitchFamily="18" charset="0"/>
              </a:rPr>
              <a:t> к границе литосферы,</a:t>
            </a:r>
          </a:p>
          <a:p>
            <a:pPr>
              <a:lnSpc>
                <a:spcPct val="80000"/>
              </a:lnSpc>
            </a:pPr>
            <a:r>
              <a:rPr lang="ru-RU" altLang="ru-RU" dirty="0">
                <a:latin typeface="Times New Roman" panose="02020603050405020304" pitchFamily="18" charset="0"/>
              </a:rPr>
              <a:t>формирование общего поднятия и ранний </a:t>
            </a:r>
            <a:r>
              <a:rPr lang="ru-RU" altLang="ru-RU" dirty="0" err="1">
                <a:latin typeface="Times New Roman" panose="02020603050405020304" pitchFamily="18" charset="0"/>
              </a:rPr>
              <a:t>рифтовый</a:t>
            </a:r>
            <a:r>
              <a:rPr lang="ru-RU" altLang="ru-RU" dirty="0">
                <a:latin typeface="Times New Roman" panose="02020603050405020304" pitchFamily="18" charset="0"/>
              </a:rPr>
              <a:t> этап со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щелочно-базитовым</a:t>
            </a:r>
            <a:r>
              <a:rPr lang="ru-RU" altLang="ru-RU" dirty="0">
                <a:latin typeface="Times New Roman" panose="02020603050405020304" pitchFamily="18" charset="0"/>
              </a:rPr>
              <a:t>,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щелочно-пикритовым и карбонатитовым </a:t>
            </a:r>
          </a:p>
          <a:p>
            <a:pPr>
              <a:lnSpc>
                <a:spcPct val="80000"/>
              </a:lnSpc>
            </a:pPr>
            <a:r>
              <a:rPr lang="ru-RU" altLang="ru-RU" dirty="0">
                <a:latin typeface="Times New Roman" panose="02020603050405020304" pitchFamily="18" charset="0"/>
              </a:rPr>
              <a:t>магматизмом. </a:t>
            </a:r>
            <a:endParaRPr lang="en-US" altLang="ru-RU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b="1" dirty="0">
                <a:latin typeface="Times New Roman" panose="02020603050405020304" pitchFamily="18" charset="0"/>
              </a:rPr>
              <a:t>2. Растекание </a:t>
            </a:r>
            <a:r>
              <a:rPr lang="ru-RU" altLang="ru-RU" b="1" dirty="0" err="1">
                <a:latin typeface="Times New Roman" panose="02020603050405020304" pitchFamily="18" charset="0"/>
              </a:rPr>
              <a:t>плюма</a:t>
            </a:r>
            <a:r>
              <a:rPr lang="ru-RU" altLang="ru-RU" dirty="0">
                <a:latin typeface="Times New Roman" panose="02020603050405020304" pitchFamily="18" charset="0"/>
              </a:rPr>
              <a:t> вдоль границы литосферы, которое сопровождается ее трансформацией,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излиянием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траппов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 на платформах, </a:t>
            </a:r>
            <a:r>
              <a:rPr lang="ru-RU" altLang="ru-RU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пикритов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 и базальтов в складчатых областях и формирование в центральных частях </a:t>
            </a:r>
            <a:r>
              <a:rPr lang="en-US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LIP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Cu-Ni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-ЭПГ </a:t>
            </a:r>
            <a:r>
              <a:rPr lang="ru-RU" altLang="ru-RU" dirty="0">
                <a:latin typeface="Times New Roman" panose="02020603050405020304" pitchFamily="18" charset="0"/>
              </a:rPr>
              <a:t>месторождений.</a:t>
            </a:r>
          </a:p>
          <a:p>
            <a:pPr>
              <a:lnSpc>
                <a:spcPct val="80000"/>
              </a:lnSpc>
            </a:pPr>
            <a:r>
              <a:rPr lang="ru-RU" altLang="ru-RU" b="1" dirty="0">
                <a:latin typeface="Times New Roman" panose="02020603050405020304" pitchFamily="18" charset="0"/>
              </a:rPr>
              <a:t>3. Прогрев коры</a:t>
            </a:r>
            <a:r>
              <a:rPr lang="ru-RU" altLang="ru-RU" dirty="0">
                <a:latin typeface="Times New Roman" panose="02020603050405020304" pitchFamily="18" charset="0"/>
              </a:rPr>
              <a:t>, который сопровождается наиболее активным </a:t>
            </a:r>
            <a:r>
              <a:rPr lang="ru-RU" altLang="ru-RU" dirty="0" err="1">
                <a:latin typeface="Times New Roman" panose="02020603050405020304" pitchFamily="18" charset="0"/>
              </a:rPr>
              <a:t>мантийно-коровым</a:t>
            </a:r>
            <a:r>
              <a:rPr lang="ru-RU" altLang="ru-RU" dirty="0">
                <a:latin typeface="Times New Roman" panose="02020603050405020304" pitchFamily="18" charset="0"/>
              </a:rPr>
              <a:t> взаимодействием, формированием габбро-</a:t>
            </a:r>
            <a:r>
              <a:rPr lang="ru-RU" altLang="ru-RU" dirty="0" err="1">
                <a:latin typeface="Times New Roman" panose="02020603050405020304" pitchFamily="18" charset="0"/>
              </a:rPr>
              <a:t>монцодиоритовых</a:t>
            </a:r>
            <a:r>
              <a:rPr lang="ru-RU" altLang="ru-RU" dirty="0">
                <a:latin typeface="Times New Roman" panose="02020603050405020304" pitchFamily="18" charset="0"/>
              </a:rPr>
              <a:t> и габбро-гранитных серий, гранитоидных батолитов, </a:t>
            </a:r>
            <a:r>
              <a:rPr lang="ru-RU" altLang="ru-RU" dirty="0" err="1">
                <a:latin typeface="Times New Roman" panose="02020603050405020304" pitchFamily="18" charset="0"/>
              </a:rPr>
              <a:t>синплутонических</a:t>
            </a:r>
            <a:r>
              <a:rPr lang="ru-RU" altLang="ru-RU" dirty="0">
                <a:latin typeface="Times New Roman" panose="02020603050405020304" pitchFamily="18" charset="0"/>
              </a:rPr>
              <a:t> и </a:t>
            </a:r>
            <a:r>
              <a:rPr lang="ru-RU" altLang="ru-RU" dirty="0" err="1">
                <a:latin typeface="Times New Roman" panose="02020603050405020304" pitchFamily="18" charset="0"/>
              </a:rPr>
              <a:t>минглинг</a:t>
            </a:r>
            <a:r>
              <a:rPr lang="ru-RU" altLang="ru-RU" dirty="0">
                <a:latin typeface="Times New Roman" panose="02020603050405020304" pitchFamily="18" charset="0"/>
              </a:rPr>
              <a:t>-даек.</a:t>
            </a:r>
            <a:r>
              <a:rPr lang="en-US" altLang="ru-RU" dirty="0"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Формирование </a:t>
            </a:r>
            <a:r>
              <a:rPr lang="en-US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Cu-Mo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 и </a:t>
            </a:r>
            <a:r>
              <a:rPr lang="en-US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Au-Ag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 месторождений «</a:t>
            </a:r>
            <a:r>
              <a:rPr lang="ru-RU" altLang="ru-RU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орогенного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» типа</a:t>
            </a:r>
          </a:p>
          <a:p>
            <a:pPr>
              <a:lnSpc>
                <a:spcPct val="80000"/>
              </a:lnSpc>
            </a:pPr>
            <a:r>
              <a:rPr lang="ru-RU" altLang="ru-RU" b="1" dirty="0">
                <a:latin typeface="Times New Roman" panose="02020603050405020304" pitchFamily="18" charset="0"/>
              </a:rPr>
              <a:t>3. Регрессивный этап</a:t>
            </a:r>
            <a:r>
              <a:rPr lang="ru-RU" altLang="ru-RU" dirty="0">
                <a:latin typeface="Times New Roman" panose="02020603050405020304" pitchFamily="18" charset="0"/>
              </a:rPr>
              <a:t> - остывания системы и миграция центра </a:t>
            </a:r>
            <a:r>
              <a:rPr lang="ru-RU" altLang="ru-RU" dirty="0" err="1">
                <a:latin typeface="Times New Roman" panose="02020603050405020304" pitchFamily="18" charset="0"/>
              </a:rPr>
              <a:t>плюма</a:t>
            </a:r>
            <a:r>
              <a:rPr lang="ru-RU" altLang="ru-RU" dirty="0">
                <a:latin typeface="Times New Roman" panose="02020603050405020304" pitchFamily="18" charset="0"/>
              </a:rPr>
              <a:t>,  который фиксируется формированием поясов или ареалов даек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калиевых лампрофиров, </a:t>
            </a:r>
            <a:r>
              <a:rPr lang="ru-RU" altLang="ru-RU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карбонатитов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, кимберлитов </a:t>
            </a:r>
            <a:r>
              <a:rPr lang="ru-RU" altLang="ru-RU" dirty="0">
                <a:latin typeface="Times New Roman" panose="02020603050405020304" pitchFamily="18" charset="0"/>
              </a:rPr>
              <a:t>и щелочных </a:t>
            </a:r>
            <a:r>
              <a:rPr lang="ru-RU" altLang="ru-RU" dirty="0" err="1">
                <a:latin typeface="Times New Roman" panose="02020603050405020304" pitchFamily="18" charset="0"/>
              </a:rPr>
              <a:t>пикритов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5039" y="1182000"/>
            <a:ext cx="2671165" cy="1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1626" y="905363"/>
            <a:ext cx="201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Эмейшаньская</a:t>
            </a:r>
            <a:r>
              <a:rPr lang="ru-RU" dirty="0"/>
              <a:t> </a:t>
            </a:r>
            <a:r>
              <a:rPr lang="en-US" dirty="0"/>
              <a:t>LIP </a:t>
            </a:r>
            <a:endParaRPr lang="ru-RU" dirty="0"/>
          </a:p>
        </p:txBody>
      </p:sp>
      <p:pic>
        <p:nvPicPr>
          <p:cNvPr id="8" name="Picture 3" descr="Рис3basal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7" t="2572" b="28137"/>
          <a:stretch/>
        </p:blipFill>
        <p:spPr bwMode="auto">
          <a:xfrm>
            <a:off x="6606650" y="2654484"/>
            <a:ext cx="1649863" cy="218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21" y="5201964"/>
            <a:ext cx="3191793" cy="1647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39157" y="343584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260 Ma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548964" y="4850326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248-237 Ma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 rot="13304542">
            <a:off x="7197824" y="4813564"/>
            <a:ext cx="894999" cy="13732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8" descr="разд2 рис 1 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35" y="770447"/>
            <a:ext cx="1320363" cy="19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Термохимические глубинные мантийные плюмы — источник рудного богатства  планеты – тема научной статьи по наукам о Земле и смежным экологическим  наукам читайте бесплатно текст научно-исследовательской работы в  электронной библиотеке КиберЛенин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72" y="2800460"/>
            <a:ext cx="1757361" cy="22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Papers in Prep!\Ernst LIP Database Paper\Conferences\PDAC\Cr-V-Ti talk\2.44 Ga LIP - Kemi Cr Lauri et al 2013.jpg">
            <a:extLst>
              <a:ext uri="{FF2B5EF4-FFF2-40B4-BE49-F238E27FC236}">
                <a16:creationId xmlns:a16="http://schemas.microsoft.com/office/drawing/2014/main" id="{2281077D-EDA0-4D54-89C5-8C625B320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45" y="1089025"/>
            <a:ext cx="4544454" cy="568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4275E71-6A8D-4DD4-B84B-8A1CC464DFD8}"/>
              </a:ext>
            </a:extLst>
          </p:cNvPr>
          <p:cNvSpPr txBox="1">
            <a:spLocks/>
          </p:cNvSpPr>
          <p:nvPr/>
        </p:nvSpPr>
        <p:spPr>
          <a:xfrm>
            <a:off x="74802" y="1456189"/>
            <a:ext cx="3589338" cy="3724275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Интрузии, связанные с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палеопротерозойскими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LIP, содержат промышленные месторождения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Cr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PGE-Ni-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V-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Ti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. </a:t>
            </a:r>
          </a:p>
          <a:p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Ресурсы включают несколько месторождений мирового класса: Кеми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Cr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: ресурсы 125 млн тонн при 26% Cr2O5; Интрузия Портимо – общие ресурсы 218,6 млн т при 0,08% Ni, 0,18%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2,05 г/т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Pt+Pd+Au</a:t>
            </a:r>
            <a:endParaRPr lang="ru-RU" altLang="ru-RU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 России: интрузии Федорова тундра, Пана тундра – ресурсы 207 млн т руды, содержащие 1,224 млн унций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Pt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5,565 млн унций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Pd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. Месторождения Ni-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PGE,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Cr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V-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Ti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 Мончегорск,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Мончетундра</a:t>
            </a:r>
            <a:r>
              <a:rPr lang="ru-RU" alt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alt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Луккулаисваара</a:t>
            </a:r>
            <a:endParaRPr lang="ru-RU" altLang="ru-RU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902D8B62-F112-46A1-B36A-70ED1780ED7D}"/>
              </a:ext>
            </a:extLst>
          </p:cNvPr>
          <p:cNvSpPr txBox="1">
            <a:spLocks/>
          </p:cNvSpPr>
          <p:nvPr/>
        </p:nvSpPr>
        <p:spPr>
          <a:xfrm>
            <a:off x="652311" y="30934"/>
            <a:ext cx="7924800" cy="1089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Карело-Кольская 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Cu-Ni –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ЭПГ провинция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:</a:t>
            </a:r>
            <a:b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Две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палеопротерозойские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крупные изверженные провинции (2500 и 2450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  <a:endParaRPr lang="en-CA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A13D12E-22B9-4FBB-A53E-82023EF20B5D}"/>
              </a:ext>
            </a:extLst>
          </p:cNvPr>
          <p:cNvSpPr/>
          <p:nvPr/>
        </p:nvSpPr>
        <p:spPr>
          <a:xfrm rot="21015844">
            <a:off x="7113865" y="2902329"/>
            <a:ext cx="109056" cy="2770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278F8D5-A7F7-4B4D-B320-9B8561E6614E}"/>
              </a:ext>
            </a:extLst>
          </p:cNvPr>
          <p:cNvSpPr/>
          <p:nvPr/>
        </p:nvSpPr>
        <p:spPr>
          <a:xfrm rot="17590555">
            <a:off x="7964942" y="3075122"/>
            <a:ext cx="109056" cy="2770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004A391-3D88-4067-B042-21E5C5AAB856}"/>
              </a:ext>
            </a:extLst>
          </p:cNvPr>
          <p:cNvSpPr/>
          <p:nvPr/>
        </p:nvSpPr>
        <p:spPr>
          <a:xfrm rot="17590555">
            <a:off x="7700946" y="3135327"/>
            <a:ext cx="124441" cy="18054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FEED9-2F59-4C2D-BD62-80E1F2E2FD57}"/>
              </a:ext>
            </a:extLst>
          </p:cNvPr>
          <p:cNvSpPr txBox="1"/>
          <p:nvPr/>
        </p:nvSpPr>
        <p:spPr>
          <a:xfrm flipH="1">
            <a:off x="6689804" y="2433438"/>
            <a:ext cx="95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Монча</a:t>
            </a:r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плутон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C6706-8694-4316-A6F9-3824203E9690}"/>
              </a:ext>
            </a:extLst>
          </p:cNvPr>
          <p:cNvSpPr txBox="1"/>
          <p:nvPr/>
        </p:nvSpPr>
        <p:spPr>
          <a:xfrm flipH="1">
            <a:off x="8098522" y="2931929"/>
            <a:ext cx="95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Панский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396FF-0213-4C90-A33E-D624BDB3C191}"/>
              </a:ext>
            </a:extLst>
          </p:cNvPr>
          <p:cNvSpPr txBox="1"/>
          <p:nvPr/>
        </p:nvSpPr>
        <p:spPr>
          <a:xfrm flipH="1">
            <a:off x="7563977" y="3285726"/>
            <a:ext cx="95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Федорова </a:t>
            </a:r>
          </a:p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Тундра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E893F3D-CD4D-4352-A570-495F85E49865}"/>
              </a:ext>
            </a:extLst>
          </p:cNvPr>
          <p:cNvSpPr/>
          <p:nvPr/>
        </p:nvSpPr>
        <p:spPr>
          <a:xfrm>
            <a:off x="7334712" y="3186654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0B2EB-3DA2-4A2B-8B1F-F594FE5EDBB0}"/>
              </a:ext>
            </a:extLst>
          </p:cNvPr>
          <p:cNvSpPr txBox="1"/>
          <p:nvPr/>
        </p:nvSpPr>
        <p:spPr>
          <a:xfrm flipH="1">
            <a:off x="6641121" y="3286567"/>
            <a:ext cx="95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Имандра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1173797-9A4A-4C0A-9D22-B325EE3524C2}"/>
              </a:ext>
            </a:extLst>
          </p:cNvPr>
          <p:cNvSpPr/>
          <p:nvPr/>
        </p:nvSpPr>
        <p:spPr>
          <a:xfrm>
            <a:off x="6883104" y="4003264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24EFB88-3C73-4721-9860-344909254548}"/>
              </a:ext>
            </a:extLst>
          </p:cNvPr>
          <p:cNvSpPr/>
          <p:nvPr/>
        </p:nvSpPr>
        <p:spPr>
          <a:xfrm>
            <a:off x="6676882" y="4500959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9B34112-38E7-4100-A331-A8F4D8EC8C69}"/>
              </a:ext>
            </a:extLst>
          </p:cNvPr>
          <p:cNvSpPr/>
          <p:nvPr/>
        </p:nvSpPr>
        <p:spPr>
          <a:xfrm>
            <a:off x="6218761" y="4425143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3302994-1519-47E1-9F3C-A9D2B999C0CA}"/>
              </a:ext>
            </a:extLst>
          </p:cNvPr>
          <p:cNvSpPr/>
          <p:nvPr/>
        </p:nvSpPr>
        <p:spPr>
          <a:xfrm>
            <a:off x="5790883" y="4265122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4880867-42D9-4A95-B0D6-340E5CD74512}"/>
              </a:ext>
            </a:extLst>
          </p:cNvPr>
          <p:cNvSpPr/>
          <p:nvPr/>
        </p:nvSpPr>
        <p:spPr>
          <a:xfrm>
            <a:off x="5570924" y="4360197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D5F849E5-F644-48A0-9E7C-763ADD038EA3}"/>
              </a:ext>
            </a:extLst>
          </p:cNvPr>
          <p:cNvSpPr/>
          <p:nvPr/>
        </p:nvSpPr>
        <p:spPr>
          <a:xfrm>
            <a:off x="5223227" y="4360197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585E829-02ED-4212-B147-83799673E3D8}"/>
              </a:ext>
            </a:extLst>
          </p:cNvPr>
          <p:cNvSpPr/>
          <p:nvPr/>
        </p:nvSpPr>
        <p:spPr>
          <a:xfrm>
            <a:off x="8672504" y="6249120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816E4-D719-4C2D-A9B1-AD5388E9E096}"/>
              </a:ext>
            </a:extLst>
          </p:cNvPr>
          <p:cNvSpPr txBox="1"/>
          <p:nvPr/>
        </p:nvSpPr>
        <p:spPr>
          <a:xfrm flipH="1">
            <a:off x="6927291" y="4045744"/>
            <a:ext cx="95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Кивакка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3B4126-D13A-47E4-8FC7-C3241D02DA16}"/>
              </a:ext>
            </a:extLst>
          </p:cNvPr>
          <p:cNvSpPr txBox="1"/>
          <p:nvPr/>
        </p:nvSpPr>
        <p:spPr>
          <a:xfrm flipH="1">
            <a:off x="6078608" y="4159014"/>
            <a:ext cx="95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Койлисмаа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27B53F-368E-4482-AB04-0E289161A95D}"/>
              </a:ext>
            </a:extLst>
          </p:cNvPr>
          <p:cNvSpPr txBox="1"/>
          <p:nvPr/>
        </p:nvSpPr>
        <p:spPr>
          <a:xfrm flipH="1">
            <a:off x="5159892" y="4033729"/>
            <a:ext cx="95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Пеникат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FDDA2-626A-423C-BCD4-A132A1DBC5C6}"/>
              </a:ext>
            </a:extLst>
          </p:cNvPr>
          <p:cNvSpPr txBox="1"/>
          <p:nvPr/>
        </p:nvSpPr>
        <p:spPr>
          <a:xfrm flipH="1">
            <a:off x="7874597" y="5972121"/>
            <a:ext cx="1181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Бураковский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AF81324-BDFA-4ED0-8218-9E0E496186F5}"/>
              </a:ext>
            </a:extLst>
          </p:cNvPr>
          <p:cNvSpPr/>
          <p:nvPr/>
        </p:nvSpPr>
        <p:spPr>
          <a:xfrm>
            <a:off x="5463155" y="4500959"/>
            <a:ext cx="142337" cy="1516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01A9F8-3125-4724-9761-C8C8288B8F6B}"/>
              </a:ext>
            </a:extLst>
          </p:cNvPr>
          <p:cNvSpPr txBox="1"/>
          <p:nvPr/>
        </p:nvSpPr>
        <p:spPr>
          <a:xfrm flipH="1">
            <a:off x="5413331" y="4595532"/>
            <a:ext cx="95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Кеми</a:t>
            </a:r>
          </a:p>
        </p:txBody>
      </p:sp>
    </p:spTree>
    <p:extLst>
      <p:ext uri="{BB962C8B-B14F-4D97-AF65-F5344CB8AC3E}">
        <p14:creationId xmlns:p14="http://schemas.microsoft.com/office/powerpoint/2010/main" val="4124121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AFF371-DAC4-4C95-A81B-20709C37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83" y="1667405"/>
            <a:ext cx="5410899" cy="475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28D680EA-0153-445C-9C9B-1A04CFE8E65A}"/>
              </a:ext>
            </a:extLst>
          </p:cNvPr>
          <p:cNvSpPr txBox="1">
            <a:spLocks/>
          </p:cNvSpPr>
          <p:nvPr/>
        </p:nvSpPr>
        <p:spPr>
          <a:xfrm>
            <a:off x="697862" y="20716"/>
            <a:ext cx="7804197" cy="2085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Реконструкция </a:t>
            </a:r>
          </a:p>
          <a:p>
            <a:pPr algn="ctr">
              <a:defRPr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расположения центров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палеопротерозойских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en-US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LIP 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(Мистассини 2500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и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Матачеван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2450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) относительно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кратонов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Супериор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Балтики </a:t>
            </a:r>
          </a:p>
          <a:p>
            <a:pPr algn="ctr">
              <a:defRPr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(по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Р.Ернсту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  <a:endParaRPr lang="en-US" sz="24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defRPr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en-CA" alt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576EE98C-3ADB-4C49-A1E6-A6B6A7427CC8}"/>
              </a:ext>
            </a:extLst>
          </p:cNvPr>
          <p:cNvSpPr/>
          <p:nvPr/>
        </p:nvSpPr>
        <p:spPr>
          <a:xfrm>
            <a:off x="5519956" y="4014620"/>
            <a:ext cx="176169" cy="159391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8132BE65-0B81-407F-8A04-A5E961018FFA}"/>
              </a:ext>
            </a:extLst>
          </p:cNvPr>
          <p:cNvSpPr/>
          <p:nvPr/>
        </p:nvSpPr>
        <p:spPr>
          <a:xfrm>
            <a:off x="5645791" y="4242521"/>
            <a:ext cx="176169" cy="159391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9A24A4FC-BE3E-4D05-A7D7-6646CE078BA1}"/>
              </a:ext>
            </a:extLst>
          </p:cNvPr>
          <p:cNvSpPr/>
          <p:nvPr/>
        </p:nvSpPr>
        <p:spPr>
          <a:xfrm>
            <a:off x="5890469" y="4322216"/>
            <a:ext cx="176169" cy="159391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9AB019AC-0DFD-4FFB-8DAE-30706E7392DB}"/>
              </a:ext>
            </a:extLst>
          </p:cNvPr>
          <p:cNvSpPr/>
          <p:nvPr/>
        </p:nvSpPr>
        <p:spPr>
          <a:xfrm>
            <a:off x="5785606" y="4357170"/>
            <a:ext cx="176169" cy="1593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5B18497A-E657-4C2B-A5FE-9B3705862B0D}"/>
              </a:ext>
            </a:extLst>
          </p:cNvPr>
          <p:cNvSpPr/>
          <p:nvPr/>
        </p:nvSpPr>
        <p:spPr>
          <a:xfrm>
            <a:off x="5689134" y="4359967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DBA990F3-AFB5-40A8-870D-62E18ACCAA66}"/>
              </a:ext>
            </a:extLst>
          </p:cNvPr>
          <p:cNvSpPr/>
          <p:nvPr/>
        </p:nvSpPr>
        <p:spPr>
          <a:xfrm>
            <a:off x="5933813" y="5158320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AB2589A8-C738-41BE-85BB-835062145A60}"/>
              </a:ext>
            </a:extLst>
          </p:cNvPr>
          <p:cNvSpPr/>
          <p:nvPr/>
        </p:nvSpPr>
        <p:spPr>
          <a:xfrm>
            <a:off x="5549317" y="4463431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5C72BD4D-1F15-4C37-A720-3AC7B04506A8}"/>
              </a:ext>
            </a:extLst>
          </p:cNvPr>
          <p:cNvSpPr/>
          <p:nvPr/>
        </p:nvSpPr>
        <p:spPr>
          <a:xfrm>
            <a:off x="5466825" y="4582275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id="{86F59060-4B13-4CDC-842B-E2BD2F5C7441}"/>
              </a:ext>
            </a:extLst>
          </p:cNvPr>
          <p:cNvSpPr/>
          <p:nvPr/>
        </p:nvSpPr>
        <p:spPr>
          <a:xfrm>
            <a:off x="5349379" y="4557108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CF9D39D4-9CD5-4938-A785-A8FADFC04535}"/>
              </a:ext>
            </a:extLst>
          </p:cNvPr>
          <p:cNvSpPr/>
          <p:nvPr/>
        </p:nvSpPr>
        <p:spPr>
          <a:xfrm>
            <a:off x="5206766" y="4506774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83436BEA-F20B-4AB1-9650-BB9876964FE5}"/>
              </a:ext>
            </a:extLst>
          </p:cNvPr>
          <p:cNvSpPr/>
          <p:nvPr/>
        </p:nvSpPr>
        <p:spPr>
          <a:xfrm>
            <a:off x="5359166" y="4222946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везда: 5 точек 15">
            <a:extLst>
              <a:ext uri="{FF2B5EF4-FFF2-40B4-BE49-F238E27FC236}">
                <a16:creationId xmlns:a16="http://schemas.microsoft.com/office/drawing/2014/main" id="{0B4C2FB8-4F38-463C-9D53-94A70EEBCDBF}"/>
              </a:ext>
            </a:extLst>
          </p:cNvPr>
          <p:cNvSpPr/>
          <p:nvPr/>
        </p:nvSpPr>
        <p:spPr>
          <a:xfrm>
            <a:off x="5461232" y="4299845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везда: 5 точек 16">
            <a:extLst>
              <a:ext uri="{FF2B5EF4-FFF2-40B4-BE49-F238E27FC236}">
                <a16:creationId xmlns:a16="http://schemas.microsoft.com/office/drawing/2014/main" id="{79113599-0079-4D58-9836-07DA5EE29A3B}"/>
              </a:ext>
            </a:extLst>
          </p:cNvPr>
          <p:cNvSpPr/>
          <p:nvPr/>
        </p:nvSpPr>
        <p:spPr>
          <a:xfrm>
            <a:off x="4665675" y="3932127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89FFC889-6567-4DEC-968B-55FBA09A0322}"/>
              </a:ext>
            </a:extLst>
          </p:cNvPr>
          <p:cNvSpPr/>
          <p:nvPr/>
        </p:nvSpPr>
        <p:spPr>
          <a:xfrm>
            <a:off x="4599961" y="3925136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везда: 5 точек 18">
            <a:extLst>
              <a:ext uri="{FF2B5EF4-FFF2-40B4-BE49-F238E27FC236}">
                <a16:creationId xmlns:a16="http://schemas.microsoft.com/office/drawing/2014/main" id="{38725EBE-A145-46EE-A986-3668262FA9D7}"/>
              </a:ext>
            </a:extLst>
          </p:cNvPr>
          <p:cNvSpPr/>
          <p:nvPr/>
        </p:nvSpPr>
        <p:spPr>
          <a:xfrm>
            <a:off x="6713989" y="5154125"/>
            <a:ext cx="176169" cy="159391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2148AFDC-7418-49A8-B971-1CE14B749B50}"/>
              </a:ext>
            </a:extLst>
          </p:cNvPr>
          <p:cNvSpPr/>
          <p:nvPr/>
        </p:nvSpPr>
        <p:spPr>
          <a:xfrm>
            <a:off x="6623109" y="5277164"/>
            <a:ext cx="176169" cy="1593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01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0E0E2-53FA-44DB-AF3D-9729496FD772}"/>
              </a:ext>
            </a:extLst>
          </p:cNvPr>
          <p:cNvSpPr txBox="1"/>
          <p:nvPr/>
        </p:nvSpPr>
        <p:spPr>
          <a:xfrm>
            <a:off x="771445" y="2103464"/>
            <a:ext cx="82884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Палеопротерозойская</a:t>
            </a:r>
            <a:r>
              <a:rPr lang="ru-RU" sz="4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en-US" sz="4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4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/>
            <a:r>
              <a:rPr lang="ru-RU" sz="4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Сибирского кратона 1880-1870 </a:t>
            </a:r>
            <a:r>
              <a:rPr lang="ru-RU" sz="4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4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/>
            <a:endParaRPr lang="ru-RU" sz="4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40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6CF2EAC-34A5-43BE-AFD4-527895D28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450975"/>
            <a:ext cx="8716963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1">
            <a:extLst>
              <a:ext uri="{FF2B5EF4-FFF2-40B4-BE49-F238E27FC236}">
                <a16:creationId xmlns:a16="http://schemas.microsoft.com/office/drawing/2014/main" id="{09D8A78F-097B-4782-9275-3EEE2D291FD1}"/>
              </a:ext>
            </a:extLst>
          </p:cNvPr>
          <p:cNvSpPr/>
          <p:nvPr/>
        </p:nvSpPr>
        <p:spPr>
          <a:xfrm>
            <a:off x="1908175" y="2924175"/>
            <a:ext cx="193675" cy="1952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CBC3A78-6C59-416C-B2C3-64CBA43AC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0" y="2314575"/>
            <a:ext cx="1608138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Чиней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U-Pb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1867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 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Ar-Ar 1880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Cyr" panose="02020603050405020304" pitchFamily="18" charset="0"/>
              <a:ea typeface="+mn-ea"/>
              <a:cs typeface="Times New Roman Cyr" panose="02020603050405020304" pitchFamily="18" charset="0"/>
            </a:endParaRPr>
          </a:p>
        </p:txBody>
      </p:sp>
      <p:sp>
        <p:nvSpPr>
          <p:cNvPr id="5" name="5-конечная звезда 5">
            <a:extLst>
              <a:ext uri="{FF2B5EF4-FFF2-40B4-BE49-F238E27FC236}">
                <a16:creationId xmlns:a16="http://schemas.microsoft.com/office/drawing/2014/main" id="{2D97A42E-731F-4476-8378-90AB112D5CC6}"/>
              </a:ext>
            </a:extLst>
          </p:cNvPr>
          <p:cNvSpPr/>
          <p:nvPr/>
        </p:nvSpPr>
        <p:spPr>
          <a:xfrm>
            <a:off x="2700338" y="6021388"/>
            <a:ext cx="409575" cy="4095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DD80E70-B201-4B2A-9A3A-3CA564AA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5757863"/>
            <a:ext cx="18415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Малозадойский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U-Pb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1863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 Ma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Cyr" panose="02020603050405020304" pitchFamily="18" charset="0"/>
              <a:ea typeface="+mn-ea"/>
              <a:cs typeface="Times New Roman Cyr" panose="02020603050405020304" pitchFamily="18" charset="0"/>
            </a:endParaRPr>
          </a:p>
        </p:txBody>
      </p:sp>
      <p:sp>
        <p:nvSpPr>
          <p:cNvPr id="7" name="5-конечная звезда 7">
            <a:extLst>
              <a:ext uri="{FF2B5EF4-FFF2-40B4-BE49-F238E27FC236}">
                <a16:creationId xmlns:a16="http://schemas.microsoft.com/office/drawing/2014/main" id="{2243068C-7D54-46F1-8C14-84B725D8D13B}"/>
              </a:ext>
            </a:extLst>
          </p:cNvPr>
          <p:cNvSpPr/>
          <p:nvPr/>
        </p:nvSpPr>
        <p:spPr>
          <a:xfrm>
            <a:off x="2044700" y="2968625"/>
            <a:ext cx="193675" cy="1952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5-конечная звезда 8">
            <a:extLst>
              <a:ext uri="{FF2B5EF4-FFF2-40B4-BE49-F238E27FC236}">
                <a16:creationId xmlns:a16="http://schemas.microsoft.com/office/drawing/2014/main" id="{1452495A-0FA4-461D-8D4B-242BFBF347C6}"/>
              </a:ext>
            </a:extLst>
          </p:cNvPr>
          <p:cNvSpPr/>
          <p:nvPr/>
        </p:nvSpPr>
        <p:spPr>
          <a:xfrm>
            <a:off x="2243138" y="2924175"/>
            <a:ext cx="193675" cy="1952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5-конечная звезда 9">
            <a:extLst>
              <a:ext uri="{FF2B5EF4-FFF2-40B4-BE49-F238E27FC236}">
                <a16:creationId xmlns:a16="http://schemas.microsoft.com/office/drawing/2014/main" id="{A3DF568F-D444-4AFF-BC95-A952E160CFCE}"/>
              </a:ext>
            </a:extLst>
          </p:cNvPr>
          <p:cNvSpPr/>
          <p:nvPr/>
        </p:nvSpPr>
        <p:spPr>
          <a:xfrm>
            <a:off x="1263650" y="3235325"/>
            <a:ext cx="193675" cy="1936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5-конечная звезда 10">
            <a:extLst>
              <a:ext uri="{FF2B5EF4-FFF2-40B4-BE49-F238E27FC236}">
                <a16:creationId xmlns:a16="http://schemas.microsoft.com/office/drawing/2014/main" id="{3C20B156-D0DE-4C3C-BF46-73AF500C7EA9}"/>
              </a:ext>
            </a:extLst>
          </p:cNvPr>
          <p:cNvSpPr/>
          <p:nvPr/>
        </p:nvSpPr>
        <p:spPr>
          <a:xfrm>
            <a:off x="1165225" y="3181350"/>
            <a:ext cx="195263" cy="1936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5-конечная звезда 11">
            <a:extLst>
              <a:ext uri="{FF2B5EF4-FFF2-40B4-BE49-F238E27FC236}">
                <a16:creationId xmlns:a16="http://schemas.microsoft.com/office/drawing/2014/main" id="{113C01EC-2756-4AD5-A8C3-3D702A8DFD46}"/>
              </a:ext>
            </a:extLst>
          </p:cNvPr>
          <p:cNvSpPr/>
          <p:nvPr/>
        </p:nvSpPr>
        <p:spPr>
          <a:xfrm>
            <a:off x="2349500" y="5775325"/>
            <a:ext cx="409575" cy="4095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5-конечная звезда 12">
            <a:extLst>
              <a:ext uri="{FF2B5EF4-FFF2-40B4-BE49-F238E27FC236}">
                <a16:creationId xmlns:a16="http://schemas.microsoft.com/office/drawing/2014/main" id="{3DFC420D-1801-469F-B7DC-07325F4AEBF1}"/>
              </a:ext>
            </a:extLst>
          </p:cNvPr>
          <p:cNvSpPr/>
          <p:nvPr/>
        </p:nvSpPr>
        <p:spPr>
          <a:xfrm>
            <a:off x="6562725" y="3530600"/>
            <a:ext cx="409575" cy="4111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5-конечная звезда 13">
            <a:extLst>
              <a:ext uri="{FF2B5EF4-FFF2-40B4-BE49-F238E27FC236}">
                <a16:creationId xmlns:a16="http://schemas.microsoft.com/office/drawing/2014/main" id="{C3EB9FB7-76AE-4B03-B721-40F8187E5516}"/>
              </a:ext>
            </a:extLst>
          </p:cNvPr>
          <p:cNvSpPr/>
          <p:nvPr/>
        </p:nvSpPr>
        <p:spPr>
          <a:xfrm>
            <a:off x="6994525" y="3613150"/>
            <a:ext cx="409575" cy="4095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A7AE97B-655C-402B-9156-3CFC010CF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8" y="3770313"/>
            <a:ext cx="1693862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Кенгурак-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Сергачинский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U-Pb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1866 Ма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AB78F936-40D8-470A-A478-8BD1F6EFC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75" y="6032500"/>
            <a:ext cx="160813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Полуденный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U-Pb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1858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 Ma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Cyr" panose="02020603050405020304" pitchFamily="18" charset="0"/>
              <a:ea typeface="+mn-ea"/>
              <a:cs typeface="Times New Roman Cyr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960EB-5A4D-492A-B7CB-93B73D7160D7}"/>
              </a:ext>
            </a:extLst>
          </p:cNvPr>
          <p:cNvSpPr txBox="1"/>
          <p:nvPr/>
        </p:nvSpPr>
        <p:spPr>
          <a:xfrm>
            <a:off x="947955" y="-76379"/>
            <a:ext cx="7004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Положение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палеопротерозойских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ультрамафит-мафитовых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ассоциаций юга Сибирского кратона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50799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733457-5AD7-47E7-9608-61695FD22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1" y="1191236"/>
            <a:ext cx="7584181" cy="52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72CB41E9-8464-4A57-A0DF-0121086B2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63" y="-68510"/>
            <a:ext cx="7635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Палеореконструкции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для Канады и Сибири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на 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Ma (</a:t>
            </a:r>
            <a:r>
              <a:rPr kumimoji="0" lang="en-US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R.Ernst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2013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 Мехоношин  и др., 2016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5-конечная звезда 3">
            <a:extLst>
              <a:ext uri="{FF2B5EF4-FFF2-40B4-BE49-F238E27FC236}">
                <a16:creationId xmlns:a16="http://schemas.microsoft.com/office/drawing/2014/main" id="{98397ABC-88E1-474C-BD9B-6EC77DAD5EF2}"/>
              </a:ext>
            </a:extLst>
          </p:cNvPr>
          <p:cNvSpPr/>
          <p:nvPr/>
        </p:nvSpPr>
        <p:spPr>
          <a:xfrm>
            <a:off x="5292725" y="4024531"/>
            <a:ext cx="288925" cy="2889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666FA-9D73-431B-AFEC-B3E4FA01017F}"/>
              </a:ext>
            </a:extLst>
          </p:cNvPr>
          <p:cNvSpPr txBox="1"/>
          <p:nvPr/>
        </p:nvSpPr>
        <p:spPr>
          <a:xfrm>
            <a:off x="2238249" y="3990290"/>
            <a:ext cx="25213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Предполагаемый центр</a:t>
            </a:r>
          </a:p>
          <a:p>
            <a:pPr algn="ctr"/>
            <a:r>
              <a:rPr lang="ru-RU" dirty="0"/>
              <a:t> </a:t>
            </a:r>
            <a:r>
              <a:rPr lang="ru-RU" dirty="0" err="1"/>
              <a:t>плюма</a:t>
            </a:r>
            <a:endParaRPr lang="ru-RU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2903345A-ABD0-4DDC-B2AE-E22951CC6C3E}"/>
              </a:ext>
            </a:extLst>
          </p:cNvPr>
          <p:cNvSpPr/>
          <p:nvPr/>
        </p:nvSpPr>
        <p:spPr>
          <a:xfrm>
            <a:off x="4874004" y="4177382"/>
            <a:ext cx="402672" cy="109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C:\Documents and Settings\Richard\My Documents\LIPs of Asia 2011\with Bleeker\diagram_1870Ma.jpg">
            <a:extLst>
              <a:ext uri="{FF2B5EF4-FFF2-40B4-BE49-F238E27FC236}">
                <a16:creationId xmlns:a16="http://schemas.microsoft.com/office/drawing/2014/main" id="{14EF7DF6-6D73-4DA8-A3DB-50022B69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230690"/>
            <a:ext cx="15843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43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>
            <a:extLst>
              <a:ext uri="{FF2B5EF4-FFF2-40B4-BE49-F238E27FC236}">
                <a16:creationId xmlns:a16="http://schemas.microsoft.com/office/drawing/2014/main" id="{1A61DCB0-EA97-4E37-85D4-FC2D34A85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4" y="1280253"/>
            <a:ext cx="69850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3">
            <a:extLst>
              <a:ext uri="{FF2B5EF4-FFF2-40B4-BE49-F238E27FC236}">
                <a16:creationId xmlns:a16="http://schemas.microsoft.com/office/drawing/2014/main" id="{C796B7BC-CBE7-4BFE-94B2-D30DED4FE3DB}"/>
              </a:ext>
            </a:extLst>
          </p:cNvPr>
          <p:cNvSpPr/>
          <p:nvPr/>
        </p:nvSpPr>
        <p:spPr>
          <a:xfrm>
            <a:off x="3775075" y="3613878"/>
            <a:ext cx="193675" cy="1952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615FE2C-EFFB-4970-9836-2A654A17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587" y="3575776"/>
            <a:ext cx="2851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1</a:t>
            </a:r>
          </a:p>
        </p:txBody>
      </p:sp>
      <p:sp>
        <p:nvSpPr>
          <p:cNvPr id="5" name="5-конечная звезда 6">
            <a:extLst>
              <a:ext uri="{FF2B5EF4-FFF2-40B4-BE49-F238E27FC236}">
                <a16:creationId xmlns:a16="http://schemas.microsoft.com/office/drawing/2014/main" id="{BD0F0ED8-126A-4A96-A958-9B2D6A4A54F3}"/>
              </a:ext>
            </a:extLst>
          </p:cNvPr>
          <p:cNvSpPr/>
          <p:nvPr/>
        </p:nvSpPr>
        <p:spPr>
          <a:xfrm>
            <a:off x="3589337" y="2310541"/>
            <a:ext cx="193675" cy="1936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8AB4D64-0AA8-4F58-BFC6-018F3FE3C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2124803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2</a:t>
            </a:r>
          </a:p>
        </p:txBody>
      </p:sp>
      <p:sp>
        <p:nvSpPr>
          <p:cNvPr id="7" name="5-конечная звезда 8">
            <a:extLst>
              <a:ext uri="{FF2B5EF4-FFF2-40B4-BE49-F238E27FC236}">
                <a16:creationId xmlns:a16="http://schemas.microsoft.com/office/drawing/2014/main" id="{7B07FF5C-8CC6-464A-A9A5-17FDCF21E38D}"/>
              </a:ext>
            </a:extLst>
          </p:cNvPr>
          <p:cNvSpPr/>
          <p:nvPr/>
        </p:nvSpPr>
        <p:spPr>
          <a:xfrm>
            <a:off x="1849438" y="2414893"/>
            <a:ext cx="300037" cy="268710"/>
          </a:xfrm>
          <a:prstGeom prst="star5">
            <a:avLst>
              <a:gd name="adj" fmla="val 16274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5BCE9F7-9422-4A98-A501-68ACAC4FF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2313716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3</a:t>
            </a:r>
          </a:p>
        </p:txBody>
      </p:sp>
      <p:sp>
        <p:nvSpPr>
          <p:cNvPr id="9" name="5-конечная звезда 10">
            <a:extLst>
              <a:ext uri="{FF2B5EF4-FFF2-40B4-BE49-F238E27FC236}">
                <a16:creationId xmlns:a16="http://schemas.microsoft.com/office/drawing/2014/main" id="{709F6B43-02E1-47D9-A76B-43D9F3574D2E}"/>
              </a:ext>
            </a:extLst>
          </p:cNvPr>
          <p:cNvSpPr/>
          <p:nvPr/>
        </p:nvSpPr>
        <p:spPr>
          <a:xfrm>
            <a:off x="2889250" y="3258278"/>
            <a:ext cx="195262" cy="1936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A97809D-3D02-4A2C-8586-A93E3DD9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2986816"/>
            <a:ext cx="300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Cyr" panose="02020603050405020304" pitchFamily="18" charset="0"/>
                <a:ea typeface="+mn-ea"/>
                <a:cs typeface="Times New Roman Cyr" panose="02020603050405020304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2188B-16D2-466C-B6B6-CC6CC01E72A3}"/>
              </a:ext>
            </a:extLst>
          </p:cNvPr>
          <p:cNvSpPr txBox="1"/>
          <p:nvPr/>
        </p:nvSpPr>
        <p:spPr>
          <a:xfrm>
            <a:off x="6532562" y="4272691"/>
            <a:ext cx="2803525" cy="14779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Массивы: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Чинейский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Луктурский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Верхне-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Сакуканский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Майлавский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88D6C67-8CC9-4385-92DA-DD5872B49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2" y="3269391"/>
            <a:ext cx="219746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Каларские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анортозиты 1850?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79254-B9E0-43AA-94D4-F0D0CF2F0D22}"/>
              </a:ext>
            </a:extLst>
          </p:cNvPr>
          <p:cNvSpPr txBox="1"/>
          <p:nvPr/>
        </p:nvSpPr>
        <p:spPr>
          <a:xfrm>
            <a:off x="377505" y="-82442"/>
            <a:ext cx="781015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Удоканский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прогиб и размещение массивов анортозитов каларского и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чинейского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комплексов</a:t>
            </a:r>
          </a:p>
        </p:txBody>
      </p:sp>
      <p:pic>
        <p:nvPicPr>
          <p:cNvPr id="16" name="Рисунок 2">
            <a:extLst>
              <a:ext uri="{FF2B5EF4-FFF2-40B4-BE49-F238E27FC236}">
                <a16:creationId xmlns:a16="http://schemas.microsoft.com/office/drawing/2014/main" id="{1EF7BFBF-E679-4669-A0D8-755FC8415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3" y="3912328"/>
            <a:ext cx="3698599" cy="29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6647EA3C-6114-43A9-969D-01E8D0E88FB8}"/>
              </a:ext>
            </a:extLst>
          </p:cNvPr>
          <p:cNvSpPr/>
          <p:nvPr/>
        </p:nvSpPr>
        <p:spPr>
          <a:xfrm rot="1475931">
            <a:off x="3445536" y="3326883"/>
            <a:ext cx="344725" cy="1502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CC020E-AC4F-4B98-B0E9-4820EF354ABF}"/>
              </a:ext>
            </a:extLst>
          </p:cNvPr>
          <p:cNvSpPr txBox="1"/>
          <p:nvPr/>
        </p:nvSpPr>
        <p:spPr>
          <a:xfrm>
            <a:off x="3295839" y="2844496"/>
            <a:ext cx="962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Удокан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5689E-843B-41F7-800D-F3B6611279D5}"/>
              </a:ext>
            </a:extLst>
          </p:cNvPr>
          <p:cNvSpPr txBox="1"/>
          <p:nvPr/>
        </p:nvSpPr>
        <p:spPr>
          <a:xfrm>
            <a:off x="4030597" y="3711509"/>
            <a:ext cx="9724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Чиней</a:t>
            </a:r>
            <a:endParaRPr 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422F9F-3778-474B-B1F4-26C5E5AC3B74}"/>
              </a:ext>
            </a:extLst>
          </p:cNvPr>
          <p:cNvSpPr txBox="1"/>
          <p:nvPr/>
        </p:nvSpPr>
        <p:spPr>
          <a:xfrm>
            <a:off x="595156" y="3840167"/>
            <a:ext cx="283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Чиней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– 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Fe-</a:t>
            </a:r>
            <a:r>
              <a:rPr lang="en-US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Ti</a:t>
            </a:r>
            <a:r>
              <a:rPr lang="en-US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-V, Cu-</a:t>
            </a:r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ЭПГ</a:t>
            </a:r>
          </a:p>
        </p:txBody>
      </p:sp>
    </p:spTree>
    <p:extLst>
      <p:ext uri="{BB962C8B-B14F-4D97-AF65-F5344CB8AC3E}">
        <p14:creationId xmlns:p14="http://schemas.microsoft.com/office/powerpoint/2010/main" val="4213073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">
            <a:extLst>
              <a:ext uri="{FF2B5EF4-FFF2-40B4-BE49-F238E27FC236}">
                <a16:creationId xmlns:a16="http://schemas.microsoft.com/office/drawing/2014/main" id="{C59B4D7E-F17B-4DE6-AFFB-F891511F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624" y="964491"/>
            <a:ext cx="6548583" cy="58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127486-27D8-48A5-AD03-F6EA64E347A4}"/>
              </a:ext>
            </a:extLst>
          </p:cNvPr>
          <p:cNvSpPr txBox="1"/>
          <p:nvPr/>
        </p:nvSpPr>
        <p:spPr>
          <a:xfrm>
            <a:off x="739840" y="160838"/>
            <a:ext cx="781015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Cu-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ЭПГ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оруденение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в подошве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Чинейского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массива</a:t>
            </a:r>
          </a:p>
        </p:txBody>
      </p:sp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01D73E2F-7A8C-486F-B2A2-97318C789400}"/>
              </a:ext>
            </a:extLst>
          </p:cNvPr>
          <p:cNvSpPr/>
          <p:nvPr/>
        </p:nvSpPr>
        <p:spPr>
          <a:xfrm>
            <a:off x="5268286" y="2080470"/>
            <a:ext cx="360726" cy="33556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30814-05CD-4880-9DD3-6273B1828B7A}"/>
              </a:ext>
            </a:extLst>
          </p:cNvPr>
          <p:cNvSpPr txBox="1"/>
          <p:nvPr/>
        </p:nvSpPr>
        <p:spPr>
          <a:xfrm>
            <a:off x="5629012" y="2416030"/>
            <a:ext cx="18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Рудный участок</a:t>
            </a: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6FBA2CDB-F153-482E-94AD-935AF5F98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473" r="48823" b="11304"/>
          <a:stretch/>
        </p:blipFill>
        <p:spPr bwMode="auto">
          <a:xfrm>
            <a:off x="5712902" y="865796"/>
            <a:ext cx="2206305" cy="358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520191B0-5579-4E78-8DDB-0A0AE871928F}"/>
              </a:ext>
            </a:extLst>
          </p:cNvPr>
          <p:cNvSpPr/>
          <p:nvPr/>
        </p:nvSpPr>
        <p:spPr>
          <a:xfrm>
            <a:off x="4783123" y="3085160"/>
            <a:ext cx="360726" cy="33556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127E1DBC-34A3-45E6-A94A-66E983E31CDE}"/>
              </a:ext>
            </a:extLst>
          </p:cNvPr>
          <p:cNvSpPr/>
          <p:nvPr/>
        </p:nvSpPr>
        <p:spPr>
          <a:xfrm>
            <a:off x="3181037" y="3170448"/>
            <a:ext cx="360726" cy="33556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5E9F9131-1C7A-4839-82F5-0CE56436C2DC}"/>
              </a:ext>
            </a:extLst>
          </p:cNvPr>
          <p:cNvSpPr/>
          <p:nvPr/>
        </p:nvSpPr>
        <p:spPr>
          <a:xfrm>
            <a:off x="1479470" y="1594716"/>
            <a:ext cx="360726" cy="33556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92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29F37-4FBA-4055-BCE0-0EF5955A5DD1}"/>
              </a:ext>
            </a:extLst>
          </p:cNvPr>
          <p:cNvSpPr txBox="1"/>
          <p:nvPr/>
        </p:nvSpPr>
        <p:spPr>
          <a:xfrm>
            <a:off x="1708431" y="2103464"/>
            <a:ext cx="64144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Неопротерозойская</a:t>
            </a:r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en-US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40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/>
            <a:r>
              <a:rPr lang="ru-RU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Сибирского кратона 725 </a:t>
            </a:r>
            <a:r>
              <a:rPr lang="ru-RU" sz="40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40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/>
            <a:endParaRPr lang="ru-RU" sz="40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6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8EB878-27CD-490E-A27D-A7BD01AC1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49" y="1317437"/>
            <a:ext cx="630078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D2EFE33C-4F55-41BE-820A-6006D6E0A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820" y="-76899"/>
            <a:ext cx="7635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Палеореконструкции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для Канады и Сибири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на 725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Ma (</a:t>
            </a:r>
            <a:r>
              <a:rPr kumimoji="0" lang="en-US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R.Ernst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201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5, 2016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5-конечная звезда 3">
            <a:extLst>
              <a:ext uri="{FF2B5EF4-FFF2-40B4-BE49-F238E27FC236}">
                <a16:creationId xmlns:a16="http://schemas.microsoft.com/office/drawing/2014/main" id="{061B43E0-B6F0-4EC6-83FB-D96C61C2654D}"/>
              </a:ext>
            </a:extLst>
          </p:cNvPr>
          <p:cNvSpPr/>
          <p:nvPr/>
        </p:nvSpPr>
        <p:spPr>
          <a:xfrm>
            <a:off x="5393393" y="2715848"/>
            <a:ext cx="288925" cy="2889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113F9-EF1D-4B82-9E6E-06BA50032993}"/>
              </a:ext>
            </a:extLst>
          </p:cNvPr>
          <p:cNvSpPr txBox="1"/>
          <p:nvPr/>
        </p:nvSpPr>
        <p:spPr>
          <a:xfrm>
            <a:off x="2338917" y="2681607"/>
            <a:ext cx="25213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Предполагаемый центр</a:t>
            </a:r>
          </a:p>
          <a:p>
            <a:pPr algn="ctr"/>
            <a:r>
              <a:rPr lang="ru-RU" dirty="0"/>
              <a:t> </a:t>
            </a:r>
            <a:r>
              <a:rPr lang="ru-RU" dirty="0" err="1"/>
              <a:t>плюма</a:t>
            </a:r>
            <a:endParaRPr lang="ru-RU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5FA939E8-5713-4D15-A998-A11EAA233614}"/>
              </a:ext>
            </a:extLst>
          </p:cNvPr>
          <p:cNvSpPr/>
          <p:nvPr/>
        </p:nvSpPr>
        <p:spPr>
          <a:xfrm>
            <a:off x="4974672" y="2868699"/>
            <a:ext cx="402672" cy="109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16D929D-B4F6-4AE1-BAA8-5BBF46946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79" y="4348843"/>
            <a:ext cx="3203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Массивы: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–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Йоко-Довырен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725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Зундук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Кингашский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Верхнекингашский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725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Тартай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712,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Медек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–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пенченгинский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комплекс 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карбонатитов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5629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DB1ED1-6838-4DC2-B98F-0BFC8373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04" y="1157681"/>
            <a:ext cx="6399678" cy="489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CD408-D4C3-45C9-8736-ABE054F03551}"/>
              </a:ext>
            </a:extLst>
          </p:cNvPr>
          <p:cNvSpPr txBox="1"/>
          <p:nvPr/>
        </p:nvSpPr>
        <p:spPr>
          <a:xfrm>
            <a:off x="941686" y="-34042"/>
            <a:ext cx="7533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Йоко-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Довыренский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массив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Вкрапленные и массивные 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Cu-Ni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руды в силлах</a:t>
            </a:r>
          </a:p>
        </p:txBody>
      </p:sp>
    </p:spTree>
    <p:extLst>
      <p:ext uri="{BB962C8B-B14F-4D97-AF65-F5344CB8AC3E}">
        <p14:creationId xmlns:p14="http://schemas.microsoft.com/office/powerpoint/2010/main" val="48835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6103E1-FDCE-497F-B322-3D43587EC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95"/>
          <a:stretch/>
        </p:blipFill>
        <p:spPr>
          <a:xfrm>
            <a:off x="798178" y="925388"/>
            <a:ext cx="7213307" cy="567674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117CC44-304C-4678-AFD2-10AE83227329}"/>
              </a:ext>
            </a:extLst>
          </p:cNvPr>
          <p:cNvSpPr txBox="1">
            <a:spLocks noChangeArrowheads="1"/>
          </p:cNvSpPr>
          <p:nvPr/>
        </p:nvSpPr>
        <p:spPr>
          <a:xfrm>
            <a:off x="1250320" y="-60694"/>
            <a:ext cx="68707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Идеализированная схема размещения магматизма и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оруденения</a:t>
            </a:r>
            <a:r>
              <a:rPr lang="ru-RU" altLang="ru-RU" sz="2400" b="1" dirty="0">
                <a:latin typeface="Times New Roman" panose="02020603050405020304" pitchFamily="18" charset="0"/>
              </a:rPr>
              <a:t> в ареалах</a:t>
            </a:r>
            <a:r>
              <a:rPr lang="en-US" altLang="ru-RU" sz="2400" b="1" dirty="0">
                <a:latin typeface="Times New Roman" panose="02020603050405020304" pitchFamily="18" charset="0"/>
              </a:rPr>
              <a:t> LIP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2DDE9-26D0-4AC3-9E06-B35EAE44051B}"/>
              </a:ext>
            </a:extLst>
          </p:cNvPr>
          <p:cNvSpPr txBox="1"/>
          <p:nvPr/>
        </p:nvSpPr>
        <p:spPr>
          <a:xfrm>
            <a:off x="2673903" y="3964918"/>
            <a:ext cx="93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Cu-Ni-Pt</a:t>
            </a:r>
          </a:p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Fe-</a:t>
            </a:r>
            <a:r>
              <a:rPr lang="en-US" sz="12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Ti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9AF87-F0BC-4FCC-94C2-0FBA33928A6E}"/>
              </a:ext>
            </a:extLst>
          </p:cNvPr>
          <p:cNvSpPr txBox="1"/>
          <p:nvPr/>
        </p:nvSpPr>
        <p:spPr>
          <a:xfrm>
            <a:off x="3607267" y="3080158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Cu-Ni-Pt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7CB0A-A5EA-46C4-8F01-55F7921E6D29}"/>
              </a:ext>
            </a:extLst>
          </p:cNvPr>
          <p:cNvSpPr txBox="1"/>
          <p:nvPr/>
        </p:nvSpPr>
        <p:spPr>
          <a:xfrm>
            <a:off x="3473653" y="3962239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839EE-ECC7-4BB4-BD8E-79B70FEFCEB6}"/>
              </a:ext>
            </a:extLst>
          </p:cNvPr>
          <p:cNvSpPr txBox="1"/>
          <p:nvPr/>
        </p:nvSpPr>
        <p:spPr>
          <a:xfrm>
            <a:off x="3008064" y="3603546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1370-6B50-4810-994D-B79DC8E6B14D}"/>
              </a:ext>
            </a:extLst>
          </p:cNvPr>
          <p:cNvSpPr txBox="1"/>
          <p:nvPr/>
        </p:nvSpPr>
        <p:spPr>
          <a:xfrm>
            <a:off x="3537968" y="4702647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6994F-54D1-490A-AB5C-65541FCB815F}"/>
              </a:ext>
            </a:extLst>
          </p:cNvPr>
          <p:cNvSpPr txBox="1"/>
          <p:nvPr/>
        </p:nvSpPr>
        <p:spPr>
          <a:xfrm>
            <a:off x="2573234" y="3123193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9550F-210C-4D3A-8C5E-960A50BCE7EF}"/>
              </a:ext>
            </a:extLst>
          </p:cNvPr>
          <p:cNvSpPr txBox="1"/>
          <p:nvPr/>
        </p:nvSpPr>
        <p:spPr>
          <a:xfrm>
            <a:off x="4404831" y="1993379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Ni-Co-As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9A309-EDCA-408C-8C5C-A169571B485C}"/>
              </a:ext>
            </a:extLst>
          </p:cNvPr>
          <p:cNvSpPr txBox="1"/>
          <p:nvPr/>
        </p:nvSpPr>
        <p:spPr>
          <a:xfrm>
            <a:off x="3139492" y="5237360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Ni-Co-As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48074-3E33-46D8-A6FD-AA770B620AC8}"/>
              </a:ext>
            </a:extLst>
          </p:cNvPr>
          <p:cNvSpPr txBox="1"/>
          <p:nvPr/>
        </p:nvSpPr>
        <p:spPr>
          <a:xfrm>
            <a:off x="3139492" y="5896815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Ni-Co-Ag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F1208-9529-4AD8-BA24-1639FC745FFD}"/>
              </a:ext>
            </a:extLst>
          </p:cNvPr>
          <p:cNvSpPr txBox="1"/>
          <p:nvPr/>
        </p:nvSpPr>
        <p:spPr>
          <a:xfrm>
            <a:off x="3988787" y="3797939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Ni-Co-As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246C7F-A118-4394-86B7-7BEF9CE19F66}"/>
              </a:ext>
            </a:extLst>
          </p:cNvPr>
          <p:cNvSpPr txBox="1"/>
          <p:nvPr/>
        </p:nvSpPr>
        <p:spPr>
          <a:xfrm>
            <a:off x="4070670" y="5362102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Au-As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36CB7-2666-4EA4-AEDE-94AA4E11ED1D}"/>
              </a:ext>
            </a:extLst>
          </p:cNvPr>
          <p:cNvSpPr txBox="1"/>
          <p:nvPr/>
        </p:nvSpPr>
        <p:spPr>
          <a:xfrm>
            <a:off x="4870420" y="5639441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Au-Hg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553BA-0A08-49DF-80C0-B5688A025E0C}"/>
              </a:ext>
            </a:extLst>
          </p:cNvPr>
          <p:cNvSpPr txBox="1"/>
          <p:nvPr/>
        </p:nvSpPr>
        <p:spPr>
          <a:xfrm>
            <a:off x="5073332" y="6116029"/>
            <a:ext cx="931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Au-Sb</a:t>
            </a:r>
            <a:endParaRPr lang="ru-RU" sz="12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AB132-BF22-4990-BFF9-3A75F3B9FB2B}"/>
              </a:ext>
            </a:extLst>
          </p:cNvPr>
          <p:cNvSpPr txBox="1"/>
          <p:nvPr/>
        </p:nvSpPr>
        <p:spPr>
          <a:xfrm>
            <a:off x="4870420" y="4762650"/>
            <a:ext cx="698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Центр</a:t>
            </a:r>
            <a:endParaRPr lang="en-US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D66062-B534-46DA-81B6-B48D12ECFC7D}"/>
              </a:ext>
            </a:extLst>
          </p:cNvPr>
          <p:cNvSpPr txBox="1"/>
          <p:nvPr/>
        </p:nvSpPr>
        <p:spPr>
          <a:xfrm>
            <a:off x="6205668" y="4718510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Периферия</a:t>
            </a:r>
            <a:endParaRPr lang="en-US" sz="14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08D63C-E070-40F6-AA6C-A960F649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30" y="1115168"/>
            <a:ext cx="6203570" cy="462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2573C5-638C-41AF-9236-1DC2EBB5BAAA}"/>
              </a:ext>
            </a:extLst>
          </p:cNvPr>
          <p:cNvSpPr txBox="1"/>
          <p:nvPr/>
        </p:nvSpPr>
        <p:spPr>
          <a:xfrm>
            <a:off x="520116" y="-67112"/>
            <a:ext cx="7986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Йоко-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Довыренский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массив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Малосульфидное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ЭПГ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оруденение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в расслоенной серии</a:t>
            </a:r>
          </a:p>
        </p:txBody>
      </p:sp>
    </p:spTree>
    <p:extLst>
      <p:ext uri="{BB962C8B-B14F-4D97-AF65-F5344CB8AC3E}">
        <p14:creationId xmlns:p14="http://schemas.microsoft.com/office/powerpoint/2010/main" val="3529478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48E19C7-6243-4300-945F-72B6EEBD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7" y="944476"/>
            <a:ext cx="2801938" cy="43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F8C6D5A-D059-40DC-AB5C-BA0A9B03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41" y="1095478"/>
            <a:ext cx="3636963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021E8-5B5E-4DC6-B1CB-616DB09FE49E}"/>
              </a:ext>
            </a:extLst>
          </p:cNvPr>
          <p:cNvSpPr txBox="1"/>
          <p:nvPr/>
        </p:nvSpPr>
        <p:spPr>
          <a:xfrm>
            <a:off x="989902" y="-75501"/>
            <a:ext cx="7027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Геологическая карта и разрез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Кингашского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массива Восточный Саян (725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Ма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lang="ru-R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E5F5B-E133-4B18-B5E4-F57B82BC32DF}"/>
              </a:ext>
            </a:extLst>
          </p:cNvPr>
          <p:cNvSpPr txBox="1"/>
          <p:nvPr/>
        </p:nvSpPr>
        <p:spPr>
          <a:xfrm>
            <a:off x="4457431" y="4006326"/>
            <a:ext cx="4584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Высокотитанистая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перидотит-</a:t>
            </a:r>
            <a:r>
              <a:rPr lang="ru-RU" altLang="ru-RU" sz="18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пироксенит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ru-RU" altLang="ru-RU" sz="18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габбровая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ассоциация</a:t>
            </a:r>
          </a:p>
          <a:p>
            <a:r>
              <a:rPr lang="ru-RU" alt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Возраст 725 млн лет</a:t>
            </a:r>
          </a:p>
          <a:p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Вкрапленные и </a:t>
            </a:r>
            <a:r>
              <a:rPr lang="ru-RU" altLang="ru-RU" sz="18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спложные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en-US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Cu-Ni 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руды в подошве интрузива Содержание </a:t>
            </a:r>
            <a:r>
              <a:rPr lang="en-US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&gt; 1%.</a:t>
            </a:r>
          </a:p>
          <a:p>
            <a:r>
              <a:rPr lang="ru-RU" alt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Высокие содержания ЭПГ  до 15 г/т</a:t>
            </a:r>
            <a:r>
              <a:rPr lang="ru-RU" altLang="ru-RU" sz="18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en-US" altLang="ru-RU" sz="18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ru-RU" alt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ЭПГ минералы – </a:t>
            </a:r>
            <a:r>
              <a:rPr lang="ru-RU" alt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котульскит</a:t>
            </a:r>
            <a:r>
              <a:rPr lang="ru-RU" alt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alt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соболевскит</a:t>
            </a:r>
            <a:r>
              <a:rPr lang="ru-RU" alt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alt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сперрилит</a:t>
            </a:r>
            <a:r>
              <a:rPr lang="ru-RU" alt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altLang="ru-RU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мончеит</a:t>
            </a:r>
            <a:endParaRPr lang="ru-RU" altLang="ru-RU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DC3E07D-D22E-4B5F-BB46-F2FCE8FA48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52322" y="2529410"/>
            <a:ext cx="338137" cy="322263"/>
          </a:xfrm>
          <a:prstGeom prst="star5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5ACEC744-6406-4DE2-89AE-4093D1F24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4886" y="2181396"/>
            <a:ext cx="338138" cy="322263"/>
          </a:xfrm>
          <a:prstGeom prst="star5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19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718F2E-B012-4208-9FAC-8F362A2BB016}"/>
              </a:ext>
            </a:extLst>
          </p:cNvPr>
          <p:cNvSpPr txBox="1"/>
          <p:nvPr/>
        </p:nvSpPr>
        <p:spPr>
          <a:xfrm>
            <a:off x="511729" y="988333"/>
            <a:ext cx="815409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/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Анализ эволюции и металлогении крупных магматических провинций Азии (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) связанных с Сибирским,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Таримским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Эмейшаньским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другими мантийными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плюмами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позволил выявить следующие характерные ее особенности: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Общая длительность развития процессов магматизма и рудообразования в таких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составляет около 30 млн. лет. Устанавливается многоэтапность проявления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плюмового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магматизма. Магматизм раннего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рифтового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этапа проявлен ограничено и представлен карбонатитовыми и щелочно-ультраосновными комплексами.  Основному этапу отвечает масштабное развитие траппов, формирование крупных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Pt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носных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интрузий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Fe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Ti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V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Fe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 рудных и осадочных С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месторождений. Синхронно или немного позже формируются габбро-гранитные ассоциации, с которыми связаны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Mo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Mo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W 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порфировые и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месторождения. Заключительный этап характеризуется развитием щелочного магматизма, включающего ареалы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дайковых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комплексов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лампрофиров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карбонатитов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и кимберлитов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Общая последовательность формирования характерных для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типов рудных месторождений, особенно крупных, для всех известных ареалов устанавливается в следующем виде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Pt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+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Co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As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+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As 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→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Ag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Sb 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→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Hg 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и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Sb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Hg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. Наиболее продуктивными в отношении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Pt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Co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As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 и 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As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4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оруденения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является второй основной этап развития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для гидротермального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Ag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Sb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Au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Hg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 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Sb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Hg </a:t>
            </a:r>
            <a:r>
              <a:rPr lang="ru-RU" sz="1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и других типов – поздний, заключительный.</a:t>
            </a:r>
          </a:p>
          <a:p>
            <a:pPr marL="342900" indent="-342900">
              <a:buAutoNum type="arabicPeriod"/>
            </a:pP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Мантийный </a:t>
            </a:r>
            <a:r>
              <a:rPr lang="ru-RU" altLang="ru-RU" sz="2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ультрамафит-мафитовый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магматизм характерен для центральных областей </a:t>
            </a:r>
            <a:r>
              <a:rPr lang="en-US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, которые являются наиболее продуктивными в отношении </a:t>
            </a:r>
            <a:r>
              <a:rPr lang="en-US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-ЭПГ. Важным условием </a:t>
            </a:r>
            <a:r>
              <a:rPr lang="en-US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Cu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-</a:t>
            </a:r>
            <a:r>
              <a:rPr lang="en-US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Ni 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продуктивности является возможность коровой контаминации серой в промежуточных камерах и благоприятные условия </a:t>
            </a:r>
            <a:r>
              <a:rPr lang="ru-RU" altLang="ru-RU" sz="20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внутрикамерной</a:t>
            </a:r>
            <a:r>
              <a:rPr lang="ru-RU" alt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дифференциации.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D734-D4F4-4F23-B99A-EC76E90E6BAB}"/>
              </a:ext>
            </a:extLst>
          </p:cNvPr>
          <p:cNvSpPr txBox="1"/>
          <p:nvPr/>
        </p:nvSpPr>
        <p:spPr>
          <a:xfrm>
            <a:off x="4067643" y="176169"/>
            <a:ext cx="133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1153045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935959"/>
            <a:ext cx="6650182" cy="592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8254" y="4267201"/>
            <a:ext cx="26535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Cu, Ni, Pt, </a:t>
            </a:r>
            <a:r>
              <a:rPr lang="en-US" sz="2400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Pd</a:t>
            </a:r>
            <a:r>
              <a:rPr lang="en-US" sz="24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, Au</a:t>
            </a:r>
            <a:endParaRPr lang="ru-RU" sz="2400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655" y="705126"/>
            <a:ext cx="1038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Плюм</a:t>
            </a:r>
            <a:endParaRPr lang="ru-RU" sz="2400" b="1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2570" y="-76625"/>
            <a:ext cx="4158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Спасибо за внимание</a:t>
            </a:r>
          </a:p>
        </p:txBody>
      </p:sp>
      <p:pic>
        <p:nvPicPr>
          <p:cNvPr id="1026" name="Picture 2" descr="Скончался бывший председатель СО РАН Николай Добрецо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7" b="18761"/>
          <a:stretch/>
        </p:blipFill>
        <p:spPr bwMode="auto">
          <a:xfrm>
            <a:off x="0" y="817360"/>
            <a:ext cx="2033275" cy="251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3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0E0E2-53FA-44DB-AF3D-9729496FD772}"/>
              </a:ext>
            </a:extLst>
          </p:cNvPr>
          <p:cNvSpPr txBox="1"/>
          <p:nvPr/>
        </p:nvSpPr>
        <p:spPr>
          <a:xfrm>
            <a:off x="1569101" y="2044117"/>
            <a:ext cx="6711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Выявленные закономерности </a:t>
            </a:r>
          </a:p>
          <a:p>
            <a:pPr algn="ctr"/>
            <a:r>
              <a:rPr lang="ru-RU" sz="40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на примере </a:t>
            </a:r>
          </a:p>
          <a:p>
            <a:pPr algn="ctr"/>
            <a:r>
              <a:rPr lang="ru-RU" sz="4000" dirty="0" err="1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Эмейшаньская</a:t>
            </a:r>
            <a:r>
              <a:rPr lang="ru-RU" sz="4000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en-US" sz="40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LIP</a:t>
            </a:r>
            <a:endParaRPr lang="ru-RU" sz="4000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03960" y="-60648"/>
            <a:ext cx="6870700" cy="10826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 err="1" smtClean="0">
                <a:latin typeface="Times New Roman" panose="02020603050405020304" pitchFamily="18" charset="0"/>
              </a:rPr>
              <a:t>Воздымание</a:t>
            </a:r>
            <a:endParaRPr lang="ru-RU" altLang="ru-RU" sz="24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</a:rPr>
              <a:t>п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алеогеографические </a:t>
            </a:r>
            <a:r>
              <a:rPr lang="ru-RU" altLang="ru-RU" sz="2400" b="1" dirty="0">
                <a:latin typeface="Times New Roman" panose="02020603050405020304" pitchFamily="18" charset="0"/>
              </a:rPr>
              <a:t>реконструкции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 до и после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Эмейшаньского</a:t>
            </a:r>
            <a:r>
              <a:rPr lang="ru-RU" altLang="ru-RU" sz="2400" b="1" dirty="0">
                <a:latin typeface="Times New Roman" panose="02020603050405020304" pitchFamily="18" charset="0"/>
              </a:rPr>
              <a:t> вулканизма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960" y="907868"/>
            <a:ext cx="7272338" cy="41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84960" y="5403668"/>
            <a:ext cx="276492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Карбонатная платформа</a:t>
            </a:r>
          </a:p>
          <a:p>
            <a:pPr algn="ctr" eaLnBrk="1" hangingPunct="1"/>
            <a:r>
              <a:rPr lang="ru-RU" alt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До 270 </a:t>
            </a:r>
            <a:r>
              <a:rPr lang="ru-RU" altLang="ru-RU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altLang="ru-RU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85360" y="5098868"/>
            <a:ext cx="4114800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</a:rPr>
              <a:t>В центральной  части </a:t>
            </a:r>
            <a:r>
              <a:rPr lang="en-US" altLang="ru-RU" dirty="0">
                <a:latin typeface="Times New Roman" panose="02020603050405020304" pitchFamily="18" charset="0"/>
              </a:rPr>
              <a:t>ELIP – </a:t>
            </a:r>
            <a:r>
              <a:rPr lang="ru-RU" altLang="ru-RU" dirty="0">
                <a:latin typeface="Times New Roman" panose="02020603050405020304" pitchFamily="18" charset="0"/>
              </a:rPr>
              <a:t>суша;</a:t>
            </a:r>
          </a:p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</a:rPr>
              <a:t>По периферии – бассейн с терригенным осадконакоплением;</a:t>
            </a:r>
          </a:p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</a:rPr>
              <a:t>на удалении - карбонатная платформа</a:t>
            </a:r>
          </a:p>
        </p:txBody>
      </p:sp>
    </p:spTree>
    <p:extLst>
      <p:ext uri="{BB962C8B-B14F-4D97-AF65-F5344CB8AC3E}">
        <p14:creationId xmlns:p14="http://schemas.microsoft.com/office/powerpoint/2010/main" val="367091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26869" y="18512"/>
            <a:ext cx="8090262" cy="12512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Проявления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палеокарста</a:t>
            </a:r>
            <a:r>
              <a:rPr lang="ru-RU" altLang="ru-RU" sz="2400" b="1" dirty="0">
                <a:latin typeface="Times New Roman" panose="02020603050405020304" pitchFamily="18" charset="0"/>
              </a:rPr>
              <a:t> в верхней части формации </a:t>
            </a:r>
            <a:r>
              <a:rPr lang="en-US" altLang="ru-RU" sz="2400" b="1" dirty="0" err="1">
                <a:latin typeface="Times New Roman" panose="02020603050405020304" pitchFamily="18" charset="0"/>
              </a:rPr>
              <a:t>Maokou</a:t>
            </a:r>
            <a:r>
              <a:rPr lang="en-US" altLang="ru-RU" sz="2400" b="1" dirty="0">
                <a:latin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</a:rPr>
              <a:t>(по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He</a:t>
            </a:r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et</a:t>
            </a:r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al</a:t>
            </a:r>
            <a:r>
              <a:rPr lang="ru-RU" altLang="ru-RU" sz="2400" b="1" dirty="0">
                <a:latin typeface="Times New Roman" panose="02020603050405020304" pitchFamily="18" charset="0"/>
              </a:rPr>
              <a:t>., 2010) (А)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2" y="1887946"/>
            <a:ext cx="492283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49" y="1751051"/>
            <a:ext cx="3828155" cy="38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1244" y="964616"/>
            <a:ext cx="3718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Схема размещения </a:t>
            </a:r>
            <a:r>
              <a:rPr lang="ru-RU" altLang="ru-RU" b="1" dirty="0" err="1">
                <a:latin typeface="Times New Roman" panose="02020603050405020304" pitchFamily="18" charset="0"/>
              </a:rPr>
              <a:t>палеокарста</a:t>
            </a:r>
            <a:r>
              <a:rPr lang="ru-RU" altLang="ru-RU" b="1" dirty="0">
                <a:latin typeface="Times New Roman" panose="02020603050405020304" pitchFamily="18" charset="0"/>
              </a:rPr>
              <a:t> в пределах Эмейшаньской крупной изверженной провинции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8812" y="5634446"/>
            <a:ext cx="492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Кривая подъема земной поверхности по поперек </a:t>
            </a:r>
            <a:r>
              <a:rPr lang="ru-RU" altLang="ru-RU" b="1" dirty="0" err="1">
                <a:latin typeface="Times New Roman" panose="02020603050405020304" pitchFamily="18" charset="0"/>
              </a:rPr>
              <a:t>Эмейшаньской</a:t>
            </a:r>
            <a:r>
              <a:rPr lang="ru-RU" altLang="ru-RU" b="1" dirty="0">
                <a:latin typeface="Times New Roman" panose="02020603050405020304" pitchFamily="18" charset="0"/>
              </a:rPr>
              <a:t> </a:t>
            </a:r>
            <a:r>
              <a:rPr lang="en-US" altLang="ru-RU" b="1" dirty="0">
                <a:latin typeface="Times New Roman" panose="02020603050405020304" pitchFamily="18" charset="0"/>
              </a:rPr>
              <a:t>LIP (</a:t>
            </a:r>
            <a:r>
              <a:rPr lang="ru-RU" altLang="ru-RU" b="1" dirty="0">
                <a:latin typeface="Times New Roman" panose="02020603050405020304" pitchFamily="18" charset="0"/>
              </a:rPr>
              <a:t>до</a:t>
            </a:r>
            <a:r>
              <a:rPr lang="en-US" altLang="ru-RU" b="1" dirty="0">
                <a:latin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</a:rPr>
              <a:t>5</a:t>
            </a:r>
            <a:r>
              <a:rPr lang="en-US" altLang="ru-RU" b="1" dirty="0">
                <a:latin typeface="Times New Roman" panose="02020603050405020304" pitchFamily="18" charset="0"/>
              </a:rPr>
              <a:t>00</a:t>
            </a:r>
            <a:r>
              <a:rPr lang="ru-RU" altLang="ru-RU" b="1" dirty="0">
                <a:latin typeface="Times New Roman" panose="02020603050405020304" pitchFamily="18" charset="0"/>
              </a:rPr>
              <a:t> м).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231" y="1163866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Уровень моря на время формирования карста в разных зонах ELIP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BB796-67D3-4485-93C4-93CB87C7C03E}"/>
              </a:ext>
            </a:extLst>
          </p:cNvPr>
          <p:cNvSpPr txBox="1"/>
          <p:nvPr/>
        </p:nvSpPr>
        <p:spPr>
          <a:xfrm>
            <a:off x="6173720" y="3692748"/>
            <a:ext cx="77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Суша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8784920-B259-4F86-AD8A-EA6C80802C6F}"/>
              </a:ext>
            </a:extLst>
          </p:cNvPr>
          <p:cNvSpPr/>
          <p:nvPr/>
        </p:nvSpPr>
        <p:spPr>
          <a:xfrm>
            <a:off x="6052513" y="2994870"/>
            <a:ext cx="828000" cy="2261920"/>
          </a:xfrm>
          <a:custGeom>
            <a:avLst/>
            <a:gdLst>
              <a:gd name="connsiteX0" fmla="*/ 46283 w 852659"/>
              <a:gd name="connsiteY0" fmla="*/ 0 h 2261920"/>
              <a:gd name="connsiteX1" fmla="*/ 566401 w 852659"/>
              <a:gd name="connsiteY1" fmla="*/ 151002 h 2261920"/>
              <a:gd name="connsiteX2" fmla="*/ 826459 w 852659"/>
              <a:gd name="connsiteY2" fmla="*/ 612396 h 2261920"/>
              <a:gd name="connsiteX3" fmla="*/ 818070 w 852659"/>
              <a:gd name="connsiteY3" fmla="*/ 1258348 h 2261920"/>
              <a:gd name="connsiteX4" fmla="*/ 599957 w 852659"/>
              <a:gd name="connsiteY4" fmla="*/ 1744910 h 2261920"/>
              <a:gd name="connsiteX5" fmla="*/ 339898 w 852659"/>
              <a:gd name="connsiteY5" fmla="*/ 2063691 h 2261920"/>
              <a:gd name="connsiteX6" fmla="*/ 29505 w 852659"/>
              <a:gd name="connsiteY6" fmla="*/ 2248249 h 2261920"/>
              <a:gd name="connsiteX7" fmla="*/ 12727 w 852659"/>
              <a:gd name="connsiteY7" fmla="*/ 2248249 h 2261920"/>
              <a:gd name="connsiteX8" fmla="*/ 29505 w 852659"/>
              <a:gd name="connsiteY8" fmla="*/ 2248249 h 226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659" h="2261920">
                <a:moveTo>
                  <a:pt x="46283" y="0"/>
                </a:moveTo>
                <a:cubicBezTo>
                  <a:pt x="241327" y="24468"/>
                  <a:pt x="436372" y="48936"/>
                  <a:pt x="566401" y="151002"/>
                </a:cubicBezTo>
                <a:cubicBezTo>
                  <a:pt x="696430" y="253068"/>
                  <a:pt x="784514" y="427838"/>
                  <a:pt x="826459" y="612396"/>
                </a:cubicBezTo>
                <a:cubicBezTo>
                  <a:pt x="868404" y="796954"/>
                  <a:pt x="855820" y="1069596"/>
                  <a:pt x="818070" y="1258348"/>
                </a:cubicBezTo>
                <a:cubicBezTo>
                  <a:pt x="780320" y="1447100"/>
                  <a:pt x="679652" y="1610686"/>
                  <a:pt x="599957" y="1744910"/>
                </a:cubicBezTo>
                <a:cubicBezTo>
                  <a:pt x="520262" y="1879134"/>
                  <a:pt x="434973" y="1979801"/>
                  <a:pt x="339898" y="2063691"/>
                </a:cubicBezTo>
                <a:cubicBezTo>
                  <a:pt x="244823" y="2147581"/>
                  <a:pt x="84033" y="2217489"/>
                  <a:pt x="29505" y="2248249"/>
                </a:cubicBezTo>
                <a:cubicBezTo>
                  <a:pt x="-25023" y="2279009"/>
                  <a:pt x="12727" y="2248249"/>
                  <a:pt x="12727" y="2248249"/>
                </a:cubicBezTo>
                <a:lnTo>
                  <a:pt x="29505" y="2248249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B5F08565-73A7-4B19-B4F6-51DCD3D8D526}"/>
              </a:ext>
            </a:extLst>
          </p:cNvPr>
          <p:cNvSpPr/>
          <p:nvPr/>
        </p:nvSpPr>
        <p:spPr>
          <a:xfrm>
            <a:off x="6761527" y="2265028"/>
            <a:ext cx="1007437" cy="3280095"/>
          </a:xfrm>
          <a:custGeom>
            <a:avLst/>
            <a:gdLst>
              <a:gd name="connsiteX0" fmla="*/ 0 w 1007437"/>
              <a:gd name="connsiteY0" fmla="*/ 0 h 3280095"/>
              <a:gd name="connsiteX1" fmla="*/ 385893 w 1007437"/>
              <a:gd name="connsiteY1" fmla="*/ 109056 h 3280095"/>
              <a:gd name="connsiteX2" fmla="*/ 687897 w 1007437"/>
              <a:gd name="connsiteY2" fmla="*/ 352337 h 3280095"/>
              <a:gd name="connsiteX3" fmla="*/ 864066 w 1007437"/>
              <a:gd name="connsiteY3" fmla="*/ 645952 h 3280095"/>
              <a:gd name="connsiteX4" fmla="*/ 981512 w 1007437"/>
              <a:gd name="connsiteY4" fmla="*/ 1040234 h 3280095"/>
              <a:gd name="connsiteX5" fmla="*/ 1006679 w 1007437"/>
              <a:gd name="connsiteY5" fmla="*/ 1400961 h 3280095"/>
              <a:gd name="connsiteX6" fmla="*/ 964734 w 1007437"/>
              <a:gd name="connsiteY6" fmla="*/ 1736521 h 3280095"/>
              <a:gd name="connsiteX7" fmla="*/ 889233 w 1007437"/>
              <a:gd name="connsiteY7" fmla="*/ 2088858 h 3280095"/>
              <a:gd name="connsiteX8" fmla="*/ 763398 w 1007437"/>
              <a:gd name="connsiteY8" fmla="*/ 2407640 h 3280095"/>
              <a:gd name="connsiteX9" fmla="*/ 562062 w 1007437"/>
              <a:gd name="connsiteY9" fmla="*/ 2768366 h 3280095"/>
              <a:gd name="connsiteX10" fmla="*/ 360726 w 1007437"/>
              <a:gd name="connsiteY10" fmla="*/ 3061981 h 3280095"/>
              <a:gd name="connsiteX11" fmla="*/ 167779 w 1007437"/>
              <a:gd name="connsiteY11" fmla="*/ 3212983 h 3280095"/>
              <a:gd name="connsiteX12" fmla="*/ 83890 w 1007437"/>
              <a:gd name="connsiteY12" fmla="*/ 3280095 h 3280095"/>
              <a:gd name="connsiteX13" fmla="*/ 83890 w 1007437"/>
              <a:gd name="connsiteY13" fmla="*/ 3280095 h 32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7437" h="3280095">
                <a:moveTo>
                  <a:pt x="0" y="0"/>
                </a:moveTo>
                <a:cubicBezTo>
                  <a:pt x="135622" y="25166"/>
                  <a:pt x="271244" y="50333"/>
                  <a:pt x="385893" y="109056"/>
                </a:cubicBezTo>
                <a:cubicBezTo>
                  <a:pt x="500542" y="167779"/>
                  <a:pt x="608202" y="262854"/>
                  <a:pt x="687897" y="352337"/>
                </a:cubicBezTo>
                <a:cubicBezTo>
                  <a:pt x="767592" y="441820"/>
                  <a:pt x="815130" y="531303"/>
                  <a:pt x="864066" y="645952"/>
                </a:cubicBezTo>
                <a:cubicBezTo>
                  <a:pt x="913002" y="760601"/>
                  <a:pt x="957743" y="914399"/>
                  <a:pt x="981512" y="1040234"/>
                </a:cubicBezTo>
                <a:cubicBezTo>
                  <a:pt x="1005281" y="1166069"/>
                  <a:pt x="1009475" y="1284913"/>
                  <a:pt x="1006679" y="1400961"/>
                </a:cubicBezTo>
                <a:cubicBezTo>
                  <a:pt x="1003883" y="1517009"/>
                  <a:pt x="984308" y="1621871"/>
                  <a:pt x="964734" y="1736521"/>
                </a:cubicBezTo>
                <a:cubicBezTo>
                  <a:pt x="945160" y="1851171"/>
                  <a:pt x="922789" y="1977005"/>
                  <a:pt x="889233" y="2088858"/>
                </a:cubicBezTo>
                <a:cubicBezTo>
                  <a:pt x="855677" y="2200711"/>
                  <a:pt x="817926" y="2294389"/>
                  <a:pt x="763398" y="2407640"/>
                </a:cubicBezTo>
                <a:cubicBezTo>
                  <a:pt x="708870" y="2520891"/>
                  <a:pt x="629174" y="2659309"/>
                  <a:pt x="562062" y="2768366"/>
                </a:cubicBezTo>
                <a:cubicBezTo>
                  <a:pt x="494950" y="2877423"/>
                  <a:pt x="426440" y="2987878"/>
                  <a:pt x="360726" y="3061981"/>
                </a:cubicBezTo>
                <a:cubicBezTo>
                  <a:pt x="295012" y="3136084"/>
                  <a:pt x="213918" y="3176631"/>
                  <a:pt x="167779" y="3212983"/>
                </a:cubicBezTo>
                <a:cubicBezTo>
                  <a:pt x="121640" y="3249335"/>
                  <a:pt x="83890" y="3280095"/>
                  <a:pt x="83890" y="3280095"/>
                </a:cubicBezTo>
                <a:lnTo>
                  <a:pt x="83890" y="3280095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10659-A583-4B2C-83B1-8C6927E9365D}"/>
              </a:ext>
            </a:extLst>
          </p:cNvPr>
          <p:cNvSpPr txBox="1"/>
          <p:nvPr/>
        </p:nvSpPr>
        <p:spPr>
          <a:xfrm rot="16200000">
            <a:off x="5888382" y="3576530"/>
            <a:ext cx="243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Мелководный бассейн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A57F11-5544-4BA6-85CE-3C2CC27D3161}"/>
              </a:ext>
            </a:extLst>
          </p:cNvPr>
          <p:cNvSpPr txBox="1"/>
          <p:nvPr/>
        </p:nvSpPr>
        <p:spPr>
          <a:xfrm rot="16604894">
            <a:off x="7229552" y="3438031"/>
            <a:ext cx="2045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Карбонатное</a:t>
            </a:r>
          </a:p>
          <a:p>
            <a:r>
              <a:rPr lang="ru-RU" dirty="0"/>
              <a:t>осадконакопление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49A28-6955-43F0-92AB-C0B1F65CF903}"/>
              </a:ext>
            </a:extLst>
          </p:cNvPr>
          <p:cNvSpPr txBox="1"/>
          <p:nvPr/>
        </p:nvSpPr>
        <p:spPr>
          <a:xfrm>
            <a:off x="914400" y="3941164"/>
            <a:ext cx="134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450-500 м</a:t>
            </a:r>
          </a:p>
        </p:txBody>
      </p:sp>
    </p:spTree>
    <p:extLst>
      <p:ext uri="{BB962C8B-B14F-4D97-AF65-F5344CB8AC3E}">
        <p14:creationId xmlns:p14="http://schemas.microsoft.com/office/powerpoint/2010/main" val="145630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55469" y="-49938"/>
            <a:ext cx="7696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ru-RU" altLang="ru-RU" sz="2400" dirty="0">
                <a:latin typeface="Times New Roman" panose="02020603050405020304" pitchFamily="18" charset="0"/>
              </a:rPr>
              <a:t>Стратиграфические корреляции и изменение мощности базальтовых излияний </a:t>
            </a:r>
            <a:r>
              <a:rPr lang="en-US" altLang="ru-RU" sz="2400" dirty="0">
                <a:latin typeface="Times New Roman" panose="02020603050405020304" pitchFamily="18" charset="0"/>
              </a:rPr>
              <a:t>(</a:t>
            </a:r>
            <a:r>
              <a:rPr lang="ru-RU" altLang="ru-RU" sz="2400" dirty="0">
                <a:latin typeface="Times New Roman" panose="02020603050405020304" pitchFamily="18" charset="0"/>
              </a:rPr>
              <a:t>по </a:t>
            </a:r>
            <a:r>
              <a:rPr lang="en-US" altLang="ru-RU" sz="2400" dirty="0">
                <a:latin typeface="Times New Roman" panose="02020603050405020304" pitchFamily="18" charset="0"/>
              </a:rPr>
              <a:t>He et al., 2007)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05" y="899432"/>
            <a:ext cx="6861175" cy="4700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Line 6"/>
          <p:cNvSpPr>
            <a:spLocks noChangeShapeType="1"/>
          </p:cNvSpPr>
          <p:nvPr/>
        </p:nvSpPr>
        <p:spPr bwMode="auto">
          <a:xfrm flipH="1" flipV="1">
            <a:off x="6548845" y="2453640"/>
            <a:ext cx="304800" cy="609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50283" y="3087053"/>
            <a:ext cx="2989262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tx2"/>
                </a:solidFill>
              </a:rPr>
              <a:t>Кислый туфовый материал</a:t>
            </a:r>
            <a:endParaRPr lang="en-US" altLang="ru-RU" sz="16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ru-RU" sz="1600" dirty="0">
                <a:solidFill>
                  <a:schemeClr val="tx2"/>
                </a:solidFill>
              </a:rPr>
              <a:t>270 Ma –</a:t>
            </a:r>
            <a:r>
              <a:rPr lang="ru-RU" altLang="ru-RU" sz="1600" dirty="0">
                <a:solidFill>
                  <a:schemeClr val="tx2"/>
                </a:solidFill>
              </a:rPr>
              <a:t>начало </a:t>
            </a:r>
            <a:r>
              <a:rPr lang="en-US" altLang="ru-RU" sz="1600" dirty="0">
                <a:solidFill>
                  <a:schemeClr val="tx2"/>
                </a:solidFill>
              </a:rPr>
              <a:t>ELIP</a:t>
            </a:r>
            <a:r>
              <a:rPr lang="ru-RU" altLang="ru-RU" sz="16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37263" y="4617448"/>
            <a:ext cx="54086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ru-RU" altLang="ru-RU" sz="1400" dirty="0">
                <a:latin typeface="Times New Roman" panose="02020603050405020304" pitchFamily="18" charset="0"/>
              </a:rPr>
              <a:t>B. </a:t>
            </a:r>
            <a:r>
              <a:rPr lang="ru-RU" altLang="ru-RU" sz="1400" dirty="0" err="1">
                <a:latin typeface="Times New Roman" panose="02020603050405020304" pitchFamily="18" charset="0"/>
              </a:rPr>
              <a:t>He</a:t>
            </a: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</a:rPr>
              <a:t>et</a:t>
            </a: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</a:rPr>
              <a:t>al</a:t>
            </a:r>
            <a:r>
              <a:rPr lang="ru-RU" altLang="ru-RU" sz="1400" dirty="0">
                <a:latin typeface="Times New Roman" panose="02020603050405020304" pitchFamily="18" charset="0"/>
              </a:rPr>
              <a:t>. / </a:t>
            </a:r>
            <a:r>
              <a:rPr lang="ru-RU" altLang="ru-RU" sz="1400" dirty="0" err="1">
                <a:latin typeface="Times New Roman" panose="02020603050405020304" pitchFamily="18" charset="0"/>
              </a:rPr>
              <a:t>Earth</a:t>
            </a: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</a:rPr>
              <a:t>and</a:t>
            </a: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</a:rPr>
              <a:t>Planetary</a:t>
            </a: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</a:rPr>
              <a:t>Science</a:t>
            </a: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</a:rPr>
              <a:t>Letters</a:t>
            </a:r>
            <a:r>
              <a:rPr lang="ru-RU" altLang="ru-RU" sz="1400" dirty="0">
                <a:latin typeface="Times New Roman" panose="02020603050405020304" pitchFamily="18" charset="0"/>
              </a:rPr>
              <a:t> 255 (2007) 306–323</a:t>
            </a:r>
          </a:p>
          <a:p>
            <a:pPr algn="l" eaLnBrk="1" hangingPunct="1"/>
            <a:endParaRPr lang="ru-RU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21" y="2724686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263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5880" y="3080449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26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1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9069" y="3940421"/>
            <a:ext cx="840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259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26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3944" y="2326201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57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3326" y="2757007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26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0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1657" y="2534525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26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0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1665" y="2453640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70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4532" y="1838822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26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0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4982" y="1586471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ru-RU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51</a:t>
            </a:r>
            <a:r>
              <a:rPr lang="en-US" sz="16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600" b="1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Ма</a:t>
            </a:r>
            <a:endParaRPr lang="ru-RU" sz="16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02386E-1791-4999-94CA-5A505133650B}"/>
              </a:ext>
            </a:extLst>
          </p:cNvPr>
          <p:cNvSpPr txBox="1"/>
          <p:nvPr/>
        </p:nvSpPr>
        <p:spPr>
          <a:xfrm>
            <a:off x="511728" y="5692272"/>
            <a:ext cx="30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Мощность траппов до 3 км</a:t>
            </a:r>
          </a:p>
        </p:txBody>
      </p:sp>
    </p:spTree>
    <p:extLst>
      <p:ext uri="{BB962C8B-B14F-4D97-AF65-F5344CB8AC3E}">
        <p14:creationId xmlns:p14="http://schemas.microsoft.com/office/powerpoint/2010/main" val="3802259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Рис3basa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" y="846399"/>
            <a:ext cx="4563290" cy="637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252549" y="-82085"/>
            <a:ext cx="9326880" cy="16002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Схема размещения базальтов и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пикритов</a:t>
            </a:r>
            <a:r>
              <a:rPr lang="ru-RU" altLang="ru-RU" sz="2400" b="1" dirty="0">
                <a:latin typeface="Times New Roman" panose="02020603050405020304" pitchFamily="18" charset="0"/>
              </a:rPr>
              <a:t> Эмейшаньской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  <a:r>
              <a:rPr lang="en-US" altLang="ru-RU" sz="2400" b="1" dirty="0">
                <a:latin typeface="Times New Roman" panose="02020603050405020304" pitchFamily="18" charset="0"/>
              </a:rPr>
              <a:t>LIP </a:t>
            </a:r>
            <a:r>
              <a:rPr lang="ru-RU" altLang="ru-RU" sz="2400" b="1" dirty="0">
                <a:latin typeface="Times New Roman" panose="02020603050405020304" pitchFamily="18" charset="0"/>
              </a:rPr>
              <a:t>и оценки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родоначальных</a:t>
            </a:r>
            <a:r>
              <a:rPr lang="ru-RU" altLang="ru-RU" sz="2400" b="1" dirty="0">
                <a:latin typeface="Times New Roman" panose="02020603050405020304" pitchFamily="18" charset="0"/>
              </a:rPr>
              <a:t> расплавов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59" y="1032924"/>
            <a:ext cx="4406538" cy="3400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1C8E4-3A28-48CD-B461-AA4480078CBF}"/>
              </a:ext>
            </a:extLst>
          </p:cNvPr>
          <p:cNvSpPr txBox="1"/>
          <p:nvPr/>
        </p:nvSpPr>
        <p:spPr>
          <a:xfrm>
            <a:off x="6767358" y="985625"/>
            <a:ext cx="23069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Высокотитанистые</a:t>
            </a:r>
            <a:r>
              <a:rPr lang="ru-RU" dirty="0"/>
              <a:t> </a:t>
            </a:r>
            <a:r>
              <a:rPr lang="ru-RU" dirty="0" err="1"/>
              <a:t>пикриты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C9CA503-5DCC-41A1-8DFF-945B988671E9}"/>
              </a:ext>
            </a:extLst>
          </p:cNvPr>
          <p:cNvSpPr/>
          <p:nvPr/>
        </p:nvSpPr>
        <p:spPr>
          <a:xfrm>
            <a:off x="5754848" y="1635853"/>
            <a:ext cx="285225" cy="436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80F00782-4153-4FD4-98B3-1849EFCF19E1}"/>
              </a:ext>
            </a:extLst>
          </p:cNvPr>
          <p:cNvSpPr/>
          <p:nvPr/>
        </p:nvSpPr>
        <p:spPr>
          <a:xfrm rot="3971753">
            <a:off x="6300460" y="1364902"/>
            <a:ext cx="91299" cy="628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FB6A9-8B44-48C3-A2F5-B17FF6A37E13}"/>
              </a:ext>
            </a:extLst>
          </p:cNvPr>
          <p:cNvSpPr txBox="1"/>
          <p:nvPr/>
        </p:nvSpPr>
        <p:spPr>
          <a:xfrm>
            <a:off x="6732524" y="1603121"/>
            <a:ext cx="23069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Коматииты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496ED04-D549-4337-B478-104D551FD9B8}"/>
              </a:ext>
            </a:extLst>
          </p:cNvPr>
          <p:cNvSpPr/>
          <p:nvPr/>
        </p:nvSpPr>
        <p:spPr>
          <a:xfrm>
            <a:off x="6060884" y="2258606"/>
            <a:ext cx="285225" cy="241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7BC17975-A7F0-4408-8244-0BF3189A9160}"/>
              </a:ext>
            </a:extLst>
          </p:cNvPr>
          <p:cNvSpPr/>
          <p:nvPr/>
        </p:nvSpPr>
        <p:spPr>
          <a:xfrm rot="3971753">
            <a:off x="6664980" y="1799188"/>
            <a:ext cx="91299" cy="6287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827E16A9-A569-44C3-8062-BA02E04706C5}"/>
              </a:ext>
            </a:extLst>
          </p:cNvPr>
          <p:cNvSpPr/>
          <p:nvPr/>
        </p:nvSpPr>
        <p:spPr>
          <a:xfrm>
            <a:off x="5276675" y="4723002"/>
            <a:ext cx="310393" cy="251670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id="{0F275193-7154-4B6F-9C8E-0D3319F0F0E5}"/>
              </a:ext>
            </a:extLst>
          </p:cNvPr>
          <p:cNvSpPr/>
          <p:nvPr/>
        </p:nvSpPr>
        <p:spPr>
          <a:xfrm>
            <a:off x="5273878" y="5229138"/>
            <a:ext cx="310393" cy="25167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EAA80-6A24-48BA-84C8-0BC086953875}"/>
              </a:ext>
            </a:extLst>
          </p:cNvPr>
          <p:cNvSpPr txBox="1"/>
          <p:nvPr/>
        </p:nvSpPr>
        <p:spPr>
          <a:xfrm>
            <a:off x="5807737" y="5171821"/>
            <a:ext cx="2970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Высокотитанистые</a:t>
            </a:r>
            <a:r>
              <a:rPr lang="ru-RU" dirty="0"/>
              <a:t> </a:t>
            </a:r>
            <a:r>
              <a:rPr lang="ru-RU" dirty="0" err="1"/>
              <a:t>пикриты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BC419-BE30-4EF0-A33D-0A852F398984}"/>
              </a:ext>
            </a:extLst>
          </p:cNvPr>
          <p:cNvSpPr txBox="1"/>
          <p:nvPr/>
        </p:nvSpPr>
        <p:spPr>
          <a:xfrm>
            <a:off x="5807737" y="4555322"/>
            <a:ext cx="29075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Коматииты</a:t>
            </a:r>
            <a:r>
              <a:rPr lang="ru-RU" dirty="0"/>
              <a:t> и </a:t>
            </a:r>
            <a:r>
              <a:rPr lang="ru-RU" dirty="0" err="1"/>
              <a:t>низкотитанистые</a:t>
            </a:r>
            <a:r>
              <a:rPr lang="ru-RU" dirty="0"/>
              <a:t> </a:t>
            </a:r>
            <a:r>
              <a:rPr lang="ru-RU" dirty="0" err="1"/>
              <a:t>пикриты</a:t>
            </a: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BA130C6-499B-4360-AB54-EA2794F577AB}"/>
              </a:ext>
            </a:extLst>
          </p:cNvPr>
          <p:cNvSpPr/>
          <p:nvPr/>
        </p:nvSpPr>
        <p:spPr>
          <a:xfrm>
            <a:off x="5328156" y="5730161"/>
            <a:ext cx="201836" cy="189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2AFA410-516F-43B8-A752-E4D607D51910}"/>
              </a:ext>
            </a:extLst>
          </p:cNvPr>
          <p:cNvSpPr/>
          <p:nvPr/>
        </p:nvSpPr>
        <p:spPr>
          <a:xfrm>
            <a:off x="5346332" y="6234899"/>
            <a:ext cx="201836" cy="1898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6F4C3-AF5B-4792-80B6-3A938566DFCE}"/>
              </a:ext>
            </a:extLst>
          </p:cNvPr>
          <p:cNvSpPr txBox="1"/>
          <p:nvPr/>
        </p:nvSpPr>
        <p:spPr>
          <a:xfrm>
            <a:off x="5744895" y="6095129"/>
            <a:ext cx="2970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Высокотитанистые</a:t>
            </a:r>
            <a:r>
              <a:rPr lang="ru-RU" dirty="0"/>
              <a:t> базальты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EF339-F16E-4729-B646-2CF6D820EF01}"/>
              </a:ext>
            </a:extLst>
          </p:cNvPr>
          <p:cNvSpPr txBox="1"/>
          <p:nvPr/>
        </p:nvSpPr>
        <p:spPr>
          <a:xfrm>
            <a:off x="5754848" y="5626965"/>
            <a:ext cx="2970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Низкотитанистые</a:t>
            </a:r>
            <a:r>
              <a:rPr lang="ru-RU" dirty="0"/>
              <a:t> базальты</a:t>
            </a:r>
          </a:p>
        </p:txBody>
      </p:sp>
    </p:spTree>
    <p:extLst>
      <p:ext uri="{BB962C8B-B14F-4D97-AF65-F5344CB8AC3E}">
        <p14:creationId xmlns:p14="http://schemas.microsoft.com/office/powerpoint/2010/main" val="23715849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11154</TotalTime>
  <Words>1789</Words>
  <Application>Microsoft Office PowerPoint</Application>
  <PresentationFormat>Экран (4:3)</PresentationFormat>
  <Paragraphs>317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Comic Sans MS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Andrei Kartoziia</dc:creator>
  <cp:lastModifiedBy>Изох Андрей Эмильевич</cp:lastModifiedBy>
  <cp:revision>209</cp:revision>
  <dcterms:created xsi:type="dcterms:W3CDTF">2021-10-12T02:58:48Z</dcterms:created>
  <dcterms:modified xsi:type="dcterms:W3CDTF">2026-04-05T03:19:49Z</dcterms:modified>
</cp:coreProperties>
</file>