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4"/>
  </p:notesMasterIdLst>
  <p:sldIdLst>
    <p:sldId id="268" r:id="rId3"/>
    <p:sldId id="322" r:id="rId4"/>
    <p:sldId id="323" r:id="rId5"/>
    <p:sldId id="324" r:id="rId6"/>
    <p:sldId id="325" r:id="rId7"/>
    <p:sldId id="326" r:id="rId8"/>
    <p:sldId id="327" r:id="rId9"/>
    <p:sldId id="328" r:id="rId10"/>
    <p:sldId id="329" r:id="rId11"/>
    <p:sldId id="330" r:id="rId12"/>
    <p:sldId id="321" r:id="rId1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/>
      <a:tcStyle>
        <a:tcBdr/>
        <a:fill>
          <a:solidFill>
            <a:srgbClr val="E6F0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/>
      <a:tcStyle>
        <a:tcBdr/>
        <a:fill>
          <a:solidFill>
            <a:srgbClr val="EAF8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9D1E1"/>
          </a:solidFill>
        </a:fill>
      </a:tcStyle>
    </a:wholeTbl>
    <a:band2H>
      <a:tcTxStyle/>
      <a:tcStyle>
        <a:tcBdr/>
        <a:fill>
          <a:solidFill>
            <a:srgbClr val="FCE9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584" autoAdjust="0"/>
    <p:restoredTop sz="94660"/>
  </p:normalViewPr>
  <p:slideViewPr>
    <p:cSldViewPr snapToGrid="0">
      <p:cViewPr varScale="1">
        <p:scale>
          <a:sx n="42" d="100"/>
          <a:sy n="42" d="100"/>
        </p:scale>
        <p:origin x="-154" y="-101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329261459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Изображение"/>
          <p:cNvSpPr>
            <a:spLocks noGrp="1"/>
          </p:cNvSpPr>
          <p:nvPr>
            <p:ph type="pic" idx="13"/>
          </p:nvPr>
        </p:nvSpPr>
        <p:spPr>
          <a:xfrm>
            <a:off x="3124200" y="-38100"/>
            <a:ext cx="18135600" cy="1209669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Изображение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626446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27840" y="4259968"/>
            <a:ext cx="20728320" cy="294078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59523" y="7771056"/>
            <a:ext cx="17068800" cy="3505328"/>
          </a:xfrm>
        </p:spPr>
        <p:txBody>
          <a:bodyPr/>
          <a:lstStyle>
            <a:lvl1pPr marL="0" indent="0" algn="ctr">
              <a:buNone/>
              <a:defRPr/>
            </a:lvl1pPr>
            <a:lvl2pPr marL="987421" indent="0" algn="ctr">
              <a:buNone/>
              <a:defRPr/>
            </a:lvl2pPr>
            <a:lvl3pPr marL="1974842" indent="0" algn="ctr">
              <a:buNone/>
              <a:defRPr/>
            </a:lvl3pPr>
            <a:lvl4pPr marL="2962263" indent="0" algn="ctr">
              <a:buNone/>
              <a:defRPr/>
            </a:lvl4pPr>
            <a:lvl5pPr marL="3949685" indent="0" algn="ctr">
              <a:buNone/>
              <a:defRPr/>
            </a:lvl5pPr>
            <a:lvl6pPr marL="4937108" indent="0" algn="ctr">
              <a:buNone/>
              <a:defRPr/>
            </a:lvl6pPr>
            <a:lvl7pPr marL="5924529" indent="0" algn="ctr">
              <a:buNone/>
              <a:defRPr/>
            </a:lvl7pPr>
            <a:lvl8pPr marL="6911950" indent="0" algn="ctr">
              <a:buNone/>
              <a:defRPr/>
            </a:lvl8pPr>
            <a:lvl9pPr marL="7899371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 algn="ctr" defTabSz="2177095" rtl="0">
              <a:tabLst>
                <a:tab pos="1563418" algn="l"/>
                <a:tab pos="3126834" algn="l"/>
                <a:tab pos="4690252" algn="l"/>
                <a:tab pos="6253670" algn="l"/>
                <a:tab pos="7817085" algn="l"/>
                <a:tab pos="9380503" algn="l"/>
                <a:tab pos="10943921" algn="l"/>
                <a:tab pos="12507339" algn="l"/>
                <a:tab pos="14070755" algn="l"/>
                <a:tab pos="15634173" algn="l"/>
                <a:tab pos="17197591" algn="l"/>
              </a:tabLst>
            </a:pPr>
            <a:endParaRPr lang="ru-RU" sz="3100" b="1" kern="1200">
              <a:solidFill>
                <a:srgbClr val="000080"/>
              </a:solidFill>
              <a:latin typeface="Arial"/>
              <a:ea typeface="+mn-ea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 algn="r" defTabSz="2177095" rtl="0">
              <a:tabLst>
                <a:tab pos="1563418" algn="l"/>
              </a:tabLst>
            </a:pPr>
            <a:fld id="{A85F81BC-479A-462E-B830-445DF601351B}" type="slidenum">
              <a:rPr lang="ru-RU" sz="3100" kern="1200" smtClean="0">
                <a:solidFill>
                  <a:srgbClr val="000000"/>
                </a:solidFill>
                <a:latin typeface="Times New Roman" pitchFamily="16" charset="0"/>
                <a:ea typeface="+mn-ea"/>
              </a:rPr>
              <a:pPr algn="r" defTabSz="2177095" rtl="0">
                <a:tabLst>
                  <a:tab pos="1563418" algn="l"/>
                </a:tabLst>
              </a:pPr>
              <a:t>‹#›</a:t>
            </a:fld>
            <a:endParaRPr lang="ru-RU" sz="3100" kern="1200">
              <a:solidFill>
                <a:srgbClr val="000000"/>
              </a:solidFill>
              <a:latin typeface="Times New Roman" pitchFamily="16" charset="0"/>
              <a:ea typeface="+mn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844137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 algn="ctr" defTabSz="2177095" rtl="0">
              <a:tabLst>
                <a:tab pos="1563418" algn="l"/>
                <a:tab pos="3126834" algn="l"/>
                <a:tab pos="4690252" algn="l"/>
                <a:tab pos="6253670" algn="l"/>
                <a:tab pos="7817085" algn="l"/>
                <a:tab pos="9380503" algn="l"/>
                <a:tab pos="10943921" algn="l"/>
                <a:tab pos="12507339" algn="l"/>
                <a:tab pos="14070755" algn="l"/>
                <a:tab pos="15634173" algn="l"/>
                <a:tab pos="17197591" algn="l"/>
              </a:tabLst>
            </a:pPr>
            <a:endParaRPr lang="ru-RU" sz="3100" b="1" kern="1200">
              <a:solidFill>
                <a:srgbClr val="000080"/>
              </a:solidFill>
              <a:latin typeface="Arial"/>
              <a:ea typeface="+mn-ea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 algn="r" defTabSz="2177095" rtl="0">
              <a:tabLst>
                <a:tab pos="1563418" algn="l"/>
              </a:tabLst>
            </a:pPr>
            <a:fld id="{A85F81BC-479A-462E-B830-445DF601351B}" type="slidenum">
              <a:rPr lang="ru-RU" sz="3100" kern="1200" smtClean="0">
                <a:solidFill>
                  <a:srgbClr val="000000"/>
                </a:solidFill>
                <a:latin typeface="Times New Roman" pitchFamily="16" charset="0"/>
                <a:ea typeface="+mn-ea"/>
              </a:rPr>
              <a:pPr algn="r" defTabSz="2177095" rtl="0">
                <a:tabLst>
                  <a:tab pos="1563418" algn="l"/>
                </a:tabLst>
              </a:pPr>
              <a:t>‹#›</a:t>
            </a:fld>
            <a:endParaRPr lang="ru-RU" sz="3100" kern="1200">
              <a:solidFill>
                <a:srgbClr val="000000"/>
              </a:solidFill>
              <a:latin typeface="Times New Roman" pitchFamily="16" charset="0"/>
              <a:ea typeface="+mn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167832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7680" y="8813727"/>
            <a:ext cx="20724480" cy="2724766"/>
          </a:xfrm>
        </p:spPr>
        <p:txBody>
          <a:bodyPr anchor="t"/>
          <a:lstStyle>
            <a:lvl1pPr algn="l">
              <a:defRPr sz="86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27680" y="5812450"/>
            <a:ext cx="20724480" cy="3001276"/>
          </a:xfrm>
        </p:spPr>
        <p:txBody>
          <a:bodyPr anchor="b"/>
          <a:lstStyle>
            <a:lvl1pPr marL="0" indent="0">
              <a:buNone/>
              <a:defRPr sz="4300"/>
            </a:lvl1pPr>
            <a:lvl2pPr marL="987421" indent="0">
              <a:buNone/>
              <a:defRPr sz="3800"/>
            </a:lvl2pPr>
            <a:lvl3pPr marL="1974842" indent="0">
              <a:buNone/>
              <a:defRPr sz="3600"/>
            </a:lvl3pPr>
            <a:lvl4pPr marL="2962263" indent="0">
              <a:buNone/>
              <a:defRPr sz="3100"/>
            </a:lvl4pPr>
            <a:lvl5pPr marL="3949685" indent="0">
              <a:buNone/>
              <a:defRPr sz="3100"/>
            </a:lvl5pPr>
            <a:lvl6pPr marL="4937108" indent="0">
              <a:buNone/>
              <a:defRPr sz="3100"/>
            </a:lvl6pPr>
            <a:lvl7pPr marL="5924529" indent="0">
              <a:buNone/>
              <a:defRPr sz="3100"/>
            </a:lvl7pPr>
            <a:lvl8pPr marL="6911950" indent="0">
              <a:buNone/>
              <a:defRPr sz="3100"/>
            </a:lvl8pPr>
            <a:lvl9pPr marL="7899371" indent="0">
              <a:buNone/>
              <a:defRPr sz="3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 algn="ctr" defTabSz="2177095" rtl="0">
              <a:tabLst>
                <a:tab pos="1563418" algn="l"/>
                <a:tab pos="3126834" algn="l"/>
                <a:tab pos="4690252" algn="l"/>
                <a:tab pos="6253670" algn="l"/>
                <a:tab pos="7817085" algn="l"/>
                <a:tab pos="9380503" algn="l"/>
                <a:tab pos="10943921" algn="l"/>
                <a:tab pos="12507339" algn="l"/>
                <a:tab pos="14070755" algn="l"/>
                <a:tab pos="15634173" algn="l"/>
                <a:tab pos="17197591" algn="l"/>
              </a:tabLst>
            </a:pPr>
            <a:endParaRPr lang="ru-RU" sz="3100" b="1" kern="1200">
              <a:solidFill>
                <a:srgbClr val="000080"/>
              </a:solidFill>
              <a:latin typeface="Arial"/>
              <a:ea typeface="+mn-ea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 algn="r" defTabSz="2177095" rtl="0">
              <a:tabLst>
                <a:tab pos="1563418" algn="l"/>
              </a:tabLst>
            </a:pPr>
            <a:fld id="{A85F81BC-479A-462E-B830-445DF601351B}" type="slidenum">
              <a:rPr lang="ru-RU" sz="3100" kern="1200" smtClean="0">
                <a:solidFill>
                  <a:srgbClr val="000000"/>
                </a:solidFill>
                <a:latin typeface="Times New Roman" pitchFamily="16" charset="0"/>
                <a:ea typeface="+mn-ea"/>
              </a:rPr>
              <a:pPr algn="r" defTabSz="2177095" rtl="0">
                <a:tabLst>
                  <a:tab pos="1563418" algn="l"/>
                </a:tabLst>
              </a:pPr>
              <a:t>‹#›</a:t>
            </a:fld>
            <a:endParaRPr lang="ru-RU" sz="3100" kern="1200">
              <a:solidFill>
                <a:srgbClr val="000000"/>
              </a:solidFill>
              <a:latin typeface="Times New Roman" pitchFamily="16" charset="0"/>
              <a:ea typeface="+mn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48717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17280" y="3208659"/>
            <a:ext cx="10782720" cy="9049910"/>
          </a:xfrm>
        </p:spPr>
        <p:txBody>
          <a:bodyPr/>
          <a:lstStyle>
            <a:lvl1pPr>
              <a:defRPr sz="6000"/>
            </a:lvl1pPr>
            <a:lvl2pPr>
              <a:defRPr sz="52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368643" y="3208659"/>
            <a:ext cx="10786560" cy="9049910"/>
          </a:xfrm>
        </p:spPr>
        <p:txBody>
          <a:bodyPr/>
          <a:lstStyle>
            <a:lvl1pPr>
              <a:defRPr sz="6000"/>
            </a:lvl1pPr>
            <a:lvl2pPr>
              <a:defRPr sz="52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 algn="ctr" defTabSz="2177095" rtl="0">
              <a:tabLst>
                <a:tab pos="1563418" algn="l"/>
                <a:tab pos="3126834" algn="l"/>
                <a:tab pos="4690252" algn="l"/>
                <a:tab pos="6253670" algn="l"/>
                <a:tab pos="7817085" algn="l"/>
                <a:tab pos="9380503" algn="l"/>
                <a:tab pos="10943921" algn="l"/>
                <a:tab pos="12507339" algn="l"/>
                <a:tab pos="14070755" algn="l"/>
                <a:tab pos="15634173" algn="l"/>
                <a:tab pos="17197591" algn="l"/>
              </a:tabLst>
            </a:pPr>
            <a:endParaRPr lang="ru-RU" sz="3100" b="1" kern="1200">
              <a:solidFill>
                <a:srgbClr val="000080"/>
              </a:solidFill>
              <a:latin typeface="Arial"/>
              <a:ea typeface="+mn-ea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 algn="r" defTabSz="2177095" rtl="0">
              <a:tabLst>
                <a:tab pos="1563418" algn="l"/>
              </a:tabLst>
            </a:pPr>
            <a:fld id="{A85F81BC-479A-462E-B830-445DF601351B}" type="slidenum">
              <a:rPr lang="ru-RU" sz="3100" kern="1200" smtClean="0">
                <a:solidFill>
                  <a:srgbClr val="000000"/>
                </a:solidFill>
                <a:latin typeface="Times New Roman" pitchFamily="16" charset="0"/>
                <a:ea typeface="+mn-ea"/>
              </a:rPr>
              <a:pPr algn="r" defTabSz="2177095" rtl="0">
                <a:tabLst>
                  <a:tab pos="1563418" algn="l"/>
                </a:tabLst>
              </a:pPr>
              <a:t>‹#›</a:t>
            </a:fld>
            <a:endParaRPr lang="ru-RU" sz="3100" kern="1200">
              <a:solidFill>
                <a:srgbClr val="000000"/>
              </a:solidFill>
              <a:latin typeface="Times New Roman" pitchFamily="16" charset="0"/>
              <a:ea typeface="+mn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0363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1123" y="550141"/>
            <a:ext cx="21945600" cy="2284078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21120" y="3070403"/>
            <a:ext cx="10771200" cy="1278854"/>
          </a:xfrm>
        </p:spPr>
        <p:txBody>
          <a:bodyPr anchor="b"/>
          <a:lstStyle>
            <a:lvl1pPr marL="0" indent="0">
              <a:buNone/>
              <a:defRPr sz="5200" b="1"/>
            </a:lvl1pPr>
            <a:lvl2pPr marL="987421" indent="0">
              <a:buNone/>
              <a:defRPr sz="4300" b="1"/>
            </a:lvl2pPr>
            <a:lvl3pPr marL="1974842" indent="0">
              <a:buNone/>
              <a:defRPr sz="3800" b="1"/>
            </a:lvl3pPr>
            <a:lvl4pPr marL="2962263" indent="0">
              <a:buNone/>
              <a:defRPr sz="3600" b="1"/>
            </a:lvl4pPr>
            <a:lvl5pPr marL="3949685" indent="0">
              <a:buNone/>
              <a:defRPr sz="3600" b="1"/>
            </a:lvl5pPr>
            <a:lvl6pPr marL="4937108" indent="0">
              <a:buNone/>
              <a:defRPr sz="3600" b="1"/>
            </a:lvl6pPr>
            <a:lvl7pPr marL="5924529" indent="0">
              <a:buNone/>
              <a:defRPr sz="3600" b="1"/>
            </a:lvl7pPr>
            <a:lvl8pPr marL="6911950" indent="0">
              <a:buNone/>
              <a:defRPr sz="3600" b="1"/>
            </a:lvl8pPr>
            <a:lvl9pPr marL="7899371" indent="0">
              <a:buNone/>
              <a:defRPr sz="3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21120" y="4349257"/>
            <a:ext cx="10771200" cy="7903550"/>
          </a:xfrm>
        </p:spPr>
        <p:txBody>
          <a:bodyPr/>
          <a:lstStyle>
            <a:lvl1pPr>
              <a:defRPr sz="5200"/>
            </a:lvl1pPr>
            <a:lvl2pPr>
              <a:defRPr sz="4300"/>
            </a:lvl2pPr>
            <a:lvl3pPr>
              <a:defRPr sz="38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2387843" y="3070403"/>
            <a:ext cx="10778880" cy="1278854"/>
          </a:xfrm>
        </p:spPr>
        <p:txBody>
          <a:bodyPr anchor="b"/>
          <a:lstStyle>
            <a:lvl1pPr marL="0" indent="0">
              <a:buNone/>
              <a:defRPr sz="5200" b="1"/>
            </a:lvl1pPr>
            <a:lvl2pPr marL="987421" indent="0">
              <a:buNone/>
              <a:defRPr sz="4300" b="1"/>
            </a:lvl2pPr>
            <a:lvl3pPr marL="1974842" indent="0">
              <a:buNone/>
              <a:defRPr sz="3800" b="1"/>
            </a:lvl3pPr>
            <a:lvl4pPr marL="2962263" indent="0">
              <a:buNone/>
              <a:defRPr sz="3600" b="1"/>
            </a:lvl4pPr>
            <a:lvl5pPr marL="3949685" indent="0">
              <a:buNone/>
              <a:defRPr sz="3600" b="1"/>
            </a:lvl5pPr>
            <a:lvl6pPr marL="4937108" indent="0">
              <a:buNone/>
              <a:defRPr sz="3600" b="1"/>
            </a:lvl6pPr>
            <a:lvl7pPr marL="5924529" indent="0">
              <a:buNone/>
              <a:defRPr sz="3600" b="1"/>
            </a:lvl7pPr>
            <a:lvl8pPr marL="6911950" indent="0">
              <a:buNone/>
              <a:defRPr sz="3600" b="1"/>
            </a:lvl8pPr>
            <a:lvl9pPr marL="7899371" indent="0">
              <a:buNone/>
              <a:defRPr sz="3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12387843" y="4349257"/>
            <a:ext cx="10778880" cy="7903550"/>
          </a:xfrm>
        </p:spPr>
        <p:txBody>
          <a:bodyPr/>
          <a:lstStyle>
            <a:lvl1pPr>
              <a:defRPr sz="5200"/>
            </a:lvl1pPr>
            <a:lvl2pPr>
              <a:defRPr sz="4300"/>
            </a:lvl2pPr>
            <a:lvl3pPr>
              <a:defRPr sz="38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 algn="ctr" defTabSz="2177095" rtl="0">
              <a:tabLst>
                <a:tab pos="1563418" algn="l"/>
                <a:tab pos="3126834" algn="l"/>
                <a:tab pos="4690252" algn="l"/>
                <a:tab pos="6253670" algn="l"/>
                <a:tab pos="7817085" algn="l"/>
                <a:tab pos="9380503" algn="l"/>
                <a:tab pos="10943921" algn="l"/>
                <a:tab pos="12507339" algn="l"/>
                <a:tab pos="14070755" algn="l"/>
                <a:tab pos="15634173" algn="l"/>
                <a:tab pos="17197591" algn="l"/>
              </a:tabLst>
            </a:pPr>
            <a:endParaRPr lang="ru-RU" sz="3100" b="1" kern="1200">
              <a:solidFill>
                <a:srgbClr val="000080"/>
              </a:solidFill>
              <a:latin typeface="Arial"/>
              <a:ea typeface="+mn-ea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 algn="r" defTabSz="2177095" rtl="0">
              <a:tabLst>
                <a:tab pos="1563418" algn="l"/>
              </a:tabLst>
            </a:pPr>
            <a:fld id="{A85F81BC-479A-462E-B830-445DF601351B}" type="slidenum">
              <a:rPr lang="ru-RU" sz="3100" kern="1200" smtClean="0">
                <a:solidFill>
                  <a:srgbClr val="000000"/>
                </a:solidFill>
                <a:latin typeface="Times New Roman" pitchFamily="16" charset="0"/>
                <a:ea typeface="+mn-ea"/>
              </a:rPr>
              <a:pPr algn="r" defTabSz="2177095" rtl="0">
                <a:tabLst>
                  <a:tab pos="1563418" algn="l"/>
                </a:tabLst>
              </a:pPr>
              <a:t>‹#›</a:t>
            </a:fld>
            <a:endParaRPr lang="ru-RU" sz="3100" kern="1200">
              <a:solidFill>
                <a:srgbClr val="000000"/>
              </a:solidFill>
              <a:latin typeface="Times New Roman" pitchFamily="16" charset="0"/>
              <a:ea typeface="+mn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006924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 algn="ctr" defTabSz="2177095" rtl="0">
              <a:tabLst>
                <a:tab pos="1563418" algn="l"/>
                <a:tab pos="3126834" algn="l"/>
                <a:tab pos="4690252" algn="l"/>
                <a:tab pos="6253670" algn="l"/>
                <a:tab pos="7817085" algn="l"/>
                <a:tab pos="9380503" algn="l"/>
                <a:tab pos="10943921" algn="l"/>
                <a:tab pos="12507339" algn="l"/>
                <a:tab pos="14070755" algn="l"/>
                <a:tab pos="15634173" algn="l"/>
                <a:tab pos="17197591" algn="l"/>
              </a:tabLst>
            </a:pPr>
            <a:endParaRPr lang="ru-RU" sz="3100" b="1" kern="1200">
              <a:solidFill>
                <a:srgbClr val="000080"/>
              </a:solidFill>
              <a:latin typeface="Arial"/>
              <a:ea typeface="+mn-ea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 algn="r" defTabSz="2177095" rtl="0">
              <a:tabLst>
                <a:tab pos="1563418" algn="l"/>
              </a:tabLst>
            </a:pPr>
            <a:fld id="{A85F81BC-479A-462E-B830-445DF601351B}" type="slidenum">
              <a:rPr lang="ru-RU" sz="3100" kern="1200" smtClean="0">
                <a:solidFill>
                  <a:srgbClr val="000000"/>
                </a:solidFill>
                <a:latin typeface="Times New Roman" pitchFamily="16" charset="0"/>
                <a:ea typeface="+mn-ea"/>
              </a:rPr>
              <a:pPr algn="r" defTabSz="2177095" rtl="0">
                <a:tabLst>
                  <a:tab pos="1563418" algn="l"/>
                </a:tabLst>
              </a:pPr>
              <a:t>‹#›</a:t>
            </a:fld>
            <a:endParaRPr lang="ru-RU" sz="3100" kern="1200">
              <a:solidFill>
                <a:srgbClr val="000000"/>
              </a:solidFill>
              <a:latin typeface="Times New Roman" pitchFamily="16" charset="0"/>
              <a:ea typeface="+mn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148950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 algn="ctr" defTabSz="2177095" rtl="0">
              <a:tabLst>
                <a:tab pos="1563418" algn="l"/>
                <a:tab pos="3126834" algn="l"/>
                <a:tab pos="4690252" algn="l"/>
                <a:tab pos="6253670" algn="l"/>
                <a:tab pos="7817085" algn="l"/>
                <a:tab pos="9380503" algn="l"/>
                <a:tab pos="10943921" algn="l"/>
                <a:tab pos="12507339" algn="l"/>
                <a:tab pos="14070755" algn="l"/>
                <a:tab pos="15634173" algn="l"/>
                <a:tab pos="17197591" algn="l"/>
              </a:tabLst>
            </a:pPr>
            <a:endParaRPr lang="ru-RU" sz="3100" b="1" kern="1200">
              <a:solidFill>
                <a:srgbClr val="000080"/>
              </a:solidFill>
              <a:latin typeface="Arial"/>
              <a:ea typeface="+mn-ea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 algn="r" defTabSz="2177095" rtl="0">
              <a:tabLst>
                <a:tab pos="1563418" algn="l"/>
              </a:tabLst>
            </a:pPr>
            <a:fld id="{A85F81BC-479A-462E-B830-445DF601351B}" type="slidenum">
              <a:rPr lang="ru-RU" sz="3100" kern="1200" smtClean="0">
                <a:solidFill>
                  <a:srgbClr val="000000"/>
                </a:solidFill>
                <a:latin typeface="Times New Roman" pitchFamily="16" charset="0"/>
                <a:ea typeface="+mn-ea"/>
              </a:rPr>
              <a:pPr algn="r" defTabSz="2177095" rtl="0">
                <a:tabLst>
                  <a:tab pos="1563418" algn="l"/>
                </a:tabLst>
              </a:pPr>
              <a:t>‹#›</a:t>
            </a:fld>
            <a:endParaRPr lang="ru-RU" sz="3100" kern="1200">
              <a:solidFill>
                <a:srgbClr val="000000"/>
              </a:solidFill>
              <a:latin typeface="Times New Roman" pitchFamily="16" charset="0"/>
              <a:ea typeface="+mn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400132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1120" y="547258"/>
            <a:ext cx="8021760" cy="2321524"/>
          </a:xfrm>
        </p:spPr>
        <p:txBody>
          <a:bodyPr anchor="b"/>
          <a:lstStyle>
            <a:lvl1pPr algn="l">
              <a:defRPr sz="43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34723" y="547258"/>
            <a:ext cx="13632000" cy="11705548"/>
          </a:xfrm>
        </p:spPr>
        <p:txBody>
          <a:bodyPr/>
          <a:lstStyle>
            <a:lvl1pPr>
              <a:defRPr sz="6900"/>
            </a:lvl1pPr>
            <a:lvl2pPr>
              <a:defRPr sz="6000"/>
            </a:lvl2pPr>
            <a:lvl3pPr>
              <a:defRPr sz="52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21120" y="2868783"/>
            <a:ext cx="8021760" cy="9384026"/>
          </a:xfrm>
        </p:spPr>
        <p:txBody>
          <a:bodyPr/>
          <a:lstStyle>
            <a:lvl1pPr marL="0" indent="0">
              <a:buNone/>
              <a:defRPr sz="3100"/>
            </a:lvl1pPr>
            <a:lvl2pPr marL="987421" indent="0">
              <a:buNone/>
              <a:defRPr sz="2600"/>
            </a:lvl2pPr>
            <a:lvl3pPr marL="1974842" indent="0">
              <a:buNone/>
              <a:defRPr sz="2100"/>
            </a:lvl3pPr>
            <a:lvl4pPr marL="2962263" indent="0">
              <a:buNone/>
              <a:defRPr sz="1900"/>
            </a:lvl4pPr>
            <a:lvl5pPr marL="3949685" indent="0">
              <a:buNone/>
              <a:defRPr sz="1900"/>
            </a:lvl5pPr>
            <a:lvl6pPr marL="4937108" indent="0">
              <a:buNone/>
              <a:defRPr sz="1900"/>
            </a:lvl6pPr>
            <a:lvl7pPr marL="5924529" indent="0">
              <a:buNone/>
              <a:defRPr sz="1900"/>
            </a:lvl7pPr>
            <a:lvl8pPr marL="6911950" indent="0">
              <a:buNone/>
              <a:defRPr sz="1900"/>
            </a:lvl8pPr>
            <a:lvl9pPr marL="7899371" indent="0">
              <a:buNone/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 algn="ctr" defTabSz="2177095" rtl="0">
              <a:tabLst>
                <a:tab pos="1563418" algn="l"/>
                <a:tab pos="3126834" algn="l"/>
                <a:tab pos="4690252" algn="l"/>
                <a:tab pos="6253670" algn="l"/>
                <a:tab pos="7817085" algn="l"/>
                <a:tab pos="9380503" algn="l"/>
                <a:tab pos="10943921" algn="l"/>
                <a:tab pos="12507339" algn="l"/>
                <a:tab pos="14070755" algn="l"/>
                <a:tab pos="15634173" algn="l"/>
                <a:tab pos="17197591" algn="l"/>
              </a:tabLst>
            </a:pPr>
            <a:endParaRPr lang="ru-RU" sz="3100" b="1" kern="1200">
              <a:solidFill>
                <a:srgbClr val="000080"/>
              </a:solidFill>
              <a:latin typeface="Arial"/>
              <a:ea typeface="+mn-ea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 algn="r" defTabSz="2177095" rtl="0">
              <a:tabLst>
                <a:tab pos="1563418" algn="l"/>
              </a:tabLst>
            </a:pPr>
            <a:fld id="{A85F81BC-479A-462E-B830-445DF601351B}" type="slidenum">
              <a:rPr lang="ru-RU" sz="3100" kern="1200" smtClean="0">
                <a:solidFill>
                  <a:srgbClr val="000000"/>
                </a:solidFill>
                <a:latin typeface="Times New Roman" pitchFamily="16" charset="0"/>
                <a:ea typeface="+mn-ea"/>
              </a:rPr>
              <a:pPr algn="r" defTabSz="2177095" rtl="0">
                <a:tabLst>
                  <a:tab pos="1563418" algn="l"/>
                </a:tabLst>
              </a:pPr>
              <a:t>‹#›</a:t>
            </a:fld>
            <a:endParaRPr lang="ru-RU" sz="3100" kern="1200">
              <a:solidFill>
                <a:srgbClr val="000000"/>
              </a:solidFill>
              <a:latin typeface="Times New Roman" pitchFamily="16" charset="0"/>
              <a:ea typeface="+mn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79774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0803" y="9600050"/>
            <a:ext cx="14630400" cy="1134840"/>
          </a:xfrm>
        </p:spPr>
        <p:txBody>
          <a:bodyPr anchor="b"/>
          <a:lstStyle>
            <a:lvl1pPr algn="l">
              <a:defRPr sz="43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780803" y="1224130"/>
            <a:ext cx="14630400" cy="8231904"/>
          </a:xfrm>
        </p:spPr>
        <p:txBody>
          <a:bodyPr/>
          <a:lstStyle>
            <a:lvl1pPr marL="0" indent="0">
              <a:buNone/>
              <a:defRPr sz="6900"/>
            </a:lvl1pPr>
            <a:lvl2pPr marL="987421" indent="0">
              <a:buNone/>
              <a:defRPr sz="6000"/>
            </a:lvl2pPr>
            <a:lvl3pPr marL="1974842" indent="0">
              <a:buNone/>
              <a:defRPr sz="5200"/>
            </a:lvl3pPr>
            <a:lvl4pPr marL="2962263" indent="0">
              <a:buNone/>
              <a:defRPr sz="4300"/>
            </a:lvl4pPr>
            <a:lvl5pPr marL="3949685" indent="0">
              <a:buNone/>
              <a:defRPr sz="4300"/>
            </a:lvl5pPr>
            <a:lvl6pPr marL="4937108" indent="0">
              <a:buNone/>
              <a:defRPr sz="4300"/>
            </a:lvl6pPr>
            <a:lvl7pPr marL="5924529" indent="0">
              <a:buNone/>
              <a:defRPr sz="4300"/>
            </a:lvl7pPr>
            <a:lvl8pPr marL="6911950" indent="0">
              <a:buNone/>
              <a:defRPr sz="4300"/>
            </a:lvl8pPr>
            <a:lvl9pPr marL="7899371" indent="0">
              <a:buNone/>
              <a:defRPr sz="43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80803" y="10734888"/>
            <a:ext cx="14630400" cy="1610088"/>
          </a:xfrm>
        </p:spPr>
        <p:txBody>
          <a:bodyPr/>
          <a:lstStyle>
            <a:lvl1pPr marL="0" indent="0">
              <a:buNone/>
              <a:defRPr sz="3100"/>
            </a:lvl1pPr>
            <a:lvl2pPr marL="987421" indent="0">
              <a:buNone/>
              <a:defRPr sz="2600"/>
            </a:lvl2pPr>
            <a:lvl3pPr marL="1974842" indent="0">
              <a:buNone/>
              <a:defRPr sz="2100"/>
            </a:lvl3pPr>
            <a:lvl4pPr marL="2962263" indent="0">
              <a:buNone/>
              <a:defRPr sz="1900"/>
            </a:lvl4pPr>
            <a:lvl5pPr marL="3949685" indent="0">
              <a:buNone/>
              <a:defRPr sz="1900"/>
            </a:lvl5pPr>
            <a:lvl6pPr marL="4937108" indent="0">
              <a:buNone/>
              <a:defRPr sz="1900"/>
            </a:lvl6pPr>
            <a:lvl7pPr marL="5924529" indent="0">
              <a:buNone/>
              <a:defRPr sz="1900"/>
            </a:lvl7pPr>
            <a:lvl8pPr marL="6911950" indent="0">
              <a:buNone/>
              <a:defRPr sz="1900"/>
            </a:lvl8pPr>
            <a:lvl9pPr marL="7899371" indent="0">
              <a:buNone/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 algn="ctr" defTabSz="2177095" rtl="0">
              <a:tabLst>
                <a:tab pos="1563418" algn="l"/>
                <a:tab pos="3126834" algn="l"/>
                <a:tab pos="4690252" algn="l"/>
                <a:tab pos="6253670" algn="l"/>
                <a:tab pos="7817085" algn="l"/>
                <a:tab pos="9380503" algn="l"/>
                <a:tab pos="10943921" algn="l"/>
                <a:tab pos="12507339" algn="l"/>
                <a:tab pos="14070755" algn="l"/>
                <a:tab pos="15634173" algn="l"/>
                <a:tab pos="17197591" algn="l"/>
              </a:tabLst>
            </a:pPr>
            <a:endParaRPr lang="ru-RU" sz="3100" b="1" kern="1200">
              <a:solidFill>
                <a:srgbClr val="000080"/>
              </a:solidFill>
              <a:latin typeface="Arial"/>
              <a:ea typeface="+mn-ea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 algn="r" defTabSz="2177095" rtl="0">
              <a:tabLst>
                <a:tab pos="1563418" algn="l"/>
              </a:tabLst>
            </a:pPr>
            <a:fld id="{A85F81BC-479A-462E-B830-445DF601351B}" type="slidenum">
              <a:rPr lang="ru-RU" sz="3100" kern="1200" smtClean="0">
                <a:solidFill>
                  <a:srgbClr val="000000"/>
                </a:solidFill>
                <a:latin typeface="Times New Roman" pitchFamily="16" charset="0"/>
                <a:ea typeface="+mn-ea"/>
              </a:rPr>
              <a:pPr algn="r" defTabSz="2177095" rtl="0">
                <a:tabLst>
                  <a:tab pos="1563418" algn="l"/>
                </a:tabLst>
              </a:pPr>
              <a:t>‹#›</a:t>
            </a:fld>
            <a:endParaRPr lang="ru-RU" sz="3100" kern="1200">
              <a:solidFill>
                <a:srgbClr val="000000"/>
              </a:solidFill>
              <a:latin typeface="Times New Roman" pitchFamily="16" charset="0"/>
              <a:ea typeface="+mn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44542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 algn="ctr" defTabSz="2177095" rtl="0">
              <a:tabLst>
                <a:tab pos="1563418" algn="l"/>
                <a:tab pos="3126834" algn="l"/>
                <a:tab pos="4690252" algn="l"/>
                <a:tab pos="6253670" algn="l"/>
                <a:tab pos="7817085" algn="l"/>
                <a:tab pos="9380503" algn="l"/>
                <a:tab pos="10943921" algn="l"/>
                <a:tab pos="12507339" algn="l"/>
                <a:tab pos="14070755" algn="l"/>
                <a:tab pos="15634173" algn="l"/>
                <a:tab pos="17197591" algn="l"/>
              </a:tabLst>
            </a:pPr>
            <a:endParaRPr lang="ru-RU" sz="3100" b="1" kern="1200">
              <a:solidFill>
                <a:srgbClr val="000080"/>
              </a:solidFill>
              <a:latin typeface="Arial"/>
              <a:ea typeface="+mn-ea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 algn="r" defTabSz="2177095" rtl="0">
              <a:tabLst>
                <a:tab pos="1563418" algn="l"/>
              </a:tabLst>
            </a:pPr>
            <a:fld id="{A85F81BC-479A-462E-B830-445DF601351B}" type="slidenum">
              <a:rPr lang="ru-RU" sz="3100" kern="1200" smtClean="0">
                <a:solidFill>
                  <a:srgbClr val="000000"/>
                </a:solidFill>
                <a:latin typeface="Times New Roman" pitchFamily="16" charset="0"/>
                <a:ea typeface="+mn-ea"/>
              </a:rPr>
              <a:pPr algn="r" defTabSz="2177095" rtl="0">
                <a:tabLst>
                  <a:tab pos="1563418" algn="l"/>
                </a:tabLst>
              </a:pPr>
              <a:t>‹#›</a:t>
            </a:fld>
            <a:endParaRPr lang="ru-RU" sz="3100" kern="1200">
              <a:solidFill>
                <a:srgbClr val="000000"/>
              </a:solidFill>
              <a:latin typeface="Times New Roman" pitchFamily="16" charset="0"/>
              <a:ea typeface="+mn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656283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7671680" y="547259"/>
            <a:ext cx="5483520" cy="1171131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17283" y="547259"/>
            <a:ext cx="16085760" cy="1171131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 algn="ctr" defTabSz="2177095" rtl="0">
              <a:tabLst>
                <a:tab pos="1563418" algn="l"/>
                <a:tab pos="3126834" algn="l"/>
                <a:tab pos="4690252" algn="l"/>
                <a:tab pos="6253670" algn="l"/>
                <a:tab pos="7817085" algn="l"/>
                <a:tab pos="9380503" algn="l"/>
                <a:tab pos="10943921" algn="l"/>
                <a:tab pos="12507339" algn="l"/>
                <a:tab pos="14070755" algn="l"/>
                <a:tab pos="15634173" algn="l"/>
                <a:tab pos="17197591" algn="l"/>
              </a:tabLst>
            </a:pPr>
            <a:endParaRPr lang="ru-RU" sz="3100" b="1" kern="1200">
              <a:solidFill>
                <a:srgbClr val="000080"/>
              </a:solidFill>
              <a:latin typeface="Arial"/>
              <a:ea typeface="+mn-ea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 algn="r" defTabSz="2177095" rtl="0">
              <a:tabLst>
                <a:tab pos="1563418" algn="l"/>
              </a:tabLst>
            </a:pPr>
            <a:fld id="{A85F81BC-479A-462E-B830-445DF601351B}" type="slidenum">
              <a:rPr lang="ru-RU" sz="3100" kern="1200" smtClean="0">
                <a:solidFill>
                  <a:srgbClr val="000000"/>
                </a:solidFill>
                <a:latin typeface="Times New Roman" pitchFamily="16" charset="0"/>
                <a:ea typeface="+mn-ea"/>
              </a:rPr>
              <a:pPr algn="r" defTabSz="2177095" rtl="0">
                <a:tabLst>
                  <a:tab pos="1563418" algn="l"/>
                </a:tabLst>
              </a:pPr>
              <a:t>‹#›</a:t>
            </a:fld>
            <a:endParaRPr lang="ru-RU" sz="3100" kern="1200">
              <a:solidFill>
                <a:srgbClr val="000000"/>
              </a:solidFill>
              <a:latin typeface="Times New Roman" pitchFamily="16" charset="0"/>
              <a:ea typeface="+mn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16301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вертик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Изображение"/>
          <p:cNvSpPr>
            <a:spLocks noGrp="1"/>
          </p:cNvSpPr>
          <p:nvPr>
            <p:ph type="pic" idx="13"/>
          </p:nvPr>
        </p:nvSpPr>
        <p:spPr>
          <a:xfrm>
            <a:off x="7950200" y="1104900"/>
            <a:ext cx="17259302" cy="115062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Изображение"/>
          <p:cNvSpPr>
            <a:spLocks noGrp="1"/>
          </p:cNvSpPr>
          <p:nvPr>
            <p:ph type="pic" sz="half" idx="13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 (3 шт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Изображение"/>
          <p:cNvSpPr>
            <a:spLocks noGrp="1"/>
          </p:cNvSpPr>
          <p:nvPr>
            <p:ph type="pic" sz="quarter" idx="13"/>
          </p:nvPr>
        </p:nvSpPr>
        <p:spPr>
          <a:xfrm>
            <a:off x="15681340" y="7035800"/>
            <a:ext cx="8396680" cy="56007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Изображение"/>
          <p:cNvSpPr>
            <a:spLocks noGrp="1"/>
          </p:cNvSpPr>
          <p:nvPr>
            <p:ph type="pic" sz="quarter" idx="14"/>
          </p:nvPr>
        </p:nvSpPr>
        <p:spPr>
          <a:xfrm>
            <a:off x="15290800" y="1130300"/>
            <a:ext cx="8331200" cy="55541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Изображение"/>
          <p:cNvSpPr>
            <a:spLocks noGrp="1"/>
          </p:cNvSpPr>
          <p:nvPr>
            <p:ph type="pic" idx="15"/>
          </p:nvPr>
        </p:nvSpPr>
        <p:spPr>
          <a:xfrm>
            <a:off x="-3048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  <a:lvl2pPr marL="1025768" indent="-390768" algn="ctr">
              <a:spcBef>
                <a:spcPts val="0"/>
              </a:spcBef>
              <a:defRPr sz="3200" i="1"/>
            </a:lvl2pPr>
            <a:lvl3pPr marL="1660768" indent="-390768" algn="ctr">
              <a:spcBef>
                <a:spcPts val="0"/>
              </a:spcBef>
              <a:defRPr sz="3200" i="1"/>
            </a:lvl3pPr>
            <a:lvl4pPr marL="2295768" indent="-390768" algn="ctr">
              <a:spcBef>
                <a:spcPts val="0"/>
              </a:spcBef>
              <a:defRPr sz="3200" i="1"/>
            </a:lvl4pPr>
            <a:lvl5pPr marL="2930768" indent="-390768" algn="ctr">
              <a:spcBef>
                <a:spcPts val="0"/>
              </a:spcBef>
              <a:defRPr sz="3200" i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«Место ввода цитаты»."/>
          <p:cNvSpPr txBox="1">
            <a:spLocks noGrp="1"/>
          </p:cNvSpPr>
          <p:nvPr>
            <p:ph type="body" sz="quarter" idx="13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9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5pPr>
      <a:lvl6pPr marL="3761152" marR="0" indent="-586152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6pPr>
      <a:lvl7pPr marL="4396152" marR="0" indent="-586152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7pPr>
      <a:lvl8pPr marL="5031152" marR="0" indent="-586152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8pPr>
      <a:lvl9pPr marL="5666152" marR="0" indent="-586152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17283" y="547258"/>
            <a:ext cx="21937920" cy="2286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Для правки текста заголовка щелкните мышью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7283" y="3208659"/>
            <a:ext cx="21937920" cy="9049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60956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Для правки структуры щелкните мышью</a:t>
            </a:r>
          </a:p>
          <a:p>
            <a:pPr lvl="1"/>
            <a:r>
              <a:rPr lang="en-GB"/>
              <a:t>Второй уровень структуры</a:t>
            </a:r>
          </a:p>
          <a:p>
            <a:pPr lvl="2"/>
            <a:r>
              <a:rPr lang="en-GB"/>
              <a:t>Третий уровень структуры</a:t>
            </a:r>
          </a:p>
          <a:p>
            <a:pPr lvl="3"/>
            <a:r>
              <a:rPr lang="en-GB"/>
              <a:t>Четвертый уровень структуры</a:t>
            </a:r>
          </a:p>
          <a:p>
            <a:pPr lvl="4"/>
            <a:r>
              <a:rPr lang="en-GB"/>
              <a:t>Пятый уровень структуры</a:t>
            </a:r>
          </a:p>
          <a:p>
            <a:pPr lvl="4"/>
            <a:r>
              <a:rPr lang="en-GB"/>
              <a:t>Шестой уровень структуры</a:t>
            </a:r>
          </a:p>
          <a:p>
            <a:pPr lvl="4"/>
            <a:r>
              <a:rPr lang="en-GB"/>
              <a:t>Седьмой уровень структуры</a:t>
            </a:r>
          </a:p>
          <a:p>
            <a:pPr lvl="4"/>
            <a:r>
              <a:rPr lang="en-GB"/>
              <a:t>Восьмой уровень структуры</a:t>
            </a:r>
          </a:p>
          <a:p>
            <a:pPr lvl="4"/>
            <a:r>
              <a:rPr lang="en-GB"/>
              <a:t>Девятый уровень структуры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ftr"/>
          </p:nvPr>
        </p:nvSpPr>
        <p:spPr bwMode="auto">
          <a:xfrm>
            <a:off x="871683" y="13062172"/>
            <a:ext cx="19587840" cy="374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1563418" algn="l"/>
                <a:tab pos="3126834" algn="l"/>
                <a:tab pos="4690252" algn="l"/>
                <a:tab pos="6253670" algn="l"/>
                <a:tab pos="7817085" algn="l"/>
                <a:tab pos="9380503" algn="l"/>
                <a:tab pos="10943921" algn="l"/>
                <a:tab pos="12507339" algn="l"/>
                <a:tab pos="14070755" algn="l"/>
                <a:tab pos="15634173" algn="l"/>
                <a:tab pos="17197591" algn="l"/>
              </a:tabLst>
              <a:defRPr sz="3100" b="1">
                <a:solidFill>
                  <a:srgbClr val="000080"/>
                </a:solidFill>
              </a:defRPr>
            </a:lvl1pPr>
          </a:lstStyle>
          <a:p>
            <a:pPr defTabSz="2177095" rtl="0"/>
            <a:endParaRPr lang="ru-RU" kern="1200">
              <a:latin typeface="Arial"/>
              <a:ea typeface="+mn-ea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21335043" y="13062172"/>
            <a:ext cx="1824000" cy="374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1563418" algn="l"/>
              </a:tabLst>
              <a:defRPr sz="31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 defTabSz="2177095" rtl="0"/>
            <a:fld id="{A85F81BC-479A-462E-B830-445DF601351B}" type="slidenum">
              <a:rPr lang="ru-RU" kern="1200" smtClean="0">
                <a:ea typeface="+mn-ea"/>
              </a:rPr>
              <a:pPr defTabSz="2177095" rtl="0"/>
              <a:t>‹#›</a:t>
            </a:fld>
            <a:endParaRPr lang="ru-RU" kern="1200">
              <a:ea typeface="+mn-ea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24384000" cy="325476"/>
          </a:xfrm>
          <a:prstGeom prst="rect">
            <a:avLst/>
          </a:prstGeom>
          <a:solidFill>
            <a:srgbClr val="00008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97484" tIns="98743" rIns="197484" bIns="98743" anchor="ctr"/>
          <a:lstStyle/>
          <a:p>
            <a:pPr algn="l" defTabSz="2177095" rtl="0"/>
            <a:endParaRPr lang="ru-RU" sz="4300" kern="1200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3" y="325476"/>
            <a:ext cx="871680" cy="13390524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97484" tIns="98743" rIns="197484" bIns="98743" anchor="ctr"/>
          <a:lstStyle/>
          <a:p>
            <a:pPr algn="l" defTabSz="2177095" rtl="0"/>
            <a:endParaRPr lang="ru-RU" sz="4300" kern="1200">
              <a:solidFill>
                <a:srgbClr val="000000"/>
              </a:solidFill>
              <a:latin typeface="Arial"/>
              <a:ea typeface="+mn-ea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680" y="325477"/>
            <a:ext cx="1658880" cy="1192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70279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9500">
          <a:solidFill>
            <a:srgbClr val="000000"/>
          </a:solidFill>
          <a:latin typeface="+mj-lt"/>
          <a:ea typeface="+mj-ea"/>
          <a:cs typeface="+mj-cs"/>
        </a:defRPr>
      </a:lvl1pPr>
      <a:lvl2pPr marL="1604560" indent="-617139" algn="ctr" defTabSz="970279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9500">
          <a:solidFill>
            <a:srgbClr val="000000"/>
          </a:solidFill>
          <a:latin typeface="Arial" charset="0"/>
          <a:cs typeface="DejaVu Sans" charset="0"/>
        </a:defRPr>
      </a:lvl2pPr>
      <a:lvl3pPr marL="2468553" indent="-493711" algn="ctr" defTabSz="970279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9500">
          <a:solidFill>
            <a:srgbClr val="000000"/>
          </a:solidFill>
          <a:latin typeface="Arial" charset="0"/>
          <a:cs typeface="DejaVu Sans" charset="0"/>
        </a:defRPr>
      </a:lvl3pPr>
      <a:lvl4pPr marL="3455974" indent="-493711" algn="ctr" defTabSz="970279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9500">
          <a:solidFill>
            <a:srgbClr val="000000"/>
          </a:solidFill>
          <a:latin typeface="Arial" charset="0"/>
          <a:cs typeface="DejaVu Sans" charset="0"/>
        </a:defRPr>
      </a:lvl4pPr>
      <a:lvl5pPr marL="4443397" indent="-493711" algn="ctr" defTabSz="970279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9500">
          <a:solidFill>
            <a:srgbClr val="000000"/>
          </a:solidFill>
          <a:latin typeface="Arial" charset="0"/>
          <a:cs typeface="DejaVu Sans" charset="0"/>
        </a:defRPr>
      </a:lvl5pPr>
      <a:lvl6pPr marL="5430819" indent="-493711" algn="ctr" defTabSz="970279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9500">
          <a:solidFill>
            <a:srgbClr val="000000"/>
          </a:solidFill>
          <a:latin typeface="Arial" charset="0"/>
          <a:cs typeface="DejaVu Sans" charset="0"/>
        </a:defRPr>
      </a:lvl6pPr>
      <a:lvl7pPr marL="6418240" indent="-493711" algn="ctr" defTabSz="970279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9500">
          <a:solidFill>
            <a:srgbClr val="000000"/>
          </a:solidFill>
          <a:latin typeface="Arial" charset="0"/>
          <a:cs typeface="DejaVu Sans" charset="0"/>
        </a:defRPr>
      </a:lvl7pPr>
      <a:lvl8pPr marL="7405661" indent="-493711" algn="ctr" defTabSz="970279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9500">
          <a:solidFill>
            <a:srgbClr val="000000"/>
          </a:solidFill>
          <a:latin typeface="Arial" charset="0"/>
          <a:cs typeface="DejaVu Sans" charset="0"/>
        </a:defRPr>
      </a:lvl8pPr>
      <a:lvl9pPr marL="8393082" indent="-493711" algn="ctr" defTabSz="970279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9500">
          <a:solidFill>
            <a:srgbClr val="000000"/>
          </a:solidFill>
          <a:latin typeface="Arial" charset="0"/>
          <a:cs typeface="DejaVu Sans" charset="0"/>
        </a:defRPr>
      </a:lvl9pPr>
    </p:titleStyle>
    <p:bodyStyle>
      <a:lvl1pPr marL="740567" indent="-740567" algn="l" defTabSz="970279" rtl="0" eaLnBrk="1" fontAlgn="base" hangingPunct="1">
        <a:lnSpc>
          <a:spcPct val="93000"/>
        </a:lnSpc>
        <a:spcBef>
          <a:spcPct val="0"/>
        </a:spcBef>
        <a:spcAft>
          <a:spcPts val="3079"/>
        </a:spcAft>
        <a:buClr>
          <a:srgbClr val="000000"/>
        </a:buClr>
        <a:buSzPct val="100000"/>
        <a:buFont typeface="Times New Roman" pitchFamily="16" charset="0"/>
        <a:defRPr sz="6900">
          <a:solidFill>
            <a:srgbClr val="000000"/>
          </a:solidFill>
          <a:latin typeface="+mn-lt"/>
          <a:ea typeface="+mn-ea"/>
          <a:cs typeface="+mn-cs"/>
        </a:defRPr>
      </a:lvl1pPr>
      <a:lvl2pPr marL="1604560" indent="-617139" algn="l" defTabSz="970279" rtl="0" eaLnBrk="1" fontAlgn="base" hangingPunct="1">
        <a:lnSpc>
          <a:spcPct val="93000"/>
        </a:lnSpc>
        <a:spcBef>
          <a:spcPct val="0"/>
        </a:spcBef>
        <a:spcAft>
          <a:spcPts val="2457"/>
        </a:spcAft>
        <a:buClr>
          <a:srgbClr val="000000"/>
        </a:buClr>
        <a:buSzPct val="100000"/>
        <a:buFont typeface="Times New Roman" pitchFamily="16" charset="0"/>
        <a:defRPr sz="6000">
          <a:solidFill>
            <a:srgbClr val="000000"/>
          </a:solidFill>
          <a:latin typeface="+mn-lt"/>
          <a:cs typeface="+mn-cs"/>
        </a:defRPr>
      </a:lvl2pPr>
      <a:lvl3pPr marL="2468553" indent="-493711" algn="l" defTabSz="970279" rtl="0" eaLnBrk="1" fontAlgn="base" hangingPunct="1">
        <a:lnSpc>
          <a:spcPct val="93000"/>
        </a:lnSpc>
        <a:spcBef>
          <a:spcPct val="0"/>
        </a:spcBef>
        <a:spcAft>
          <a:spcPts val="1836"/>
        </a:spcAft>
        <a:buClr>
          <a:srgbClr val="000000"/>
        </a:buClr>
        <a:buSzPct val="100000"/>
        <a:buFont typeface="Times New Roman" pitchFamily="16" charset="0"/>
        <a:defRPr sz="5200">
          <a:solidFill>
            <a:srgbClr val="000000"/>
          </a:solidFill>
          <a:latin typeface="+mn-lt"/>
          <a:cs typeface="+mn-cs"/>
        </a:defRPr>
      </a:lvl3pPr>
      <a:lvl4pPr marL="3455974" indent="-493711" algn="l" defTabSz="970279" rtl="0" eaLnBrk="1" fontAlgn="base" hangingPunct="1">
        <a:lnSpc>
          <a:spcPct val="93000"/>
        </a:lnSpc>
        <a:spcBef>
          <a:spcPct val="0"/>
        </a:spcBef>
        <a:spcAft>
          <a:spcPts val="1243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000000"/>
          </a:solidFill>
          <a:latin typeface="+mn-lt"/>
          <a:cs typeface="+mn-cs"/>
        </a:defRPr>
      </a:lvl4pPr>
      <a:lvl5pPr marL="4443397" indent="-493711" algn="l" defTabSz="970279" rtl="0" eaLnBrk="1" fontAlgn="base" hangingPunct="1">
        <a:lnSpc>
          <a:spcPct val="93000"/>
        </a:lnSpc>
        <a:spcBef>
          <a:spcPct val="0"/>
        </a:spcBef>
        <a:spcAft>
          <a:spcPts val="621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000000"/>
          </a:solidFill>
          <a:latin typeface="+mn-lt"/>
          <a:cs typeface="+mn-cs"/>
        </a:defRPr>
      </a:lvl5pPr>
      <a:lvl6pPr marL="5430819" indent="-493711" algn="l" defTabSz="970279" rtl="0" eaLnBrk="1" fontAlgn="base" hangingPunct="1">
        <a:lnSpc>
          <a:spcPct val="93000"/>
        </a:lnSpc>
        <a:spcBef>
          <a:spcPct val="0"/>
        </a:spcBef>
        <a:spcAft>
          <a:spcPts val="621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000000"/>
          </a:solidFill>
          <a:latin typeface="+mn-lt"/>
          <a:cs typeface="+mn-cs"/>
        </a:defRPr>
      </a:lvl6pPr>
      <a:lvl7pPr marL="6418240" indent="-493711" algn="l" defTabSz="970279" rtl="0" eaLnBrk="1" fontAlgn="base" hangingPunct="1">
        <a:lnSpc>
          <a:spcPct val="93000"/>
        </a:lnSpc>
        <a:spcBef>
          <a:spcPct val="0"/>
        </a:spcBef>
        <a:spcAft>
          <a:spcPts val="621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000000"/>
          </a:solidFill>
          <a:latin typeface="+mn-lt"/>
          <a:cs typeface="+mn-cs"/>
        </a:defRPr>
      </a:lvl7pPr>
      <a:lvl8pPr marL="7405661" indent="-493711" algn="l" defTabSz="970279" rtl="0" eaLnBrk="1" fontAlgn="base" hangingPunct="1">
        <a:lnSpc>
          <a:spcPct val="93000"/>
        </a:lnSpc>
        <a:spcBef>
          <a:spcPct val="0"/>
        </a:spcBef>
        <a:spcAft>
          <a:spcPts val="621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000000"/>
          </a:solidFill>
          <a:latin typeface="+mn-lt"/>
          <a:cs typeface="+mn-cs"/>
        </a:defRPr>
      </a:lvl8pPr>
      <a:lvl9pPr marL="8393082" indent="-493711" algn="l" defTabSz="970279" rtl="0" eaLnBrk="1" fontAlgn="base" hangingPunct="1">
        <a:lnSpc>
          <a:spcPct val="93000"/>
        </a:lnSpc>
        <a:spcBef>
          <a:spcPct val="0"/>
        </a:spcBef>
        <a:spcAft>
          <a:spcPts val="621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1974842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987421" algn="l" defTabSz="1974842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974842" algn="l" defTabSz="1974842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962263" algn="l" defTabSz="1974842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4pPr>
      <a:lvl5pPr marL="3949685" algn="l" defTabSz="1974842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5pPr>
      <a:lvl6pPr marL="4937108" algn="l" defTabSz="1974842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6pPr>
      <a:lvl7pPr marL="5924529" algn="l" defTabSz="1974842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7pPr>
      <a:lvl8pPr marL="6911950" algn="l" defTabSz="1974842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8pPr>
      <a:lvl9pPr marL="7899371" algn="l" defTabSz="1974842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1A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86" name="доп. информация"/>
          <p:cNvSpPr txBox="1"/>
          <p:nvPr/>
        </p:nvSpPr>
        <p:spPr>
          <a:xfrm>
            <a:off x="19634157" y="9347129"/>
            <a:ext cx="3896901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lnSpc>
                <a:spcPts val="3600"/>
              </a:lnSpc>
              <a:defRPr sz="5000">
                <a:solidFill>
                  <a:srgbClr val="FFFFFF"/>
                </a:solidFill>
                <a:latin typeface="Inter Regular"/>
                <a:ea typeface="Inter Regular"/>
                <a:cs typeface="Inter Regular"/>
                <a:sym typeface="Inter Regular"/>
              </a:defRPr>
            </a:pPr>
            <a:endParaRPr lang="ru-RU" sz="4500" dirty="0" smtClean="0"/>
          </a:p>
          <a:p>
            <a:pPr algn="l">
              <a:lnSpc>
                <a:spcPts val="3600"/>
              </a:lnSpc>
              <a:defRPr sz="5000">
                <a:solidFill>
                  <a:srgbClr val="FFFFFF"/>
                </a:solidFill>
                <a:latin typeface="Inter Regular"/>
                <a:ea typeface="Inter Regular"/>
                <a:cs typeface="Inter Regular"/>
                <a:sym typeface="Inter Regular"/>
              </a:defRPr>
            </a:pPr>
            <a:r>
              <a:rPr lang="ru-RU" sz="4500" dirty="0" smtClean="0"/>
              <a:t>А.О. </a:t>
            </a:r>
            <a:r>
              <a:rPr lang="ru-RU" sz="4500" dirty="0" err="1" smtClean="0"/>
              <a:t>Глико</a:t>
            </a:r>
            <a:endParaRPr lang="ru-RU" sz="4500" dirty="0" smtClean="0"/>
          </a:p>
          <a:p>
            <a:pPr algn="l">
              <a:lnSpc>
                <a:spcPts val="3600"/>
              </a:lnSpc>
              <a:defRPr sz="5000">
                <a:solidFill>
                  <a:srgbClr val="FFFFFF"/>
                </a:solidFill>
                <a:latin typeface="Inter Regular"/>
                <a:ea typeface="Inter Regular"/>
                <a:cs typeface="Inter Regular"/>
                <a:sym typeface="Inter Regular"/>
              </a:defRPr>
            </a:pPr>
            <a:endParaRPr lang="ru-RU" sz="4500" dirty="0"/>
          </a:p>
          <a:p>
            <a:pPr algn="l">
              <a:lnSpc>
                <a:spcPts val="3600"/>
              </a:lnSpc>
              <a:defRPr sz="5000">
                <a:solidFill>
                  <a:srgbClr val="FFFFFF"/>
                </a:solidFill>
                <a:latin typeface="Inter Regular"/>
                <a:ea typeface="Inter Regular"/>
                <a:cs typeface="Inter Regular"/>
                <a:sym typeface="Inter Regular"/>
              </a:defRPr>
            </a:pPr>
            <a:r>
              <a:rPr lang="ru-RU" sz="4500" dirty="0" smtClean="0"/>
              <a:t>С.А. </a:t>
            </a:r>
            <a:r>
              <a:rPr lang="ru-RU" sz="4500" dirty="0" err="1" smtClean="0"/>
              <a:t>Тихоцкий</a:t>
            </a:r>
            <a:endParaRPr lang="ru-RU" sz="4500" dirty="0" smtClean="0"/>
          </a:p>
        </p:txBody>
      </p:sp>
      <p:sp>
        <p:nvSpPr>
          <p:cNvPr id="187" name="Большой заголовок раздела…"/>
          <p:cNvSpPr txBox="1"/>
          <p:nvPr/>
        </p:nvSpPr>
        <p:spPr>
          <a:xfrm>
            <a:off x="2088606" y="4994862"/>
            <a:ext cx="21497982" cy="27288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lnSpc>
                <a:spcPts val="11000"/>
              </a:lnSpc>
              <a:defRPr sz="9000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defRPr>
            </a:pPr>
            <a:r>
              <a:rPr lang="ru-RU" sz="5400" b="1" dirty="0" smtClean="0">
                <a:sym typeface="Inter Bold"/>
              </a:rPr>
              <a:t>Академик Магницкий – основатель физики Земли. </a:t>
            </a:r>
          </a:p>
          <a:p>
            <a:pPr>
              <a:lnSpc>
                <a:spcPts val="11000"/>
              </a:lnSpc>
              <a:defRPr sz="9000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defRPr>
            </a:pPr>
            <a:r>
              <a:rPr lang="ru-RU" sz="5400" b="1" dirty="0" smtClean="0">
                <a:sym typeface="Inter Bold"/>
              </a:rPr>
              <a:t>Грани личности</a:t>
            </a:r>
            <a:endParaRPr lang="ru-RU" sz="5400" b="1" dirty="0">
              <a:sym typeface="Inter Bold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29184" y="12555728"/>
            <a:ext cx="23719536" cy="7315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810768" y="12700337"/>
            <a:ext cx="228904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XII </a:t>
            </a:r>
            <a:r>
              <a:rPr lang="ru-RU" b="1" dirty="0" smtClean="0">
                <a:solidFill>
                  <a:schemeClr val="bg1"/>
                </a:solidFill>
              </a:rPr>
              <a:t>чтения «Легенды геологии». К 110-летию со дня рождения В.А. Магницкого.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 Государственный геологический музей им. В.А. Вернадского. 16 июня 2025 г.</a:t>
            </a:r>
            <a:r>
              <a:rPr lang="ru-RU" b="1" dirty="0" smtClean="0">
                <a:solidFill>
                  <a:schemeClr val="bg1"/>
                </a:solidFill>
              </a:rPr>
              <a:t>	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CFA0B76-F788-4B43-AA72-861528213F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3264" y="502450"/>
            <a:ext cx="7287776" cy="910972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351264" y="697832"/>
            <a:ext cx="13655040" cy="95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400" dirty="0" smtClean="0"/>
              <a:t>В.А. Магницким внесен основополагающий вклад в изучение физического состояния и свойств вещества земных недр, природы границ раздела и неоднородностей в коре и мантии, закономерностей </a:t>
            </a:r>
            <a:r>
              <a:rPr lang="ru-RU" sz="4400" dirty="0" smtClean="0"/>
              <a:t>современных движений земной коры.</a:t>
            </a:r>
          </a:p>
          <a:p>
            <a:pPr algn="just"/>
            <a:endParaRPr lang="ru-RU" sz="4400" dirty="0" smtClean="0"/>
          </a:p>
          <a:p>
            <a:pPr algn="just"/>
            <a:r>
              <a:rPr lang="ru-RU" sz="4400" dirty="0" smtClean="0"/>
              <a:t>В.А. Магницким созданы кафедра физики Земли физического факультета МГУ, сформирован облик исследований по планетарной и теоретической геофизики в Институте физики Земли РАН, написаны учебники по физике Земли используемые многими поколениями студентов и исследователей.</a:t>
            </a:r>
            <a:endParaRPr lang="ru-RU" sz="4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11167045"/>
            <a:ext cx="2438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/>
              <a:t>Исследования и научно-организационная деятельность академика </a:t>
            </a:r>
          </a:p>
          <a:p>
            <a:r>
              <a:rPr lang="ru-RU" sz="4800" dirty="0" smtClean="0"/>
              <a:t>В.А</a:t>
            </a:r>
            <a:r>
              <a:rPr lang="ru-RU" sz="4800" dirty="0" smtClean="0"/>
              <a:t>. </a:t>
            </a:r>
            <a:r>
              <a:rPr lang="ru-RU" sz="4800" dirty="0" smtClean="0"/>
              <a:t>Магницкого привели к созданию нового научного направления - физики Земли</a:t>
            </a:r>
            <a:endParaRPr lang="ru-RU" sz="48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845E61F-652F-2812-915D-BE87935670A6}"/>
              </a:ext>
            </a:extLst>
          </p:cNvPr>
          <p:cNvSpPr txBox="1"/>
          <p:nvPr/>
        </p:nvSpPr>
        <p:spPr>
          <a:xfrm>
            <a:off x="3166630" y="5842337"/>
            <a:ext cx="18050740" cy="13234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ru-RU" sz="8000" b="1" i="1" dirty="0">
                <a:solidFill>
                  <a:srgbClr val="001DB1"/>
                </a:solidFill>
                <a:latin typeface="Inter Bold"/>
              </a:rPr>
              <a:t>Спасибо за внимание!!</a:t>
            </a: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927" y="623951"/>
            <a:ext cx="5934329" cy="12832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2904302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Файл:Мужская первая гимназия (здание) пр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185775" y="346075"/>
            <a:ext cx="10269798" cy="4454525"/>
          </a:xfrm>
          <a:prstGeom prst="rect">
            <a:avLst/>
          </a:prstGeom>
          <a:noFill/>
        </p:spPr>
      </p:pic>
      <p:sp>
        <p:nvSpPr>
          <p:cNvPr id="89092" name="AutoShape 4" descr="Магницкий Владимир Александрович - Российский Ученый - Биограф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9094" name="AutoShape 6" descr="Магницкий Владимир Александрович - Российский Ученый - Биограф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7241400"/>
            <a:ext cx="65277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Владимир Александрович Магницкий родился </a:t>
            </a:r>
            <a:r>
              <a:rPr lang="ru-RU" sz="3200" b="1" dirty="0" smtClean="0"/>
              <a:t>12 июня 1915 г. в </a:t>
            </a:r>
            <a:r>
              <a:rPr lang="ru-RU" sz="3200" b="1" dirty="0" smtClean="0"/>
              <a:t>городе </a:t>
            </a:r>
            <a:r>
              <a:rPr lang="ru-RU" sz="3200" b="1" dirty="0" smtClean="0"/>
              <a:t>Пенза.</a:t>
            </a:r>
            <a:endParaRPr lang="ru-RU" sz="3200" b="1" dirty="0"/>
          </a:p>
        </p:txBody>
      </p:sp>
      <p:sp>
        <p:nvSpPr>
          <p:cNvPr id="89096" name="AutoShape 8" descr="Магницкий Владимир Александрович - Российский Ученый - Биограф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9098" name="AutoShape 10" descr="Магницкий Владимир Александрович - Российский Ученый - Биограф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9100" name="AutoShape 12" descr="https://rus.team/images/article/7497/2020-10-16_140-973159_624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9102" name="AutoShape 14" descr="https://rus.team/images/article/7497/2020-10-16_140-973159_624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9104" name="AutoShape 16" descr="https://rus.team/images/article/7497/2020-10-16_140-973159_624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0FA7A708-179F-424D-A92E-7E7CDC99B2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377439"/>
            <a:ext cx="4881645" cy="6727866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2369801" y="4879200"/>
            <a:ext cx="11404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1</a:t>
            </a:r>
            <a:r>
              <a:rPr lang="ru-RU" sz="3200" dirty="0" smtClean="0"/>
              <a:t> Пензенская мужская гимназия. В 30-х годах </a:t>
            </a:r>
            <a:r>
              <a:rPr lang="en-US" sz="3200" dirty="0" smtClean="0"/>
              <a:t>XX </a:t>
            </a:r>
            <a:r>
              <a:rPr lang="ru-RU" sz="3200" dirty="0" smtClean="0"/>
              <a:t>века – школа-семилетка им. В.Г. Белинского.</a:t>
            </a:r>
            <a:endParaRPr lang="ru-RU" sz="3200" dirty="0"/>
          </a:p>
        </p:txBody>
      </p:sp>
      <p:pic>
        <p:nvPicPr>
          <p:cNvPr id="89106" name="Picture 18" descr="Спасите МИИГАиК». Одному из старейших вузов России приостановили  аккредитацию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693775" y="6247895"/>
            <a:ext cx="9293225" cy="6045705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12446001" y="12638782"/>
            <a:ext cx="11404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Московский </a:t>
            </a:r>
            <a:r>
              <a:rPr lang="ru-RU" sz="3200" dirty="0" smtClean="0"/>
              <a:t>институт инженеров геодезии, аэрофотосъемки и картографии (</a:t>
            </a:r>
            <a:r>
              <a:rPr lang="ru-RU" sz="3200" dirty="0" err="1" smtClean="0"/>
              <a:t>МИИГАиК</a:t>
            </a:r>
            <a:r>
              <a:rPr lang="ru-RU" sz="3200" dirty="0" smtClean="0"/>
              <a:t>).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11531600" y="381000"/>
            <a:ext cx="1311256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1931 г.</a:t>
            </a:r>
            <a:endParaRPr kumimoji="0" lang="ru-RU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591800" y="6527800"/>
            <a:ext cx="2648161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1935</a:t>
            </a:r>
            <a:r>
              <a:rPr kumimoji="0" lang="ru-RU" sz="3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 - 1940</a:t>
            </a:r>
            <a:r>
              <a:rPr kumimoji="0" lang="ru-RU" sz="3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 гг.</a:t>
            </a:r>
            <a:endParaRPr kumimoji="0" lang="ru-RU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18400" y="8446889"/>
            <a:ext cx="5867400" cy="37959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Аспирантура: 1940</a:t>
            </a:r>
            <a:r>
              <a:rPr kumimoji="0" lang="ru-RU" sz="3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 - 1944</a:t>
            </a:r>
            <a:r>
              <a:rPr kumimoji="0" lang="ru-RU" sz="3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 гг.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dirty="0" smtClean="0"/>
              <a:t>Научный руководитель – 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dirty="0" smtClean="0"/>
              <a:t>чл.-корр. РАН Ф.Н. Красовский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0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  <a:p>
            <a:pPr algn="l"/>
            <a:r>
              <a:rPr lang="ru-RU" dirty="0" smtClean="0"/>
              <a:t>1943 г. – начальник </a:t>
            </a:r>
            <a:r>
              <a:rPr lang="ru-RU" dirty="0" smtClean="0"/>
              <a:t>партии в Шестой топографо-геодезической </a:t>
            </a:r>
            <a:r>
              <a:rPr lang="ru-RU" dirty="0" err="1" smtClean="0"/>
              <a:t>Тобольской</a:t>
            </a:r>
            <a:r>
              <a:rPr lang="ru-RU" dirty="0" smtClean="0"/>
              <a:t> экспедиции </a:t>
            </a:r>
            <a:r>
              <a:rPr lang="ru-RU" dirty="0" err="1" smtClean="0"/>
              <a:t>МИИГАиК-МТУ</a:t>
            </a:r>
            <a:endParaRPr kumimoji="0" lang="ru-RU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63600" y="393174"/>
            <a:ext cx="22529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l">
              <a:buFont typeface="Wingdings" pitchFamily="2" charset="2"/>
              <a:buChar char="§"/>
            </a:pPr>
            <a:r>
              <a:rPr lang="ru-RU" sz="3200" b="1" dirty="0" smtClean="0"/>
              <a:t>В 1944г. защитил диссертацию на степень кандидата технических наук на тему: "О связи научных задач геодезии и постановки геодезических исследований с проблемой изучения твердой оболочки земного шара". </a:t>
            </a:r>
            <a:endParaRPr lang="ru-RU" sz="3200" b="1" dirty="0" smtClean="0"/>
          </a:p>
          <a:p>
            <a:pPr marL="514350" indent="-514350" algn="l">
              <a:buFont typeface="Wingdings" pitchFamily="2" charset="2"/>
              <a:buChar char="§"/>
            </a:pPr>
            <a:endParaRPr lang="ru-RU" sz="3200" b="1" dirty="0" smtClean="0"/>
          </a:p>
          <a:p>
            <a:pPr marL="514350" indent="-514350" algn="l">
              <a:buFont typeface="Wingdings" pitchFamily="2" charset="2"/>
              <a:buChar char="§"/>
            </a:pPr>
            <a:r>
              <a:rPr lang="ru-RU" sz="3200" b="1" dirty="0" smtClean="0"/>
              <a:t>В </a:t>
            </a:r>
            <a:r>
              <a:rPr lang="ru-RU" sz="3200" b="1" dirty="0" smtClean="0"/>
              <a:t>1948г., закончив докторантуру при Институте теоретической геофизики АН СССР, защитил диссертацию на степень доктора технических наук. Тема диссертации: "Исследование строения Русской платформы по геодезическим и гравиметрическим данным".</a:t>
            </a:r>
            <a:endParaRPr lang="ru-RU" sz="3200" b="1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B9762502-A72E-41A8-8348-82818FCF1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03247" y="3964277"/>
            <a:ext cx="12845521" cy="3694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74" name="Picture 2" descr="Геоид — Википедия"/>
          <p:cNvPicPr>
            <a:picLocks noChangeAspect="1" noChangeArrowheads="1"/>
          </p:cNvPicPr>
          <p:nvPr/>
        </p:nvPicPr>
        <p:blipFill>
          <a:blip r:embed="rId3"/>
          <a:srcRect b="8185"/>
          <a:stretch>
            <a:fillRect/>
          </a:stretch>
        </p:blipFill>
        <p:spPr bwMode="auto">
          <a:xfrm>
            <a:off x="774374" y="4838700"/>
            <a:ext cx="8487101" cy="49149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62000" y="12039600"/>
            <a:ext cx="23145750" cy="14875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В.А. Магницкий впервые констатировал неразрывную связь</a:t>
            </a:r>
            <a:r>
              <a:rPr kumimoji="0" lang="ru-RU" sz="30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 между геофизической (направленной на изучение внутреннего строения Земли) и геодезической (направленной на определение фигуры Земли) гравиметрией, которые до этого развивались практически независимо.</a:t>
            </a:r>
            <a:endParaRPr kumimoji="0" lang="ru-RU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2950" y="9810750"/>
            <a:ext cx="8286750" cy="14875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Аномалии геоида </a:t>
            </a:r>
            <a:r>
              <a:rPr lang="ru-RU" dirty="0" smtClean="0"/>
              <a:t>определяются как плотностью недр Земли, так и динамикой планеты</a:t>
            </a:r>
            <a:endParaRPr kumimoji="0" lang="ru-RU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105478" name="Picture 6" descr="Геодезическое нивелирование местности - нивелирование трасс, дорог в  Воронеже и Воронежской област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315411" y="8063346"/>
            <a:ext cx="6565327" cy="3449781"/>
          </a:xfrm>
          <a:prstGeom prst="rect">
            <a:avLst/>
          </a:prstGeom>
          <a:noFill/>
        </p:spPr>
      </p:pic>
      <p:pic>
        <p:nvPicPr>
          <p:cNvPr id="105480" name="Picture 8" descr="Гравиметр ГНУ-КВ 2008 г. в Москве (Сопровождение тендеров для заказчиков) -  ГеоИнструмент,ООО на Bizorg.su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212502" y="7852864"/>
            <a:ext cx="3044826" cy="4061901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9150" y="2847697"/>
            <a:ext cx="12792941" cy="8956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indent="457200" algn="l">
              <a:lnSpc>
                <a:spcPct val="120000"/>
              </a:lnSpc>
              <a:buFont typeface="Wingdings" pitchFamily="2" charset="2"/>
              <a:buChar char="§"/>
            </a:pPr>
            <a:r>
              <a:rPr lang="ru-RU" sz="3200" dirty="0" smtClean="0"/>
              <a:t> </a:t>
            </a:r>
            <a:r>
              <a:rPr lang="ru-RU" sz="3200" b="1" dirty="0" smtClean="0"/>
              <a:t>1950-1954 г.</a:t>
            </a:r>
            <a:r>
              <a:rPr lang="ru-RU" sz="3200" dirty="0" smtClean="0"/>
              <a:t> - заведующий </a:t>
            </a:r>
            <a:r>
              <a:rPr lang="ru-RU" sz="3200" dirty="0" smtClean="0"/>
              <a:t>кафедрой гравиметрии и </a:t>
            </a:r>
            <a:r>
              <a:rPr lang="ru-RU" sz="3200" dirty="0" smtClean="0"/>
              <a:t>геофизики </a:t>
            </a:r>
            <a:r>
              <a:rPr lang="ru-RU" sz="3200" dirty="0" err="1" smtClean="0"/>
              <a:t>МИИГАиК</a:t>
            </a:r>
            <a:r>
              <a:rPr lang="ru-RU" sz="3200" dirty="0" smtClean="0"/>
              <a:t>.</a:t>
            </a:r>
          </a:p>
          <a:p>
            <a:pPr lvl="2" indent="457200" algn="l">
              <a:lnSpc>
                <a:spcPct val="120000"/>
              </a:lnSpc>
              <a:buFont typeface="Wingdings" pitchFamily="2" charset="2"/>
              <a:buChar char="§"/>
            </a:pPr>
            <a:r>
              <a:rPr lang="ru-RU" sz="3200" b="1" dirty="0" smtClean="0"/>
              <a:t> 1948 г. </a:t>
            </a:r>
            <a:r>
              <a:rPr lang="ru-RU" sz="3200" dirty="0" smtClean="0"/>
              <a:t>– курс </a:t>
            </a:r>
            <a:r>
              <a:rPr lang="ru-RU" sz="3200" dirty="0" smtClean="0"/>
              <a:t>лекций по физике Земли на геологическом факультете </a:t>
            </a:r>
            <a:r>
              <a:rPr lang="ru-RU" sz="3200" dirty="0" smtClean="0"/>
              <a:t>МГУ.</a:t>
            </a:r>
          </a:p>
          <a:p>
            <a:pPr lvl="2" indent="457200" algn="l">
              <a:lnSpc>
                <a:spcPct val="120000"/>
              </a:lnSpc>
              <a:buFont typeface="Wingdings" pitchFamily="2" charset="2"/>
              <a:buChar char="§"/>
            </a:pPr>
            <a:r>
              <a:rPr lang="ru-RU" sz="3200" b="1" dirty="0" smtClean="0"/>
              <a:t>1954 г. </a:t>
            </a:r>
            <a:r>
              <a:rPr lang="ru-RU" sz="3200" dirty="0" smtClean="0"/>
              <a:t>– профессор </a:t>
            </a:r>
            <a:r>
              <a:rPr lang="ru-RU" sz="3200" dirty="0" smtClean="0"/>
              <a:t>геологического факультета МГУ. </a:t>
            </a:r>
            <a:endParaRPr lang="ru-RU" sz="3200" dirty="0" smtClean="0"/>
          </a:p>
          <a:p>
            <a:pPr lvl="2" indent="457200" algn="l">
              <a:lnSpc>
                <a:spcPct val="120000"/>
              </a:lnSpc>
              <a:buFont typeface="Wingdings" pitchFamily="2" charset="2"/>
              <a:buChar char="§"/>
            </a:pPr>
            <a:r>
              <a:rPr lang="ru-RU" sz="3200" dirty="0" smtClean="0"/>
              <a:t> с </a:t>
            </a:r>
            <a:r>
              <a:rPr lang="ru-RU" sz="3200" b="1" dirty="0" smtClean="0"/>
              <a:t>1952 </a:t>
            </a:r>
            <a:r>
              <a:rPr lang="ru-RU" sz="3200" b="1" dirty="0" smtClean="0"/>
              <a:t>г.</a:t>
            </a:r>
            <a:r>
              <a:rPr lang="ru-RU" sz="3200" dirty="0" smtClean="0"/>
              <a:t> </a:t>
            </a:r>
            <a:r>
              <a:rPr lang="ru-RU" sz="3200" dirty="0" smtClean="0"/>
              <a:t>– сотрудник ИФЗ АН СССР (по совместительству). </a:t>
            </a:r>
          </a:p>
          <a:p>
            <a:pPr lvl="2" indent="457200" algn="l">
              <a:lnSpc>
                <a:spcPct val="120000"/>
              </a:lnSpc>
              <a:buFont typeface="Wingdings" pitchFamily="2" charset="2"/>
              <a:buChar char="§"/>
            </a:pPr>
            <a:r>
              <a:rPr lang="ru-RU" sz="3200" dirty="0" smtClean="0"/>
              <a:t> </a:t>
            </a:r>
            <a:r>
              <a:rPr lang="ru-RU" sz="3200" b="1" dirty="0" smtClean="0"/>
              <a:t>1957 </a:t>
            </a:r>
            <a:r>
              <a:rPr lang="ru-RU" sz="3200" b="1" dirty="0" smtClean="0"/>
              <a:t>г.</a:t>
            </a:r>
            <a:r>
              <a:rPr lang="ru-RU" sz="3200" dirty="0" smtClean="0"/>
              <a:t> </a:t>
            </a:r>
            <a:r>
              <a:rPr lang="ru-RU" sz="3200" dirty="0" smtClean="0"/>
              <a:t>– профессор </a:t>
            </a:r>
            <a:r>
              <a:rPr lang="ru-RU" sz="3200" dirty="0" smtClean="0"/>
              <a:t>и </a:t>
            </a:r>
            <a:r>
              <a:rPr lang="ru-RU" sz="3200" dirty="0" smtClean="0"/>
              <a:t>заведующий </a:t>
            </a:r>
            <a:r>
              <a:rPr lang="ru-RU" sz="3200" dirty="0" smtClean="0"/>
              <a:t>кафедрой физики Земли физического факультета МГУ. </a:t>
            </a:r>
            <a:endParaRPr lang="ru-RU" sz="3200" dirty="0" smtClean="0"/>
          </a:p>
          <a:p>
            <a:pPr lvl="2" indent="457200" algn="l">
              <a:lnSpc>
                <a:spcPct val="120000"/>
              </a:lnSpc>
              <a:buFont typeface="Wingdings" pitchFamily="2" charset="2"/>
              <a:buChar char="§"/>
            </a:pPr>
            <a:r>
              <a:rPr lang="ru-RU" sz="3200" dirty="0" smtClean="0"/>
              <a:t> </a:t>
            </a:r>
            <a:r>
              <a:rPr lang="ru-RU" sz="3200" b="1" dirty="0" smtClean="0"/>
              <a:t>1964 </a:t>
            </a:r>
            <a:r>
              <a:rPr lang="ru-RU" sz="3200" b="1" dirty="0" smtClean="0"/>
              <a:t>г.</a:t>
            </a:r>
            <a:r>
              <a:rPr lang="ru-RU" sz="3200" dirty="0" smtClean="0"/>
              <a:t> </a:t>
            </a:r>
            <a:r>
              <a:rPr lang="ru-RU" sz="3200" dirty="0" smtClean="0"/>
              <a:t>– член-корреспондент </a:t>
            </a:r>
            <a:r>
              <a:rPr lang="ru-RU" sz="3200" dirty="0" smtClean="0"/>
              <a:t>АН СССР</a:t>
            </a:r>
            <a:r>
              <a:rPr lang="ru-RU" sz="3200" dirty="0" smtClean="0"/>
              <a:t>.</a:t>
            </a:r>
          </a:p>
          <a:p>
            <a:pPr lvl="2" indent="457200" algn="l">
              <a:lnSpc>
                <a:spcPct val="120000"/>
              </a:lnSpc>
              <a:buFont typeface="Wingdings" pitchFamily="2" charset="2"/>
              <a:buChar char="§"/>
            </a:pPr>
            <a:r>
              <a:rPr lang="ru-RU" sz="3200" dirty="0" smtClean="0"/>
              <a:t> </a:t>
            </a:r>
            <a:r>
              <a:rPr lang="ru-RU" sz="3200" b="1" dirty="0" smtClean="0"/>
              <a:t>1979 </a:t>
            </a:r>
            <a:r>
              <a:rPr lang="ru-RU" sz="3200" b="1" dirty="0" smtClean="0"/>
              <a:t>г . </a:t>
            </a:r>
            <a:r>
              <a:rPr lang="ru-RU" sz="3200" dirty="0" smtClean="0"/>
              <a:t>– академик </a:t>
            </a:r>
            <a:r>
              <a:rPr lang="ru-RU" sz="3200" dirty="0" smtClean="0"/>
              <a:t>АН СССР. </a:t>
            </a:r>
            <a:endParaRPr lang="ru-RU" sz="3200" dirty="0" smtClean="0"/>
          </a:p>
          <a:p>
            <a:pPr lvl="2" indent="457200" algn="l">
              <a:lnSpc>
                <a:spcPct val="120000"/>
              </a:lnSpc>
              <a:buFont typeface="Wingdings" pitchFamily="2" charset="2"/>
              <a:buChar char="§"/>
            </a:pPr>
            <a:r>
              <a:rPr lang="ru-RU" sz="3200" dirty="0" smtClean="0"/>
              <a:t> </a:t>
            </a:r>
            <a:r>
              <a:rPr lang="ru-RU" sz="3200" dirty="0" smtClean="0"/>
              <a:t>с </a:t>
            </a:r>
            <a:r>
              <a:rPr lang="ru-RU" sz="3200" b="1" dirty="0" smtClean="0"/>
              <a:t>1979 г.</a:t>
            </a:r>
            <a:r>
              <a:rPr lang="ru-RU" sz="3200" dirty="0" smtClean="0"/>
              <a:t> н</a:t>
            </a:r>
            <a:r>
              <a:rPr lang="ru-RU" sz="3200" dirty="0" smtClean="0"/>
              <a:t>а основной работе </a:t>
            </a:r>
            <a:r>
              <a:rPr lang="ru-RU" sz="3200" dirty="0" smtClean="0"/>
              <a:t>в ИФЗ </a:t>
            </a:r>
            <a:r>
              <a:rPr lang="ru-RU" sz="3200" dirty="0" smtClean="0"/>
              <a:t>– заведующий лабораторией теоретической геофизики и </a:t>
            </a:r>
            <a:r>
              <a:rPr lang="ru-RU" sz="3200" dirty="0" err="1" smtClean="0"/>
              <a:t>заведующеий</a:t>
            </a:r>
            <a:r>
              <a:rPr lang="ru-RU" sz="3200" dirty="0" smtClean="0"/>
              <a:t> отделом физики недр Земли и планет. </a:t>
            </a:r>
            <a:r>
              <a:rPr lang="ru-RU" sz="3200" dirty="0" smtClean="0"/>
              <a:t>В МГУ работа по совместительству заведующим геофизическим отделением и кафедрой физики Земли на физическом факультете. </a:t>
            </a:r>
            <a:endParaRPr lang="ru-RU" sz="3200" dirty="0"/>
          </a:p>
        </p:txBody>
      </p:sp>
      <p:pic>
        <p:nvPicPr>
          <p:cNvPr id="104450" name="Picture 2" descr="Новости"/>
          <p:cNvPicPr>
            <a:picLocks noChangeAspect="1" noChangeArrowheads="1"/>
          </p:cNvPicPr>
          <p:nvPr/>
        </p:nvPicPr>
        <p:blipFill>
          <a:blip r:embed="rId2"/>
          <a:srcRect t="9324" b="6763"/>
          <a:stretch>
            <a:fillRect/>
          </a:stretch>
        </p:blipFill>
        <p:spPr bwMode="auto">
          <a:xfrm>
            <a:off x="15245353" y="768927"/>
            <a:ext cx="7593865" cy="4842164"/>
          </a:xfrm>
          <a:prstGeom prst="rect">
            <a:avLst/>
          </a:prstGeom>
          <a:noFill/>
        </p:spPr>
      </p:pic>
      <p:pic>
        <p:nvPicPr>
          <p:cNvPr id="104452" name="Picture 4" descr="Источник фото пресс-служба ИФЗ РА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84738" y="7439890"/>
            <a:ext cx="7658389" cy="471747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10491" y="893618"/>
            <a:ext cx="12178145" cy="7797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Этапы биографии</a:t>
            </a:r>
            <a:endParaRPr kumimoji="0" lang="ru-RU" sz="4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979400" y="5905473"/>
            <a:ext cx="11404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Физический факультет МГУ имени М.В, Ломоносова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2979400" y="12521018"/>
            <a:ext cx="11404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Институт физики Земли им. О.Ю, Шмидта РАН</a:t>
            </a:r>
            <a:endParaRPr lang="ru-RU" sz="3200" dirty="0"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3617" y="976745"/>
            <a:ext cx="22770657" cy="410984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Состояние исследований</a:t>
            </a:r>
            <a:r>
              <a:rPr kumimoji="0" lang="ru-RU" sz="32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 в области вещественного состава и динамики Земли к середине 50-х годов </a:t>
            </a:r>
            <a:r>
              <a:rPr kumimoji="0" lang="en-US" sz="32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XX </a:t>
            </a:r>
            <a:r>
              <a:rPr kumimoji="0" lang="ru-RU" sz="32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века:</a:t>
            </a:r>
          </a:p>
          <a:p>
            <a:pPr marL="0" marR="0" indent="0" algn="ctr" defTabSz="8255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  <a:p>
            <a:pPr algn="l">
              <a:lnSpc>
                <a:spcPct val="120000"/>
              </a:lnSpc>
              <a:buFont typeface="Arial" pitchFamily="34" charset="0"/>
              <a:buChar char="•"/>
            </a:pPr>
            <a:r>
              <a:rPr lang="ru-RU" sz="3200" dirty="0" smtClean="0"/>
              <a:t>Исследования Мирового </a:t>
            </a:r>
            <a:r>
              <a:rPr lang="ru-RU" sz="3200" dirty="0" smtClean="0"/>
              <a:t>океана только </a:t>
            </a:r>
            <a:r>
              <a:rPr lang="ru-RU" sz="3200" dirty="0" smtClean="0"/>
              <a:t>развертываются</a:t>
            </a:r>
          </a:p>
          <a:p>
            <a:pPr algn="l">
              <a:lnSpc>
                <a:spcPct val="120000"/>
              </a:lnSpc>
              <a:buFont typeface="Arial" pitchFamily="34" charset="0"/>
              <a:buChar char="•"/>
            </a:pPr>
            <a:r>
              <a:rPr lang="ru-RU" sz="3200" dirty="0" smtClean="0"/>
              <a:t>П</a:t>
            </a:r>
            <a:r>
              <a:rPr lang="ru-RU" sz="3200" dirty="0" smtClean="0"/>
              <a:t>алеомагнетизм не </a:t>
            </a:r>
            <a:r>
              <a:rPr lang="ru-RU" sz="3200" dirty="0" smtClean="0"/>
              <a:t>приобрел значения для </a:t>
            </a:r>
            <a:r>
              <a:rPr lang="ru-RU" sz="3200" dirty="0" smtClean="0"/>
              <a:t>геодинамики</a:t>
            </a:r>
          </a:p>
          <a:p>
            <a:pPr algn="l">
              <a:lnSpc>
                <a:spcPct val="120000"/>
              </a:lnSpc>
              <a:buFont typeface="Arial" pitchFamily="34" charset="0"/>
              <a:buChar char="•"/>
            </a:pPr>
            <a:r>
              <a:rPr lang="ru-RU" sz="3200" dirty="0" smtClean="0"/>
              <a:t>Конвекция </a:t>
            </a:r>
            <a:r>
              <a:rPr lang="ru-RU" sz="3200" dirty="0" smtClean="0"/>
              <a:t>в  </a:t>
            </a:r>
            <a:r>
              <a:rPr lang="ru-RU" sz="3200" dirty="0" smtClean="0"/>
              <a:t>мантии рассматривается как маловероятная гипотеза</a:t>
            </a:r>
          </a:p>
          <a:p>
            <a:pPr algn="l">
              <a:lnSpc>
                <a:spcPct val="120000"/>
              </a:lnSpc>
              <a:buFont typeface="Arial" pitchFamily="34" charset="0"/>
              <a:buChar char="•"/>
            </a:pPr>
            <a:r>
              <a:rPr lang="ru-RU" sz="3200" dirty="0" smtClean="0"/>
              <a:t>В </a:t>
            </a:r>
            <a:r>
              <a:rPr lang="ru-RU" sz="3200" dirty="0" smtClean="0"/>
              <a:t>тектонике </a:t>
            </a:r>
            <a:r>
              <a:rPr lang="ru-RU" sz="3200" dirty="0" smtClean="0"/>
              <a:t>– примат </a:t>
            </a:r>
            <a:r>
              <a:rPr lang="ru-RU" sz="3200" dirty="0" smtClean="0"/>
              <a:t>вертикальных движений</a:t>
            </a:r>
            <a:endParaRPr kumimoji="0" lang="ru-RU" sz="3200" b="0" i="0" u="none" strike="noStrike" cap="none" spc="0" normalizeH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66799" y="6336536"/>
            <a:ext cx="2008909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3200" b="1" dirty="0" smtClean="0"/>
              <a:t>Некоторые работы В.А. Магницкого 1940-1950-х годов:</a:t>
            </a:r>
          </a:p>
          <a:p>
            <a:pPr algn="l"/>
            <a:endParaRPr lang="ru-RU" sz="3200" dirty="0" smtClean="0"/>
          </a:p>
          <a:p>
            <a:pPr algn="l">
              <a:buFont typeface="Wingdings" pitchFamily="2" charset="2"/>
              <a:buChar char="ü"/>
            </a:pPr>
            <a:r>
              <a:rPr lang="ru-RU" sz="3200" b="1" dirty="0" smtClean="0"/>
              <a:t>1946</a:t>
            </a:r>
            <a:r>
              <a:rPr lang="ru-RU" sz="3200" dirty="0" smtClean="0"/>
              <a:t> </a:t>
            </a:r>
            <a:r>
              <a:rPr lang="ru-RU" sz="3200" dirty="0" smtClean="0"/>
              <a:t>– </a:t>
            </a:r>
            <a:r>
              <a:rPr lang="ru-RU" sz="3200" dirty="0" smtClean="0"/>
              <a:t>О </a:t>
            </a:r>
            <a:r>
              <a:rPr lang="ru-RU" sz="3200" dirty="0" smtClean="0"/>
              <a:t>генезисе </a:t>
            </a:r>
            <a:r>
              <a:rPr lang="ru-RU" sz="3200" dirty="0" err="1" smtClean="0"/>
              <a:t>плакантиклиналей</a:t>
            </a:r>
            <a:endParaRPr lang="ru-RU" sz="3200" dirty="0" smtClean="0"/>
          </a:p>
          <a:p>
            <a:pPr algn="l">
              <a:buFont typeface="Wingdings" pitchFamily="2" charset="2"/>
              <a:buChar char="ü"/>
            </a:pPr>
            <a:r>
              <a:rPr lang="ru-RU" sz="3200" b="1" dirty="0" smtClean="0"/>
              <a:t>1948</a:t>
            </a:r>
            <a:r>
              <a:rPr lang="ru-RU" sz="3200" dirty="0" smtClean="0"/>
              <a:t> – </a:t>
            </a:r>
            <a:r>
              <a:rPr lang="ru-RU" sz="3200" dirty="0" smtClean="0"/>
              <a:t>Исследование </a:t>
            </a:r>
            <a:r>
              <a:rPr lang="ru-RU" sz="3200" dirty="0" smtClean="0"/>
              <a:t>широких волн геоида путем совместного использования геодезических и </a:t>
            </a:r>
            <a:r>
              <a:rPr lang="ru-RU" sz="3200" dirty="0" smtClean="0"/>
              <a:t>гравиметрических данных</a:t>
            </a:r>
            <a:endParaRPr lang="ru-RU" sz="3200" dirty="0" smtClean="0"/>
          </a:p>
          <a:p>
            <a:pPr algn="l">
              <a:buFont typeface="Wingdings" pitchFamily="2" charset="2"/>
              <a:buChar char="ü"/>
            </a:pPr>
            <a:r>
              <a:rPr lang="ru-RU" sz="3200" b="1" dirty="0" smtClean="0"/>
              <a:t>1949</a:t>
            </a:r>
            <a:r>
              <a:rPr lang="ru-RU" sz="3200" dirty="0" smtClean="0"/>
              <a:t> – </a:t>
            </a:r>
            <a:r>
              <a:rPr lang="ru-RU" sz="3200" dirty="0" smtClean="0"/>
              <a:t>К </a:t>
            </a:r>
            <a:r>
              <a:rPr lang="ru-RU" sz="3200" dirty="0" smtClean="0"/>
              <a:t>вопросу о плотности и сжимаемости оболочки </a:t>
            </a:r>
            <a:r>
              <a:rPr lang="ru-RU" sz="3200" dirty="0" smtClean="0"/>
              <a:t>Земли</a:t>
            </a:r>
            <a:endParaRPr lang="ru-RU" sz="3200" dirty="0" smtClean="0"/>
          </a:p>
          <a:p>
            <a:pPr algn="l">
              <a:buFont typeface="Wingdings" pitchFamily="2" charset="2"/>
              <a:buChar char="ü"/>
            </a:pPr>
            <a:r>
              <a:rPr lang="ru-RU" sz="3200" b="1" dirty="0" smtClean="0"/>
              <a:t>1953</a:t>
            </a:r>
            <a:r>
              <a:rPr lang="ru-RU" sz="3200" dirty="0" smtClean="0"/>
              <a:t> - </a:t>
            </a:r>
            <a:r>
              <a:rPr lang="ru-RU" sz="3200" dirty="0" smtClean="0"/>
              <a:t>Основы </a:t>
            </a:r>
            <a:r>
              <a:rPr lang="ru-RU" sz="3200" dirty="0" smtClean="0"/>
              <a:t>физики </a:t>
            </a:r>
            <a:r>
              <a:rPr lang="ru-RU" sz="3200" dirty="0" smtClean="0"/>
              <a:t>Земли</a:t>
            </a:r>
            <a:endParaRPr lang="ru-RU" sz="3200" dirty="0" smtClean="0"/>
          </a:p>
          <a:p>
            <a:pPr algn="l">
              <a:buFont typeface="Wingdings" pitchFamily="2" charset="2"/>
              <a:buChar char="ü"/>
            </a:pPr>
            <a:r>
              <a:rPr lang="ru-RU" sz="3200" b="1" dirty="0" smtClean="0"/>
              <a:t>1955</a:t>
            </a:r>
            <a:r>
              <a:rPr lang="ru-RU" sz="3200" dirty="0" smtClean="0"/>
              <a:t> – </a:t>
            </a:r>
            <a:r>
              <a:rPr lang="ru-RU" sz="3200" dirty="0" smtClean="0"/>
              <a:t>О </a:t>
            </a:r>
            <a:r>
              <a:rPr lang="ru-RU" sz="3200" dirty="0" smtClean="0"/>
              <a:t>физическом состоянии вещества в глубоких областях земного </a:t>
            </a:r>
            <a:r>
              <a:rPr lang="ru-RU" sz="3200" dirty="0" smtClean="0"/>
              <a:t>шара</a:t>
            </a:r>
            <a:endParaRPr lang="ru-RU" sz="3200" dirty="0" smtClean="0"/>
          </a:p>
          <a:p>
            <a:pPr algn="l">
              <a:buFont typeface="Wingdings" pitchFamily="2" charset="2"/>
              <a:buChar char="ü"/>
            </a:pPr>
            <a:r>
              <a:rPr lang="ru-RU" sz="3200" b="1" dirty="0" smtClean="0"/>
              <a:t>1956</a:t>
            </a:r>
            <a:r>
              <a:rPr lang="ru-RU" sz="3200" dirty="0" smtClean="0"/>
              <a:t> – </a:t>
            </a:r>
            <a:r>
              <a:rPr lang="ru-RU" sz="3200" dirty="0" smtClean="0"/>
              <a:t>О </a:t>
            </a:r>
            <a:r>
              <a:rPr lang="ru-RU" sz="3200" dirty="0" smtClean="0"/>
              <a:t>природе переходного слоя в оболочке Земли на глубине 400 – 900 </a:t>
            </a:r>
            <a:r>
              <a:rPr lang="ru-RU" sz="3200" dirty="0" smtClean="0"/>
              <a:t>км</a:t>
            </a:r>
            <a:endParaRPr lang="ru-RU" sz="3200" dirty="0" smtClean="0"/>
          </a:p>
          <a:p>
            <a:pPr algn="l">
              <a:buFont typeface="Wingdings" pitchFamily="2" charset="2"/>
              <a:buChar char="ü"/>
            </a:pPr>
            <a:r>
              <a:rPr lang="ru-RU" sz="3200" b="1" dirty="0" smtClean="0"/>
              <a:t>1956 </a:t>
            </a:r>
            <a:r>
              <a:rPr lang="ru-RU" sz="3200" dirty="0" smtClean="0"/>
              <a:t>– </a:t>
            </a:r>
            <a:r>
              <a:rPr lang="ru-RU" sz="3200" dirty="0" smtClean="0"/>
              <a:t>Температура </a:t>
            </a:r>
            <a:r>
              <a:rPr lang="ru-RU" sz="3200" dirty="0" smtClean="0"/>
              <a:t>плавления в оболочке </a:t>
            </a:r>
            <a:r>
              <a:rPr lang="ru-RU" sz="3200" dirty="0" smtClean="0"/>
              <a:t>Земли</a:t>
            </a:r>
            <a:endParaRPr lang="ru-RU" sz="3200" dirty="0" smtClean="0"/>
          </a:p>
          <a:p>
            <a:pPr algn="l">
              <a:buFont typeface="Wingdings" pitchFamily="2" charset="2"/>
              <a:buChar char="ü"/>
            </a:pPr>
            <a:r>
              <a:rPr lang="ru-RU" sz="3200" b="1" dirty="0" smtClean="0"/>
              <a:t>1959</a:t>
            </a:r>
            <a:r>
              <a:rPr lang="ru-RU" sz="3200" dirty="0" smtClean="0"/>
              <a:t> – </a:t>
            </a:r>
            <a:r>
              <a:rPr lang="ru-RU" sz="3200" dirty="0" smtClean="0"/>
              <a:t>Свойства </a:t>
            </a:r>
            <a:r>
              <a:rPr lang="ru-RU" sz="3200" dirty="0" smtClean="0"/>
              <a:t>оболочки Земли и физическая природа переходного </a:t>
            </a:r>
            <a:r>
              <a:rPr lang="ru-RU" sz="3200" dirty="0" smtClean="0"/>
              <a:t>слоя (в соавторстве с </a:t>
            </a:r>
            <a:r>
              <a:rPr lang="ru-RU" sz="3200" dirty="0" err="1" smtClean="0"/>
              <a:t>В.А.Калининым</a:t>
            </a:r>
            <a:r>
              <a:rPr lang="ru-RU" sz="3200" dirty="0" smtClean="0"/>
              <a:t>)</a:t>
            </a:r>
            <a:endParaRPr lang="ru-RU" sz="3200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2743200" y="10265664"/>
            <a:ext cx="16203168" cy="1517904"/>
            <a:chOff x="2743200" y="10265664"/>
            <a:chExt cx="16203168" cy="1517904"/>
          </a:xfrm>
        </p:grpSpPr>
        <p:cxnSp>
          <p:nvCxnSpPr>
            <p:cNvPr id="4" name="Прямая соединительная линия 3"/>
            <p:cNvCxnSpPr/>
            <p:nvPr/>
          </p:nvCxnSpPr>
          <p:spPr>
            <a:xfrm>
              <a:off x="2798064" y="10265664"/>
              <a:ext cx="13441680" cy="48768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" name="Прямая соединительная линия 4"/>
            <p:cNvCxnSpPr/>
            <p:nvPr/>
          </p:nvCxnSpPr>
          <p:spPr>
            <a:xfrm flipV="1">
              <a:off x="2743200" y="10771632"/>
              <a:ext cx="13844016" cy="6096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 flipV="1">
              <a:off x="2761488" y="11777472"/>
              <a:ext cx="16184880" cy="6096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07522" name="Picture 2" descr="https://korobkaknig.ru/image/cache/data/books/082018/b55310-1200x800.jpg"/>
          <p:cNvPicPr>
            <a:picLocks noChangeAspect="1" noChangeArrowheads="1"/>
          </p:cNvPicPr>
          <p:nvPr/>
        </p:nvPicPr>
        <p:blipFill>
          <a:blip r:embed="rId2"/>
          <a:srcRect l="28559" r="27121"/>
          <a:stretch>
            <a:fillRect/>
          </a:stretch>
        </p:blipFill>
        <p:spPr bwMode="auto">
          <a:xfrm>
            <a:off x="20226528" y="7421868"/>
            <a:ext cx="3621024" cy="5446787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4854" y="581891"/>
            <a:ext cx="14152419" cy="287258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just"/>
            <a:r>
              <a:rPr kumimoji="0" lang="ru-RU" sz="3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Гипотеза </a:t>
            </a:r>
            <a:r>
              <a:rPr kumimoji="0" lang="ru-RU" sz="3000" b="1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Магницкого-Б</a:t>
            </a:r>
            <a:r>
              <a:rPr lang="ru-RU" b="1" dirty="0" err="1" smtClean="0"/>
              <a:t>е</a:t>
            </a:r>
            <a:r>
              <a:rPr kumimoji="0" lang="ru-RU" sz="3000" b="1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рча</a:t>
            </a:r>
            <a:r>
              <a:rPr kumimoji="0" lang="ru-RU" sz="3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: </a:t>
            </a:r>
            <a:r>
              <a:rPr lang="ru-RU" dirty="0" smtClean="0"/>
              <a:t>на глубинах более 900 км, </a:t>
            </a:r>
            <a:r>
              <a:rPr lang="ru-RU" i="1" dirty="0" smtClean="0"/>
              <a:t>под </a:t>
            </a:r>
            <a:r>
              <a:rPr lang="ru-RU" i="1" dirty="0" smtClean="0"/>
              <a:t>действием </a:t>
            </a:r>
            <a:r>
              <a:rPr lang="ru-RU" i="1" dirty="0" smtClean="0"/>
              <a:t>давлений </a:t>
            </a:r>
            <a:r>
              <a:rPr lang="ru-RU" i="1" dirty="0" smtClean="0"/>
              <a:t>и </a:t>
            </a:r>
            <a:r>
              <a:rPr lang="ru-RU" i="1" dirty="0" smtClean="0"/>
              <a:t>температур, </a:t>
            </a:r>
            <a:r>
              <a:rPr lang="ru-RU" i="1" dirty="0" smtClean="0"/>
              <a:t>сложные силикатные соединения (в том числе и </a:t>
            </a:r>
            <a:r>
              <a:rPr lang="ru-RU" i="1" dirty="0" smtClean="0"/>
              <a:t>оливин – </a:t>
            </a:r>
            <a:r>
              <a:rPr lang="en-US" i="1" dirty="0" smtClean="0"/>
              <a:t>(Mg, Fe}</a:t>
            </a:r>
            <a:r>
              <a:rPr lang="en-US" i="1" baseline="-25000" dirty="0" smtClean="0"/>
              <a:t>2</a:t>
            </a:r>
            <a:r>
              <a:rPr lang="en-US" i="1" dirty="0" smtClean="0"/>
              <a:t>SiO</a:t>
            </a:r>
            <a:r>
              <a:rPr lang="en-US" i="1" baseline="-25000" dirty="0" smtClean="0"/>
              <a:t>4</a:t>
            </a:r>
            <a:r>
              <a:rPr lang="ru-RU" i="1" dirty="0" smtClean="0"/>
              <a:t>) </a:t>
            </a:r>
            <a:r>
              <a:rPr lang="ru-RU" i="1" dirty="0" smtClean="0"/>
              <a:t>распадаются на простые окислы кремния, магния, железа, но в более плотной упаковке</a:t>
            </a:r>
            <a:r>
              <a:rPr lang="ru-RU" i="1" dirty="0" smtClean="0"/>
              <a:t>.</a:t>
            </a:r>
            <a:endParaRPr lang="en-US" b="1" dirty="0" smtClean="0"/>
          </a:p>
          <a:p>
            <a:pPr algn="l"/>
            <a:endParaRPr lang="en-US" b="1" i="1" dirty="0" smtClean="0"/>
          </a:p>
          <a:p>
            <a:r>
              <a:rPr lang="en-US" i="1" dirty="0" smtClean="0"/>
              <a:t>Mg</a:t>
            </a:r>
            <a:r>
              <a:rPr lang="en-US" i="1" baseline="-25000" dirty="0" smtClean="0"/>
              <a:t>2</a:t>
            </a:r>
            <a:r>
              <a:rPr lang="en-US" i="1" dirty="0" smtClean="0"/>
              <a:t>SiO</a:t>
            </a:r>
            <a:r>
              <a:rPr lang="en-US" i="1" baseline="-25000" dirty="0" smtClean="0"/>
              <a:t>4</a:t>
            </a:r>
            <a:r>
              <a:rPr lang="en-US" i="1" dirty="0" smtClean="0"/>
              <a:t>  →  2 </a:t>
            </a:r>
            <a:r>
              <a:rPr lang="en-US" i="1" dirty="0" err="1" smtClean="0"/>
              <a:t>MgO</a:t>
            </a:r>
            <a:r>
              <a:rPr lang="en-US" i="1" dirty="0" smtClean="0"/>
              <a:t> + SiO</a:t>
            </a:r>
            <a:r>
              <a:rPr lang="en-US" i="1" baseline="-25000" dirty="0" smtClean="0"/>
              <a:t>2</a:t>
            </a:r>
          </a:p>
        </p:txBody>
      </p:sp>
      <p:pic>
        <p:nvPicPr>
          <p:cNvPr id="106498" name="Picture 2" descr="https://upload.wikimedia.org/wikipedia/commons/thumb/4/4c/Albert_Francis_Birch00.jpg/250px-Albert_Francis_Birch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67642" y="721447"/>
            <a:ext cx="4131448" cy="5222153"/>
          </a:xfrm>
          <a:prstGeom prst="rect">
            <a:avLst/>
          </a:prstGeom>
          <a:noFill/>
        </p:spPr>
      </p:pic>
      <p:pic>
        <p:nvPicPr>
          <p:cNvPr id="106500" name="Picture 4" descr="Магницкий Владимир Александрович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848320" y="768928"/>
            <a:ext cx="3980008" cy="520262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775873" y="6255327"/>
            <a:ext cx="4322618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dirty="0" smtClean="0"/>
              <a:t>В.А. Магницкий</a:t>
            </a:r>
            <a:endParaRPr kumimoji="0" lang="ru-RU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728873" y="6241473"/>
            <a:ext cx="4322618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F. Birch</a:t>
            </a:r>
            <a:endParaRPr kumimoji="0" lang="ru-RU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4127" y="3914231"/>
            <a:ext cx="1397923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Современные данные:   </a:t>
            </a:r>
            <a:r>
              <a:rPr lang="ru-RU" dirty="0" smtClean="0"/>
              <a:t>нижняя мантия </a:t>
            </a:r>
            <a:r>
              <a:rPr lang="ru-RU" dirty="0" smtClean="0"/>
              <a:t>(до </a:t>
            </a:r>
            <a:r>
              <a:rPr lang="en-US" dirty="0" smtClean="0"/>
              <a:t>2600 – 2700 </a:t>
            </a:r>
            <a:r>
              <a:rPr lang="ru-RU" dirty="0" smtClean="0"/>
              <a:t>км) </a:t>
            </a:r>
            <a:r>
              <a:rPr lang="ru-RU" dirty="0" smtClean="0"/>
              <a:t>состоит </a:t>
            </a:r>
            <a:r>
              <a:rPr lang="ru-RU" dirty="0" smtClean="0"/>
              <a:t>из  </a:t>
            </a:r>
            <a:r>
              <a:rPr lang="ru-RU" dirty="0" smtClean="0"/>
              <a:t>силикатного перовскита   </a:t>
            </a:r>
            <a:r>
              <a:rPr lang="ru-RU" i="1" dirty="0" smtClean="0">
                <a:solidFill>
                  <a:schemeClr val="tx1"/>
                </a:solidFill>
              </a:rPr>
              <a:t>(</a:t>
            </a:r>
            <a:r>
              <a:rPr lang="ru-RU" i="1" dirty="0" err="1" smtClean="0">
                <a:solidFill>
                  <a:schemeClr val="tx1"/>
                </a:solidFill>
              </a:rPr>
              <a:t>Mg,Fe</a:t>
            </a:r>
            <a:r>
              <a:rPr lang="ru-RU" i="1" dirty="0" smtClean="0">
                <a:solidFill>
                  <a:schemeClr val="tx1"/>
                </a:solidFill>
              </a:rPr>
              <a:t>)SiO</a:t>
            </a:r>
            <a:r>
              <a:rPr lang="ru-RU" i="1" baseline="-25000" dirty="0" smtClean="0">
                <a:solidFill>
                  <a:schemeClr val="tx1"/>
                </a:solidFill>
              </a:rPr>
              <a:t>3</a:t>
            </a:r>
            <a:r>
              <a:rPr lang="ru-RU" i="1" dirty="0" smtClean="0">
                <a:solidFill>
                  <a:schemeClr val="tx1"/>
                </a:solidFill>
              </a:rPr>
              <a:t>  </a:t>
            </a:r>
            <a:r>
              <a:rPr lang="ru-RU" dirty="0" smtClean="0"/>
              <a:t>(</a:t>
            </a:r>
            <a:r>
              <a:rPr lang="ru-RU" dirty="0" err="1" smtClean="0"/>
              <a:t>бриджманит</a:t>
            </a:r>
            <a:r>
              <a:rPr lang="ru-RU" dirty="0" smtClean="0"/>
              <a:t>, составляет не менее 38% объёма планеты и 70% объёма нижней мантии), </a:t>
            </a:r>
            <a:r>
              <a:rPr lang="ru-RU" dirty="0" err="1" smtClean="0"/>
              <a:t>магнезиовюстита</a:t>
            </a:r>
            <a:r>
              <a:rPr lang="ru-RU" dirty="0" smtClean="0"/>
              <a:t> </a:t>
            </a:r>
            <a:r>
              <a:rPr lang="ru-RU" i="1" dirty="0" smtClean="0">
                <a:solidFill>
                  <a:schemeClr val="tx1"/>
                </a:solidFill>
              </a:rPr>
              <a:t>(</a:t>
            </a:r>
            <a:r>
              <a:rPr lang="ru-RU" i="1" dirty="0" err="1" smtClean="0">
                <a:solidFill>
                  <a:schemeClr val="tx1"/>
                </a:solidFill>
              </a:rPr>
              <a:t>Mg,Fe</a:t>
            </a:r>
            <a:r>
              <a:rPr lang="ru-RU" i="1" dirty="0" smtClean="0">
                <a:solidFill>
                  <a:schemeClr val="tx1"/>
                </a:solidFill>
              </a:rPr>
              <a:t>)O </a:t>
            </a:r>
            <a:r>
              <a:rPr lang="ru-RU" dirty="0" smtClean="0">
                <a:solidFill>
                  <a:schemeClr val="tx1"/>
                </a:solidFill>
              </a:rPr>
              <a:t>и </a:t>
            </a:r>
            <a:r>
              <a:rPr lang="ru-RU" dirty="0" err="1" smtClean="0">
                <a:solidFill>
                  <a:schemeClr val="tx1"/>
                </a:solidFill>
              </a:rPr>
              <a:t>стишовита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en-US" i="1" dirty="0" smtClean="0"/>
              <a:t>SiO</a:t>
            </a:r>
            <a:r>
              <a:rPr lang="en-US" i="1" baseline="-25000" dirty="0" smtClean="0"/>
              <a:t>2</a:t>
            </a:r>
            <a:endParaRPr lang="ru-RU" i="1" baseline="-25000" dirty="0" smtClean="0"/>
          </a:p>
          <a:p>
            <a:pPr algn="l"/>
            <a:endParaRPr lang="ru-RU" i="1" baseline="-25000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2(</a:t>
            </a:r>
            <a:r>
              <a:rPr lang="en-US" dirty="0" err="1" smtClean="0">
                <a:solidFill>
                  <a:schemeClr val="tx1"/>
                </a:solidFill>
              </a:rPr>
              <a:t>Mg,Fe</a:t>
            </a:r>
            <a:r>
              <a:rPr lang="en-US" dirty="0" smtClean="0">
                <a:solidFill>
                  <a:schemeClr val="tx1"/>
                </a:solidFill>
              </a:rPr>
              <a:t>)SiO</a:t>
            </a:r>
            <a:r>
              <a:rPr lang="en-US" sz="2800" baseline="-25000" dirty="0" smtClean="0">
                <a:solidFill>
                  <a:schemeClr val="tx1"/>
                </a:solidFill>
              </a:rPr>
              <a:t>4</a:t>
            </a:r>
            <a:r>
              <a:rPr lang="en-US" dirty="0" smtClean="0">
                <a:solidFill>
                  <a:schemeClr val="tx1"/>
                </a:solidFill>
              </a:rPr>
              <a:t>  →   (</a:t>
            </a:r>
            <a:r>
              <a:rPr lang="en-US" dirty="0" err="1" smtClean="0">
                <a:solidFill>
                  <a:schemeClr val="tx1"/>
                </a:solidFill>
              </a:rPr>
              <a:t>Mg,Fe</a:t>
            </a:r>
            <a:r>
              <a:rPr lang="en-US" dirty="0" smtClean="0">
                <a:solidFill>
                  <a:schemeClr val="tx1"/>
                </a:solidFill>
              </a:rPr>
              <a:t>)SiO</a:t>
            </a:r>
            <a:r>
              <a:rPr lang="en-US" baseline="-25000" dirty="0" smtClean="0">
                <a:solidFill>
                  <a:schemeClr val="tx1"/>
                </a:solidFill>
              </a:rPr>
              <a:t>3</a:t>
            </a:r>
            <a:r>
              <a:rPr lang="en-US" dirty="0" smtClean="0">
                <a:solidFill>
                  <a:schemeClr val="tx1"/>
                </a:solidFill>
              </a:rPr>
              <a:t>  + (</a:t>
            </a:r>
            <a:r>
              <a:rPr lang="en-US" dirty="0" err="1" smtClean="0">
                <a:solidFill>
                  <a:schemeClr val="tx1"/>
                </a:solidFill>
              </a:rPr>
              <a:t>Mg,Fe</a:t>
            </a:r>
            <a:r>
              <a:rPr lang="en-US" dirty="0" smtClean="0">
                <a:solidFill>
                  <a:schemeClr val="tx1"/>
                </a:solidFill>
              </a:rPr>
              <a:t>)O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rgbClr val="FFC000"/>
                </a:solidFill>
              </a:rPr>
              <a:t> </a:t>
            </a:r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C4FFE0A6-B8B8-42A1-BAB0-A36CD2FEAC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547955" y="7599397"/>
            <a:ext cx="4702743" cy="384239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870169" y="11692127"/>
            <a:ext cx="4322618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dirty="0" err="1" smtClean="0"/>
              <a:t>Бриджманит</a:t>
            </a:r>
            <a:r>
              <a:rPr lang="ru-RU" dirty="0" smtClean="0"/>
              <a:t> в метеорите</a:t>
            </a:r>
            <a:endParaRPr kumimoji="0" lang="ru-RU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6952842"/>
            <a:ext cx="1458190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Железистый </a:t>
            </a:r>
            <a:r>
              <a:rPr lang="ru-RU" dirty="0" err="1" smtClean="0"/>
              <a:t>бриджманит</a:t>
            </a:r>
            <a:r>
              <a:rPr lang="ru-RU" dirty="0" smtClean="0"/>
              <a:t> синтезирован в экспериментах с алмазными наковальнями в 1975 </a:t>
            </a:r>
            <a:r>
              <a:rPr lang="ru-RU" dirty="0" smtClean="0"/>
              <a:t>г при давлении 23 ГПа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23948" y="8446818"/>
            <a:ext cx="1760802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 typeface="Wingdings" pitchFamily="2" charset="2"/>
              <a:buChar char="Ø"/>
            </a:pPr>
            <a:r>
              <a:rPr lang="ru-RU" dirty="0" smtClean="0"/>
              <a:t>13-14 ГПа </a:t>
            </a:r>
            <a:r>
              <a:rPr lang="ru-RU" dirty="0" smtClean="0"/>
              <a:t>(</a:t>
            </a:r>
            <a:r>
              <a:rPr lang="en-US" dirty="0" smtClean="0"/>
              <a:t>H </a:t>
            </a:r>
            <a:r>
              <a:rPr lang="ru-RU" dirty="0" smtClean="0"/>
              <a:t>= </a:t>
            </a:r>
            <a:r>
              <a:rPr lang="ru-RU" dirty="0" smtClean="0"/>
              <a:t>410км)   оливин </a:t>
            </a:r>
            <a:r>
              <a:rPr lang="ru-RU" dirty="0" smtClean="0">
                <a:latin typeface="Times New Roman"/>
                <a:cs typeface="Times New Roman"/>
              </a:rPr>
              <a:t>→</a:t>
            </a:r>
            <a:r>
              <a:rPr lang="ru-RU" dirty="0" smtClean="0"/>
              <a:t> </a:t>
            </a:r>
            <a:r>
              <a:rPr lang="ru-RU" dirty="0" err="1" smtClean="0"/>
              <a:t>вадслеит</a:t>
            </a:r>
            <a:r>
              <a:rPr lang="ru-RU" dirty="0" smtClean="0"/>
              <a:t> (структура шпинели), обнаружен в метеоритах и синтезирован в 1968</a:t>
            </a:r>
          </a:p>
          <a:p>
            <a:pPr algn="l">
              <a:buFont typeface="Wingdings" pitchFamily="2" charset="2"/>
              <a:buChar char="Ø"/>
            </a:pPr>
            <a:r>
              <a:rPr lang="ru-RU" dirty="0" smtClean="0"/>
              <a:t>18 </a:t>
            </a:r>
            <a:r>
              <a:rPr lang="ru-RU" dirty="0" smtClean="0"/>
              <a:t>ГПа </a:t>
            </a:r>
            <a:r>
              <a:rPr lang="ru-RU" dirty="0" smtClean="0"/>
              <a:t>(</a:t>
            </a:r>
            <a:r>
              <a:rPr lang="en-US" dirty="0" smtClean="0"/>
              <a:t>H </a:t>
            </a:r>
            <a:r>
              <a:rPr lang="ru-RU" dirty="0" smtClean="0"/>
              <a:t>= </a:t>
            </a:r>
            <a:r>
              <a:rPr lang="ru-RU" dirty="0" smtClean="0"/>
              <a:t>520км)  </a:t>
            </a:r>
            <a:r>
              <a:rPr lang="ru-RU" dirty="0" err="1" smtClean="0"/>
              <a:t>вадслеит</a:t>
            </a:r>
            <a:r>
              <a:rPr lang="ru-RU" dirty="0" smtClean="0"/>
              <a:t> </a:t>
            </a:r>
            <a:r>
              <a:rPr lang="ru-RU" dirty="0" smtClean="0">
                <a:latin typeface="Times New Roman"/>
                <a:cs typeface="Times New Roman"/>
              </a:rPr>
              <a:t>→ </a:t>
            </a:r>
            <a:r>
              <a:rPr lang="ru-RU" dirty="0" err="1" smtClean="0"/>
              <a:t>рингвудит</a:t>
            </a:r>
            <a:r>
              <a:rPr lang="ru-RU" dirty="0" smtClean="0"/>
              <a:t>, обнаружен в метеоритах и в виде включений в сверхглубинных алмазах (две находки), синтезирован в 1972. Важно: основной структурный элемент меняется с  SiO</a:t>
            </a:r>
            <a:r>
              <a:rPr lang="ru-RU" baseline="-25000" dirty="0" smtClean="0"/>
              <a:t>4</a:t>
            </a:r>
            <a:r>
              <a:rPr lang="ru-RU" dirty="0" smtClean="0"/>
              <a:t>  на Si</a:t>
            </a:r>
            <a:r>
              <a:rPr lang="ru-RU" baseline="-25000" dirty="0" smtClean="0"/>
              <a:t>2</a:t>
            </a:r>
            <a:r>
              <a:rPr lang="ru-RU" dirty="0" smtClean="0"/>
              <a:t>O</a:t>
            </a:r>
            <a:r>
              <a:rPr lang="ru-RU" baseline="-25000" dirty="0" smtClean="0"/>
              <a:t>7</a:t>
            </a:r>
            <a:r>
              <a:rPr lang="ru-RU" dirty="0" smtClean="0"/>
              <a:t>, и связи </a:t>
            </a:r>
            <a:r>
              <a:rPr lang="ru-RU" dirty="0" err="1" smtClean="0"/>
              <a:t>Si-O</a:t>
            </a:r>
            <a:r>
              <a:rPr lang="ru-RU" dirty="0" smtClean="0"/>
              <a:t> и </a:t>
            </a:r>
            <a:r>
              <a:rPr lang="ru-RU" dirty="0" err="1" smtClean="0"/>
              <a:t>Mg</a:t>
            </a:r>
            <a:r>
              <a:rPr lang="ru-RU" dirty="0" smtClean="0"/>
              <a:t>–O приобретают ионно-ковалентный характер. Кроме того, структура </a:t>
            </a:r>
            <a:r>
              <a:rPr lang="ru-RU" dirty="0" err="1" smtClean="0"/>
              <a:t>рингвудита</a:t>
            </a:r>
            <a:r>
              <a:rPr lang="ru-RU" dirty="0" smtClean="0"/>
              <a:t> может включать первые проценты </a:t>
            </a:r>
            <a:r>
              <a:rPr lang="ru-RU" dirty="0" err="1" smtClean="0"/>
              <a:t>гидроксидных</a:t>
            </a:r>
            <a:r>
              <a:rPr lang="ru-RU" dirty="0" smtClean="0"/>
              <a:t> ионов и изолированные ионы кислорода.</a:t>
            </a:r>
          </a:p>
          <a:p>
            <a:pPr algn="l">
              <a:buFont typeface="Wingdings" pitchFamily="2" charset="2"/>
              <a:buChar char="Ø"/>
            </a:pPr>
            <a:r>
              <a:rPr lang="ru-RU" dirty="0" smtClean="0"/>
              <a:t>23 </a:t>
            </a:r>
            <a:r>
              <a:rPr lang="ru-RU" dirty="0" smtClean="0"/>
              <a:t>ГПа </a:t>
            </a:r>
            <a:r>
              <a:rPr lang="ru-RU" dirty="0" smtClean="0"/>
              <a:t>(</a:t>
            </a:r>
            <a:r>
              <a:rPr lang="en-US" dirty="0" smtClean="0"/>
              <a:t>H </a:t>
            </a:r>
            <a:r>
              <a:rPr lang="ru-RU" dirty="0" smtClean="0"/>
              <a:t>= </a:t>
            </a:r>
            <a:r>
              <a:rPr lang="ru-RU" dirty="0" smtClean="0"/>
              <a:t>660км) </a:t>
            </a:r>
            <a:r>
              <a:rPr lang="ru-RU" dirty="0" err="1" smtClean="0"/>
              <a:t>рингвудит</a:t>
            </a:r>
            <a:r>
              <a:rPr lang="ru-RU" dirty="0" smtClean="0">
                <a:latin typeface="Times New Roman"/>
                <a:cs typeface="Times New Roman"/>
              </a:rPr>
              <a:t> → </a:t>
            </a:r>
            <a:r>
              <a:rPr lang="ru-RU" dirty="0" smtClean="0"/>
              <a:t>силикатный </a:t>
            </a:r>
            <a:r>
              <a:rPr lang="ru-RU" dirty="0" smtClean="0"/>
              <a:t>перовскит + </a:t>
            </a:r>
            <a:r>
              <a:rPr lang="ru-RU" dirty="0" err="1" smtClean="0"/>
              <a:t>магнезиовюстит</a:t>
            </a:r>
            <a:r>
              <a:rPr lang="ru-RU" dirty="0" smtClean="0"/>
              <a:t>      </a:t>
            </a:r>
            <a:endParaRPr lang="ru-RU" dirty="0" smtClean="0"/>
          </a:p>
          <a:p>
            <a:pPr algn="l">
              <a:buFont typeface="Wingdings" pitchFamily="2" charset="2"/>
              <a:buChar char="Ø"/>
            </a:pPr>
            <a:r>
              <a:rPr lang="ru-RU" dirty="0" smtClean="0"/>
              <a:t>120 ГПа </a:t>
            </a:r>
            <a:r>
              <a:rPr lang="ru-RU" dirty="0" smtClean="0"/>
              <a:t>(</a:t>
            </a:r>
            <a:r>
              <a:rPr lang="en-US" dirty="0" smtClean="0"/>
              <a:t>H </a:t>
            </a:r>
            <a:r>
              <a:rPr lang="ru-RU" dirty="0" smtClean="0"/>
              <a:t>= </a:t>
            </a:r>
            <a:r>
              <a:rPr lang="ru-RU" dirty="0" smtClean="0"/>
              <a:t>2600-2700)  силикатный перовскит </a:t>
            </a:r>
            <a:r>
              <a:rPr lang="ru-RU" dirty="0" smtClean="0">
                <a:latin typeface="Times New Roman"/>
                <a:cs typeface="Times New Roman"/>
              </a:rPr>
              <a:t>→ </a:t>
            </a:r>
            <a:r>
              <a:rPr lang="ru-RU" dirty="0" smtClean="0">
                <a:latin typeface="Times New Roman"/>
                <a:cs typeface="Times New Roman"/>
              </a:rPr>
              <a:t> </a:t>
            </a:r>
            <a:r>
              <a:rPr lang="ru-RU" dirty="0" err="1" smtClean="0"/>
              <a:t>постперовскит</a:t>
            </a:r>
            <a:r>
              <a:rPr lang="en-US" dirty="0" smtClean="0"/>
              <a:t> </a:t>
            </a:r>
            <a:r>
              <a:rPr lang="ru-RU" dirty="0" smtClean="0"/>
              <a:t>предсказан </a:t>
            </a:r>
            <a:r>
              <a:rPr lang="ru-RU" dirty="0" smtClean="0"/>
              <a:t>теоретически и синтезирован в 2004 г.</a:t>
            </a:r>
          </a:p>
          <a:p>
            <a:r>
              <a:rPr lang="ru-RU" dirty="0" smtClean="0"/>
              <a:t>  </a:t>
            </a: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91311" y="685544"/>
            <a:ext cx="15721585" cy="9941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3200" b="1" dirty="0" smtClean="0"/>
              <a:t>Некоторые работы В.А. Магницкого 1960-1970-х годов:</a:t>
            </a:r>
          </a:p>
          <a:p>
            <a:pPr algn="l">
              <a:buFont typeface="Wingdings" pitchFamily="2" charset="2"/>
              <a:buChar char="ü"/>
            </a:pPr>
            <a:endParaRPr lang="ru-RU" sz="3200" dirty="0" smtClean="0"/>
          </a:p>
          <a:p>
            <a:pPr algn="l">
              <a:buFont typeface="Wingdings" pitchFamily="2" charset="2"/>
              <a:buChar char="ü"/>
            </a:pPr>
            <a:r>
              <a:rPr lang="ru-RU" sz="3200" b="1" dirty="0" smtClean="0"/>
              <a:t>1961</a:t>
            </a:r>
            <a:r>
              <a:rPr lang="ru-RU" sz="3200" dirty="0" smtClean="0"/>
              <a:t> - Теория </a:t>
            </a:r>
            <a:r>
              <a:rPr lang="ru-RU" sz="3200" dirty="0" smtClean="0"/>
              <a:t>фигуры Земли </a:t>
            </a:r>
            <a:r>
              <a:rPr lang="ru-RU" sz="3200" dirty="0" smtClean="0"/>
              <a:t>(соавторы </a:t>
            </a:r>
            <a:r>
              <a:rPr lang="ru-RU" sz="3200" dirty="0" smtClean="0"/>
              <a:t>Бровар В.В., </a:t>
            </a:r>
            <a:r>
              <a:rPr lang="ru-RU" sz="3200" dirty="0" err="1" smtClean="0"/>
              <a:t>Шимбирев</a:t>
            </a:r>
            <a:r>
              <a:rPr lang="ru-RU" sz="3200" dirty="0" smtClean="0"/>
              <a:t> Б.П</a:t>
            </a:r>
            <a:r>
              <a:rPr lang="ru-RU" sz="3200" dirty="0" smtClean="0"/>
              <a:t>.)</a:t>
            </a:r>
            <a:endParaRPr lang="ru-RU" sz="3200" dirty="0" smtClean="0"/>
          </a:p>
          <a:p>
            <a:pPr algn="l">
              <a:buFont typeface="Wingdings" pitchFamily="2" charset="2"/>
              <a:buChar char="ü"/>
            </a:pPr>
            <a:r>
              <a:rPr lang="ru-RU" sz="3200" b="1" dirty="0" smtClean="0"/>
              <a:t>1961</a:t>
            </a:r>
            <a:r>
              <a:rPr lang="ru-RU" sz="3200" dirty="0" smtClean="0"/>
              <a:t> – </a:t>
            </a:r>
            <a:r>
              <a:rPr lang="en-US" sz="3200" dirty="0" smtClean="0"/>
              <a:t>The </a:t>
            </a:r>
            <a:r>
              <a:rPr lang="en-US" sz="3200" dirty="0" smtClean="0"/>
              <a:t>waveguide in the Mantle of the </a:t>
            </a:r>
            <a:r>
              <a:rPr lang="en-US" sz="3200" dirty="0" smtClean="0"/>
              <a:t>Earth</a:t>
            </a:r>
            <a:r>
              <a:rPr lang="ru-RU" sz="3200" dirty="0" smtClean="0"/>
              <a:t> </a:t>
            </a:r>
            <a:r>
              <a:rPr lang="en-US" sz="3200" dirty="0" smtClean="0"/>
              <a:t>and its probable physical </a:t>
            </a:r>
            <a:r>
              <a:rPr lang="en-US" sz="3200" dirty="0" smtClean="0"/>
              <a:t>nature (</a:t>
            </a:r>
            <a:r>
              <a:rPr lang="en-US" sz="3200" dirty="0" smtClean="0"/>
              <a:t>Co-auth. </a:t>
            </a:r>
            <a:r>
              <a:rPr lang="en-US" sz="3200" dirty="0" err="1" smtClean="0"/>
              <a:t>Khorosheva</a:t>
            </a:r>
            <a:r>
              <a:rPr lang="en-US" sz="3200" dirty="0" smtClean="0"/>
              <a:t>)</a:t>
            </a:r>
            <a:endParaRPr lang="en-US" sz="3200" dirty="0" smtClean="0"/>
          </a:p>
          <a:p>
            <a:pPr algn="l">
              <a:buFont typeface="Wingdings" pitchFamily="2" charset="2"/>
              <a:buChar char="ü"/>
            </a:pPr>
            <a:r>
              <a:rPr lang="ru-RU" sz="3200" b="1" dirty="0" smtClean="0"/>
              <a:t>1962</a:t>
            </a:r>
            <a:r>
              <a:rPr lang="ru-RU" sz="3200" dirty="0" smtClean="0"/>
              <a:t> – Об </a:t>
            </a:r>
            <a:r>
              <a:rPr lang="ru-RU" sz="3200" dirty="0" smtClean="0"/>
              <a:t>общей направленности развития земной </a:t>
            </a:r>
            <a:r>
              <a:rPr lang="ru-RU" sz="3200" dirty="0" smtClean="0"/>
              <a:t>коры</a:t>
            </a:r>
            <a:endParaRPr lang="ru-RU" sz="3200" dirty="0" smtClean="0"/>
          </a:p>
          <a:p>
            <a:pPr algn="l">
              <a:buFont typeface="Wingdings" pitchFamily="2" charset="2"/>
              <a:buChar char="ü"/>
            </a:pPr>
            <a:r>
              <a:rPr lang="ru-RU" sz="3200" b="1" dirty="0" smtClean="0"/>
              <a:t>1964</a:t>
            </a:r>
            <a:r>
              <a:rPr lang="ru-RU" sz="3200" dirty="0" smtClean="0"/>
              <a:t> – Зонная </a:t>
            </a:r>
            <a:r>
              <a:rPr lang="ru-RU" sz="3200" dirty="0" smtClean="0"/>
              <a:t>плавка как механизм образования земной </a:t>
            </a:r>
            <a:r>
              <a:rPr lang="ru-RU" sz="3200" dirty="0" smtClean="0"/>
              <a:t>коры</a:t>
            </a:r>
            <a:endParaRPr lang="ru-RU" sz="3200" dirty="0" smtClean="0"/>
          </a:p>
          <a:p>
            <a:pPr algn="l">
              <a:buFont typeface="Wingdings" pitchFamily="2" charset="2"/>
              <a:buChar char="ü"/>
            </a:pPr>
            <a:r>
              <a:rPr lang="ru-RU" sz="3200" b="1" dirty="0" smtClean="0"/>
              <a:t>1965 </a:t>
            </a:r>
            <a:r>
              <a:rPr lang="ru-RU" sz="3200" dirty="0" smtClean="0"/>
              <a:t>– Внутреннее </a:t>
            </a:r>
            <a:r>
              <a:rPr lang="ru-RU" sz="3200" dirty="0" smtClean="0"/>
              <a:t>строение и физика </a:t>
            </a:r>
            <a:r>
              <a:rPr lang="ru-RU" sz="3200" dirty="0" smtClean="0"/>
              <a:t>Земли</a:t>
            </a:r>
            <a:endParaRPr lang="ru-RU" sz="3200" dirty="0" smtClean="0"/>
          </a:p>
          <a:p>
            <a:pPr algn="l">
              <a:buFont typeface="Wingdings" pitchFamily="2" charset="2"/>
              <a:buChar char="ü"/>
            </a:pPr>
            <a:r>
              <a:rPr lang="ru-RU" sz="3200" b="1" dirty="0" smtClean="0"/>
              <a:t>1967</a:t>
            </a:r>
            <a:r>
              <a:rPr lang="ru-RU" sz="3200" dirty="0" smtClean="0"/>
              <a:t> – </a:t>
            </a:r>
            <a:r>
              <a:rPr lang="en-US" sz="3200" dirty="0" smtClean="0"/>
              <a:t>The </a:t>
            </a:r>
            <a:r>
              <a:rPr lang="en-US" sz="3200" dirty="0" smtClean="0"/>
              <a:t>Internal Structure and Physics of the </a:t>
            </a:r>
            <a:r>
              <a:rPr lang="en-US" sz="3200" dirty="0" smtClean="0"/>
              <a:t>Earth</a:t>
            </a:r>
            <a:endParaRPr lang="en-US" sz="3200" dirty="0" smtClean="0"/>
          </a:p>
          <a:p>
            <a:pPr algn="l">
              <a:buFont typeface="Wingdings" pitchFamily="2" charset="2"/>
              <a:buChar char="ü"/>
            </a:pPr>
            <a:r>
              <a:rPr lang="ru-RU" sz="3200" b="1" dirty="0" smtClean="0"/>
              <a:t>1968</a:t>
            </a:r>
            <a:r>
              <a:rPr lang="ru-RU" sz="3200" dirty="0" smtClean="0"/>
              <a:t> – Слой </a:t>
            </a:r>
            <a:r>
              <a:rPr lang="ru-RU" sz="3200" dirty="0" smtClean="0"/>
              <a:t>низких скоростей верхней мантии </a:t>
            </a:r>
            <a:r>
              <a:rPr lang="ru-RU" sz="3200" dirty="0" smtClean="0"/>
              <a:t>Земли</a:t>
            </a:r>
            <a:endParaRPr lang="ru-RU" sz="3200" dirty="0" smtClean="0"/>
          </a:p>
          <a:p>
            <a:pPr algn="l">
              <a:buFont typeface="Wingdings" pitchFamily="2" charset="2"/>
              <a:buChar char="ü"/>
            </a:pPr>
            <a:r>
              <a:rPr lang="ru-RU" sz="3200" b="1" dirty="0" smtClean="0"/>
              <a:t>1968</a:t>
            </a:r>
            <a:r>
              <a:rPr lang="ru-RU" sz="3200" dirty="0" smtClean="0"/>
              <a:t> – О </a:t>
            </a:r>
            <a:r>
              <a:rPr lang="ru-RU" sz="3200" dirty="0" smtClean="0"/>
              <a:t>температуре и составе нижней </a:t>
            </a:r>
            <a:r>
              <a:rPr lang="ru-RU" sz="3200" dirty="0" smtClean="0"/>
              <a:t>мантии</a:t>
            </a:r>
            <a:endParaRPr lang="ru-RU" sz="3200" dirty="0" smtClean="0"/>
          </a:p>
          <a:p>
            <a:pPr algn="l">
              <a:buFont typeface="Wingdings" pitchFamily="2" charset="2"/>
              <a:buChar char="ü"/>
            </a:pPr>
            <a:r>
              <a:rPr lang="ru-RU" sz="3200" b="1" dirty="0" smtClean="0"/>
              <a:t>1969</a:t>
            </a:r>
            <a:r>
              <a:rPr lang="ru-RU" sz="3200" dirty="0" smtClean="0"/>
              <a:t> – О </a:t>
            </a:r>
            <a:r>
              <a:rPr lang="ru-RU" sz="3200" dirty="0" smtClean="0"/>
              <a:t>возможных причинах современных вертикальных </a:t>
            </a:r>
            <a:r>
              <a:rPr lang="ru-RU" sz="3200" dirty="0" smtClean="0"/>
              <a:t>движений </a:t>
            </a:r>
            <a:r>
              <a:rPr lang="ru-RU" sz="3200" dirty="0" smtClean="0"/>
              <a:t>земной коры </a:t>
            </a:r>
            <a:r>
              <a:rPr lang="ru-RU" sz="3200" dirty="0" smtClean="0"/>
              <a:t>(</a:t>
            </a:r>
            <a:r>
              <a:rPr lang="ru-RU" sz="3200" dirty="0" smtClean="0"/>
              <a:t>в соавторстве);</a:t>
            </a:r>
          </a:p>
          <a:p>
            <a:pPr algn="l">
              <a:buFont typeface="Wingdings" pitchFamily="2" charset="2"/>
              <a:buChar char="ü"/>
            </a:pPr>
            <a:r>
              <a:rPr lang="ru-RU" sz="3200" b="1" dirty="0" smtClean="0"/>
              <a:t>1974</a:t>
            </a:r>
            <a:r>
              <a:rPr lang="ru-RU" sz="3200" dirty="0" smtClean="0"/>
              <a:t> </a:t>
            </a:r>
            <a:r>
              <a:rPr lang="ru-RU" sz="3200" dirty="0" smtClean="0"/>
              <a:t>– О горизонтальных и вертикальных перемещениях литосферы</a:t>
            </a:r>
          </a:p>
          <a:p>
            <a:pPr algn="l">
              <a:buFont typeface="Wingdings" pitchFamily="2" charset="2"/>
              <a:buChar char="ü"/>
            </a:pPr>
            <a:r>
              <a:rPr lang="ru-RU" sz="3200" b="1" dirty="0" smtClean="0"/>
              <a:t>1978</a:t>
            </a:r>
            <a:r>
              <a:rPr lang="ru-RU" sz="3200" dirty="0" smtClean="0"/>
              <a:t> – Об </a:t>
            </a:r>
            <a:r>
              <a:rPr lang="ru-RU" sz="3200" dirty="0" err="1" smtClean="0"/>
              <a:t>унаследованности</a:t>
            </a:r>
            <a:r>
              <a:rPr lang="ru-RU" sz="3200" dirty="0" smtClean="0"/>
              <a:t> современных вертикальных движений земной коры</a:t>
            </a:r>
          </a:p>
          <a:p>
            <a:pPr algn="l">
              <a:buFont typeface="Wingdings" pitchFamily="2" charset="2"/>
              <a:buChar char="ü"/>
            </a:pPr>
            <a:r>
              <a:rPr lang="ru-RU" sz="3200" b="1" dirty="0" smtClean="0"/>
              <a:t>1995</a:t>
            </a:r>
            <a:r>
              <a:rPr lang="ru-RU" sz="3200" dirty="0" smtClean="0"/>
              <a:t> – Тензорные характеристики неотектонических изгибных деформаций и кривизны поверхности фундамента</a:t>
            </a:r>
          </a:p>
          <a:p>
            <a:pPr algn="l">
              <a:buFont typeface="Wingdings" pitchFamily="2" charset="2"/>
              <a:buChar char="ü"/>
            </a:pPr>
            <a:r>
              <a:rPr lang="ru-RU" sz="3200" b="1" dirty="0" smtClean="0"/>
              <a:t>1998</a:t>
            </a:r>
            <a:r>
              <a:rPr lang="ru-RU" sz="3200" dirty="0" smtClean="0"/>
              <a:t> – О возможности плавления пород земной коры при интенсивном </a:t>
            </a:r>
            <a:r>
              <a:rPr lang="ru-RU" sz="3200" dirty="0" smtClean="0"/>
              <a:t>складкообразовании </a:t>
            </a:r>
            <a:r>
              <a:rPr lang="ru-RU" sz="3200" dirty="0" smtClean="0"/>
              <a:t>(на примере Памира)</a:t>
            </a:r>
          </a:p>
        </p:txBody>
      </p:sp>
      <p:pic>
        <p:nvPicPr>
          <p:cNvPr id="109570" name="Picture 2" descr="Обложка Бровар В.В., Магницкий В.А., Шимберев Б.П. Теория фигуры Земл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663031" y="391096"/>
            <a:ext cx="4762500" cy="6553201"/>
          </a:xfrm>
          <a:prstGeom prst="rect">
            <a:avLst/>
          </a:prstGeom>
          <a:noFill/>
        </p:spPr>
      </p:pic>
      <p:pic>
        <p:nvPicPr>
          <p:cNvPr id="109572" name="Picture 4" descr="https://ortograph.com/uploads/images/43286/0d821e23-7321-4381-bf92-f51810c1402a"/>
          <p:cNvPicPr>
            <a:picLocks noChangeAspect="1" noChangeArrowheads="1"/>
          </p:cNvPicPr>
          <p:nvPr/>
        </p:nvPicPr>
        <p:blipFill>
          <a:blip r:embed="rId3"/>
          <a:srcRect l="2168" r="3005"/>
          <a:stretch>
            <a:fillRect/>
          </a:stretch>
        </p:blipFill>
        <p:spPr bwMode="auto">
          <a:xfrm>
            <a:off x="16559698" y="3521991"/>
            <a:ext cx="4544654" cy="6390106"/>
          </a:xfrm>
          <a:prstGeom prst="rect">
            <a:avLst/>
          </a:prstGeom>
          <a:noFill/>
        </p:spPr>
      </p:pic>
      <p:grpSp>
        <p:nvGrpSpPr>
          <p:cNvPr id="12" name="Группа 11"/>
          <p:cNvGrpSpPr/>
          <p:nvPr/>
        </p:nvGrpSpPr>
        <p:grpSpPr>
          <a:xfrm>
            <a:off x="548640" y="2670048"/>
            <a:ext cx="15526512" cy="10805108"/>
            <a:chOff x="548640" y="2670048"/>
            <a:chExt cx="15526512" cy="10805108"/>
          </a:xfrm>
        </p:grpSpPr>
        <p:sp>
          <p:nvSpPr>
            <p:cNvPr id="7" name="TextBox 6"/>
            <p:cNvSpPr txBox="1"/>
            <p:nvPr/>
          </p:nvSpPr>
          <p:spPr>
            <a:xfrm>
              <a:off x="548640" y="11064240"/>
              <a:ext cx="15526512" cy="24109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ru-RU" sz="30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rPr>
                <a:t>В работе 1961 года В.А. Магницкий, основываясь на записях 9 землетрясений на территории СССР, по-видимому – впервые</a:t>
              </a:r>
              <a:r>
                <a:rPr kumimoji="0" lang="ru-RU" sz="3000" b="0" i="0" u="none" strike="noStrike" cap="none" spc="0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rPr>
                <a:t> показал, что упругие волны в пределах слоя на глубинах 100-200 км распространяются вдоль волновода и рассмотрел различные гипотезы о природе такого слоя. Результаты этого исследования сыграли существенную роль оформлении концепции тектоники плит.</a:t>
              </a:r>
              <a:endParaRPr kumimoji="0" lang="ru-RU" sz="3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cxnSp>
          <p:nvCxnSpPr>
            <p:cNvPr id="9" name="Прямая соединительная линия 8"/>
            <p:cNvCxnSpPr/>
            <p:nvPr/>
          </p:nvCxnSpPr>
          <p:spPr>
            <a:xfrm>
              <a:off x="2395728" y="2670048"/>
              <a:ext cx="13149072" cy="18288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3" name="Прямая соединительная линия 12"/>
          <p:cNvCxnSpPr/>
          <p:nvPr/>
        </p:nvCxnSpPr>
        <p:spPr>
          <a:xfrm>
            <a:off x="2340864" y="4102608"/>
            <a:ext cx="10588752" cy="12192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2383536" y="6589776"/>
            <a:ext cx="13149072" cy="182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2237232" y="2188464"/>
            <a:ext cx="4163568" cy="6096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9574" name="AutoShape 6" descr="Внутреннее строение и физика Земли | Магницкий Владимир Александрович  #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9576" name="AutoShape 8" descr="Внутреннее строение и физика Земли | Магницкий Владимир Александрович  #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9578" name="AutoShape 10" descr="Внутреннее строение и физика Земли | Магницкий Владимир Александрович  #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9579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883247" y="7222670"/>
            <a:ext cx="4244721" cy="6219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3504" y="5775365"/>
            <a:ext cx="23536656" cy="7940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Легкоплавкая фаза, вследствие конвективной неустойчивости, перемещается </a:t>
            </a:r>
            <a:r>
              <a:rPr lang="ru-RU" dirty="0" smtClean="0"/>
              <a:t>вверх к поверхности Земли по принципу зонной плавки. </a:t>
            </a:r>
            <a:r>
              <a:rPr lang="ru-RU" dirty="0" smtClean="0"/>
              <a:t>Следствием </a:t>
            </a:r>
            <a:r>
              <a:rPr lang="ru-RU" dirty="0" smtClean="0"/>
              <a:t>этих движений является усиленный перенос тепла в пределах расплавленного очага снизу вверх, что приводит к относительному переохлаждению расплава и его кристаллизации в нижних частях очага и относительному перегреву и плавлению пород кровли в верхних частях. </a:t>
            </a:r>
            <a:endParaRPr lang="ru-RU" dirty="0" smtClean="0"/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Перемещение </a:t>
            </a:r>
            <a:r>
              <a:rPr lang="ru-RU" dirty="0" smtClean="0"/>
              <a:t>расплавленного вещества вверх </a:t>
            </a:r>
            <a:r>
              <a:rPr lang="ru-RU" dirty="0" smtClean="0"/>
              <a:t>сопровождается </a:t>
            </a:r>
            <a:r>
              <a:rPr lang="ru-RU" dirty="0" smtClean="0"/>
              <a:t>изменением состава расплава с обогащением его элементами и соединениями, понижающими температуру плавкости системы («легкоплавкими» компонентами, в том числе «летучими»). Остаточная твёрдая фаза </a:t>
            </a:r>
            <a:r>
              <a:rPr lang="ru-RU" dirty="0" smtClean="0"/>
              <a:t>обогащается </a:t>
            </a:r>
            <a:r>
              <a:rPr lang="ru-RU" dirty="0" smtClean="0"/>
              <a:t>«тугоплавкими» элементами и соединениями, повышающими температуру её плавкости. </a:t>
            </a:r>
            <a:endParaRPr lang="ru-RU" dirty="0" smtClean="0"/>
          </a:p>
          <a:p>
            <a:pPr algn="just"/>
            <a:endParaRPr lang="ru-RU" dirty="0" smtClean="0"/>
          </a:p>
          <a:p>
            <a:pPr algn="just"/>
            <a:r>
              <a:rPr lang="ru-RU" dirty="0" err="1" smtClean="0"/>
              <a:t>Пдъём</a:t>
            </a:r>
            <a:r>
              <a:rPr lang="ru-RU" dirty="0" smtClean="0"/>
              <a:t> </a:t>
            </a:r>
            <a:r>
              <a:rPr lang="ru-RU" dirty="0" smtClean="0"/>
              <a:t>расплава вверх приводит к химической дифференциации вещества мантии и выносу к поверхности Земли веществ, концентрирующихся в земной коре, гидросфере и атмосфере. В соответствии с физико-химическими законами кристаллизации силикатных систем выносимые из недр Земли расплавы, </a:t>
            </a:r>
            <a:r>
              <a:rPr lang="ru-RU" dirty="0" smtClean="0"/>
              <a:t>формирующие земную </a:t>
            </a:r>
            <a:r>
              <a:rPr lang="ru-RU" dirty="0" smtClean="0"/>
              <a:t>кору, относительно обогащены </a:t>
            </a:r>
            <a:r>
              <a:rPr lang="ru-RU" i="1" dirty="0" err="1" smtClean="0"/>
              <a:t>Si</a:t>
            </a:r>
            <a:r>
              <a:rPr lang="ru-RU" i="1" dirty="0" smtClean="0"/>
              <a:t>, </a:t>
            </a:r>
            <a:r>
              <a:rPr lang="ru-RU" i="1" dirty="0" smtClean="0"/>
              <a:t>A</a:t>
            </a:r>
            <a:r>
              <a:rPr lang="en-US" i="1" dirty="0" smtClean="0"/>
              <a:t>l</a:t>
            </a:r>
            <a:r>
              <a:rPr lang="ru-RU" i="1" dirty="0" smtClean="0"/>
              <a:t>, </a:t>
            </a:r>
            <a:r>
              <a:rPr lang="ru-RU" i="1" dirty="0" smtClean="0"/>
              <a:t>К, </a:t>
            </a:r>
            <a:r>
              <a:rPr lang="ru-RU" i="1" dirty="0" err="1" smtClean="0"/>
              <a:t>Na</a:t>
            </a:r>
            <a:r>
              <a:rPr lang="ru-RU" i="1" dirty="0" smtClean="0"/>
              <a:t>, </a:t>
            </a:r>
            <a:r>
              <a:rPr lang="ru-RU" i="1" dirty="0" err="1" smtClean="0"/>
              <a:t>Са</a:t>
            </a:r>
            <a:r>
              <a:rPr lang="ru-RU" i="1" dirty="0" smtClean="0"/>
              <a:t>, U, </a:t>
            </a:r>
            <a:r>
              <a:rPr lang="ru-RU" i="1" dirty="0" err="1" smtClean="0"/>
              <a:t>Th</a:t>
            </a:r>
            <a:r>
              <a:rPr lang="ru-RU" i="1" dirty="0" smtClean="0"/>
              <a:t>, </a:t>
            </a:r>
            <a:r>
              <a:rPr lang="ru-RU" i="1" dirty="0" err="1" smtClean="0"/>
              <a:t>Sr</a:t>
            </a:r>
            <a:r>
              <a:rPr lang="ru-RU" i="1" dirty="0" smtClean="0"/>
              <a:t>, </a:t>
            </a:r>
            <a:r>
              <a:rPr lang="ru-RU" i="1" dirty="0" err="1" smtClean="0"/>
              <a:t>Ba</a:t>
            </a:r>
            <a:r>
              <a:rPr lang="ru-RU" i="1" dirty="0" smtClean="0"/>
              <a:t>, </a:t>
            </a:r>
            <a:r>
              <a:rPr lang="ru-RU" i="1" dirty="0" err="1" smtClean="0"/>
              <a:t>Rb</a:t>
            </a:r>
            <a:r>
              <a:rPr lang="ru-RU" i="1" dirty="0" smtClean="0"/>
              <a:t> </a:t>
            </a:r>
            <a:r>
              <a:rPr lang="ru-RU" dirty="0" smtClean="0"/>
              <a:t>и многими др. (</a:t>
            </a:r>
            <a:r>
              <a:rPr lang="ru-RU" dirty="0" err="1" smtClean="0"/>
              <a:t>литофильными</a:t>
            </a:r>
            <a:r>
              <a:rPr lang="ru-RU" dirty="0" smtClean="0"/>
              <a:t>) элементами. Остаточное («тугоплавкое») вещество мантии сложено главным образом силикатами </a:t>
            </a:r>
            <a:r>
              <a:rPr lang="ru-RU" i="1" dirty="0" err="1" smtClean="0"/>
              <a:t>Mg</a:t>
            </a:r>
            <a:r>
              <a:rPr lang="ru-RU" dirty="0" smtClean="0"/>
              <a:t> и </a:t>
            </a:r>
            <a:r>
              <a:rPr lang="ru-RU" i="1" dirty="0" err="1" smtClean="0"/>
              <a:t>Fe</a:t>
            </a:r>
            <a:r>
              <a:rPr lang="ru-RU" dirty="0" smtClean="0"/>
              <a:t>, а также соединениями </a:t>
            </a:r>
            <a:r>
              <a:rPr lang="ru-RU" i="1" dirty="0" err="1" smtClean="0"/>
              <a:t>Ni</a:t>
            </a:r>
            <a:r>
              <a:rPr lang="ru-RU" dirty="0" smtClean="0"/>
              <a:t>, </a:t>
            </a:r>
            <a:r>
              <a:rPr lang="ru-RU" i="1" dirty="0" err="1" smtClean="0"/>
              <a:t>Cr</a:t>
            </a:r>
            <a:r>
              <a:rPr lang="ru-RU" dirty="0" smtClean="0"/>
              <a:t> и некоторых др. элементов</a:t>
            </a:r>
            <a:r>
              <a:rPr lang="ru-RU" dirty="0" smtClean="0"/>
              <a:t>.</a:t>
            </a:r>
            <a:endParaRPr lang="en-US" dirty="0" smtClean="0"/>
          </a:p>
          <a:p>
            <a:pPr algn="just"/>
            <a:endParaRPr lang="en-US" dirty="0" smtClean="0"/>
          </a:p>
          <a:p>
            <a:pPr algn="just"/>
            <a:r>
              <a:rPr lang="ru-RU" dirty="0" smtClean="0"/>
              <a:t>Гипотеза зонного плавления имеет непосредственное отношение к формированию месторождений полезных ископаемых вследствие дифференциации расплавов.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27888" y="242406"/>
            <a:ext cx="121920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ru-RU" b="1" dirty="0" smtClean="0"/>
              <a:t>Гипотеза зонного плавления предложена А. П. Виноградовым (1955). В. А. Магницкий (1964) впервые предложил физико-математическое обоснование процесса. </a:t>
            </a:r>
          </a:p>
          <a:p>
            <a:pPr algn="l"/>
            <a:endParaRPr lang="ru-RU" b="1" dirty="0" smtClean="0"/>
          </a:p>
          <a:p>
            <a:pPr algn="just"/>
            <a:r>
              <a:rPr lang="ru-RU" dirty="0" smtClean="0"/>
              <a:t>На ранней стадии эволюции Земли в мантии (близкой по составу к каменным метеоритам), в результате радиоактивного разогревания возникают отдельные расплавленные магматические очаги, дальнейшая химическая дифференциация которых  приводит к разделению первичного вещества на фазы — тугоплавкую и легкоплавкую. </a:t>
            </a:r>
            <a:endParaRPr lang="ru-RU" dirty="0" smtClean="0"/>
          </a:p>
        </p:txBody>
      </p:sp>
      <p:pic>
        <p:nvPicPr>
          <p:cNvPr id="110594" name="Picture 2" descr="https://encrypted-tbn1.gstatic.com/images?q=tbn:ANd9GcSlXAaajX3yLG1bRg2yf0T8h0k0gP6tuwc8By3hZIbHVFot88t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61463" y="389254"/>
            <a:ext cx="3465449" cy="4503325"/>
          </a:xfrm>
          <a:prstGeom prst="rect">
            <a:avLst/>
          </a:prstGeom>
          <a:noFill/>
        </p:spPr>
      </p:pic>
      <p:pic>
        <p:nvPicPr>
          <p:cNvPr id="110595" name="Picture 3"/>
          <p:cNvPicPr>
            <a:picLocks noChangeAspect="1" noChangeArrowheads="1"/>
          </p:cNvPicPr>
          <p:nvPr/>
        </p:nvPicPr>
        <p:blipFill>
          <a:blip r:embed="rId3"/>
          <a:srcRect l="2500"/>
          <a:stretch>
            <a:fillRect/>
          </a:stretch>
        </p:blipFill>
        <p:spPr bwMode="auto">
          <a:xfrm>
            <a:off x="19879056" y="450055"/>
            <a:ext cx="3054096" cy="450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9164993" y="4993455"/>
            <a:ext cx="4322618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dirty="0" smtClean="0"/>
              <a:t>В.А. Магницкий</a:t>
            </a:r>
            <a:endParaRPr kumimoji="0" lang="ru-RU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922177" y="5011743"/>
            <a:ext cx="4322618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dirty="0" smtClean="0"/>
              <a:t>А.П. Виноградов</a:t>
            </a:r>
            <a:endParaRPr kumimoji="0" lang="ru-RU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58E6E272-6C80-49AB-9E6A-0B1C4503A3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05720" y="238928"/>
            <a:ext cx="8330656" cy="555836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58050" y="1002672"/>
            <a:ext cx="13862622" cy="11320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sz="3200" b="1" dirty="0" smtClean="0"/>
              <a:t>Международная и научно-организационная деятельность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ü"/>
            </a:pPr>
            <a:endParaRPr lang="ru-RU" sz="3200" dirty="0" smtClean="0"/>
          </a:p>
          <a:p>
            <a:pPr algn="just">
              <a:lnSpc>
                <a:spcPct val="120000"/>
              </a:lnSpc>
              <a:buFont typeface="Wingdings" pitchFamily="2" charset="2"/>
              <a:buChar char="ü"/>
            </a:pPr>
            <a:r>
              <a:rPr lang="en-US" sz="3200" dirty="0" smtClean="0"/>
              <a:t>1975 –1979 - </a:t>
            </a:r>
            <a:r>
              <a:rPr lang="ru-RU" sz="3200" dirty="0" smtClean="0"/>
              <a:t>президент Международной ассоциации по сейсмологии и физике земных недр (</a:t>
            </a:r>
            <a:r>
              <a:rPr lang="en-US" sz="3200" dirty="0" smtClean="0"/>
              <a:t>International </a:t>
            </a:r>
            <a:r>
              <a:rPr lang="en-US" sz="3200" dirty="0" smtClean="0"/>
              <a:t>Association of Seismology and Physics of the Earth's </a:t>
            </a:r>
            <a:r>
              <a:rPr lang="en-US" sz="3200" dirty="0" smtClean="0"/>
              <a:t>Interior</a:t>
            </a:r>
            <a:r>
              <a:rPr lang="ru-RU" sz="3200" dirty="0" smtClean="0"/>
              <a:t> – </a:t>
            </a:r>
            <a:r>
              <a:rPr lang="en-US" sz="3200" dirty="0" smtClean="0"/>
              <a:t>IASPEI</a:t>
            </a:r>
            <a:r>
              <a:rPr lang="ru-RU" sz="3200" dirty="0" smtClean="0"/>
              <a:t>)</a:t>
            </a:r>
          </a:p>
          <a:p>
            <a:pPr lvl="0" algn="just">
              <a:lnSpc>
                <a:spcPct val="120000"/>
              </a:lnSpc>
              <a:buFont typeface="Wingdings" pitchFamily="2" charset="2"/>
              <a:buChar char="ü"/>
            </a:pPr>
            <a:r>
              <a:rPr lang="ru-RU" sz="3200" dirty="0" smtClean="0"/>
              <a:t> Член </a:t>
            </a:r>
            <a:r>
              <a:rPr lang="ru-RU" sz="3200" dirty="0" smtClean="0"/>
              <a:t>межсоюзных и международных комиссий </a:t>
            </a:r>
            <a:r>
              <a:rPr lang="en-US" sz="3200" dirty="0" smtClean="0"/>
              <a:t>ICG, ICL, </a:t>
            </a:r>
            <a:r>
              <a:rPr lang="en-US" sz="3200" dirty="0" smtClean="0"/>
              <a:t>ICRCM</a:t>
            </a:r>
            <a:endParaRPr lang="ru-RU" sz="3200" dirty="0" smtClean="0"/>
          </a:p>
          <a:p>
            <a:pPr lvl="0" algn="just">
              <a:lnSpc>
                <a:spcPct val="120000"/>
              </a:lnSpc>
              <a:buFont typeface="Wingdings" pitchFamily="2" charset="2"/>
              <a:buChar char="ü"/>
            </a:pPr>
            <a:r>
              <a:rPr lang="ru-RU" sz="3200" dirty="0" smtClean="0"/>
              <a:t> Член </a:t>
            </a:r>
            <a:r>
              <a:rPr lang="ru-RU" sz="3200" dirty="0" smtClean="0"/>
              <a:t>бюро Комиссии многостороннего научного сотрудничества Академий наук социалистических стран по комплексной проблеме: "Планетарные геофизические исследования" </a:t>
            </a:r>
            <a:r>
              <a:rPr lang="ru-RU" sz="3200" dirty="0" smtClean="0"/>
              <a:t>– КАПГ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ü"/>
            </a:pPr>
            <a:r>
              <a:rPr lang="ru-RU" sz="3200" dirty="0" smtClean="0"/>
              <a:t> В </a:t>
            </a:r>
            <a:r>
              <a:rPr lang="ru-RU" sz="3200" dirty="0" smtClean="0"/>
              <a:t>1963 г . на генеральной </a:t>
            </a:r>
            <a:r>
              <a:rPr lang="ru-RU" sz="3200" dirty="0" smtClean="0"/>
              <a:t>Ассамблее</a:t>
            </a:r>
            <a:r>
              <a:rPr lang="en-US" sz="3200" dirty="0" smtClean="0"/>
              <a:t> </a:t>
            </a:r>
            <a:r>
              <a:rPr lang="ru-RU" sz="3200" dirty="0" smtClean="0"/>
              <a:t>Международного союза геофизики и геодезии </a:t>
            </a:r>
            <a:r>
              <a:rPr lang="en-US" sz="3200" dirty="0" smtClean="0"/>
              <a:t>(International </a:t>
            </a:r>
            <a:r>
              <a:rPr lang="en-US" sz="3200" dirty="0" smtClean="0"/>
              <a:t>Union of Geodesy and Geophysics  </a:t>
            </a:r>
            <a:r>
              <a:rPr lang="en-US" sz="3200" dirty="0" smtClean="0"/>
              <a:t>- IUGG)</a:t>
            </a:r>
            <a:r>
              <a:rPr lang="ru-RU" sz="3200" dirty="0" smtClean="0"/>
              <a:t> </a:t>
            </a:r>
            <a:r>
              <a:rPr lang="ru-RU" sz="3200" dirty="0" smtClean="0"/>
              <a:t>был избран в состав Международного комитета по Верхней </a:t>
            </a:r>
            <a:r>
              <a:rPr lang="ru-RU" sz="3200" dirty="0" smtClean="0"/>
              <a:t>мантии</a:t>
            </a:r>
          </a:p>
          <a:p>
            <a:pPr lvl="0" algn="just">
              <a:lnSpc>
                <a:spcPct val="120000"/>
              </a:lnSpc>
              <a:buFont typeface="Wingdings" pitchFamily="2" charset="2"/>
              <a:buChar char="ü"/>
            </a:pPr>
            <a:r>
              <a:rPr lang="ru-RU" sz="3200" dirty="0" smtClean="0"/>
              <a:t> Вице-президент Международной ассоциаций </a:t>
            </a:r>
            <a:r>
              <a:rPr lang="ru-RU" sz="3200" dirty="0" smtClean="0"/>
              <a:t>сейсмологии и физики недр Земли, </a:t>
            </a:r>
            <a:r>
              <a:rPr lang="ru-RU" sz="3200" dirty="0" smtClean="0"/>
              <a:t>входящей </a:t>
            </a:r>
            <a:r>
              <a:rPr lang="ru-RU" sz="3200" dirty="0" smtClean="0"/>
              <a:t>в </a:t>
            </a:r>
            <a:r>
              <a:rPr lang="en-US" sz="3200" dirty="0" smtClean="0"/>
              <a:t>IUGG</a:t>
            </a:r>
            <a:endParaRPr lang="ru-RU" sz="3200" dirty="0" smtClean="0"/>
          </a:p>
          <a:p>
            <a:pPr lvl="0" algn="just">
              <a:lnSpc>
                <a:spcPct val="120000"/>
              </a:lnSpc>
              <a:buFont typeface="Wingdings" pitchFamily="2" charset="2"/>
              <a:buChar char="ü"/>
            </a:pPr>
            <a:r>
              <a:rPr lang="ru-RU" sz="3200" dirty="0" smtClean="0"/>
              <a:t> Координатор программ </a:t>
            </a:r>
            <a:r>
              <a:rPr lang="ru-RU" sz="3200" dirty="0" smtClean="0"/>
              <a:t>сотрудничества с </a:t>
            </a:r>
            <a:r>
              <a:rPr lang="en-US" sz="3200" dirty="0" smtClean="0"/>
              <a:t>DFG</a:t>
            </a:r>
            <a:r>
              <a:rPr lang="ru-RU" sz="3200" dirty="0" smtClean="0"/>
              <a:t> (70-е годы) и </a:t>
            </a:r>
            <a:r>
              <a:rPr lang="en-US" sz="3200" dirty="0" smtClean="0"/>
              <a:t>BGS</a:t>
            </a:r>
            <a:r>
              <a:rPr lang="ru-RU" sz="3200" dirty="0" smtClean="0"/>
              <a:t> (начало 80-х</a:t>
            </a:r>
            <a:r>
              <a:rPr lang="ru-RU" sz="3200" dirty="0" smtClean="0"/>
              <a:t>).</a:t>
            </a:r>
          </a:p>
          <a:p>
            <a:pPr lvl="0" algn="just">
              <a:lnSpc>
                <a:spcPct val="120000"/>
              </a:lnSpc>
              <a:buFont typeface="Wingdings" pitchFamily="2" charset="2"/>
              <a:buChar char="ü"/>
            </a:pPr>
            <a:r>
              <a:rPr lang="ru-RU" sz="3200" dirty="0" smtClean="0"/>
              <a:t> Председатель </a:t>
            </a:r>
            <a:r>
              <a:rPr lang="ru-RU" sz="3200" dirty="0" smtClean="0"/>
              <a:t>научного совета РАН по физике недр Земли. </a:t>
            </a:r>
            <a:endParaRPr lang="ru-RU" sz="3200" dirty="0" smtClean="0"/>
          </a:p>
          <a:p>
            <a:pPr lvl="0" algn="just">
              <a:lnSpc>
                <a:spcPct val="120000"/>
              </a:lnSpc>
              <a:buFont typeface="Wingdings" pitchFamily="2" charset="2"/>
              <a:buChar char="ü"/>
            </a:pPr>
            <a:r>
              <a:rPr lang="ru-RU" sz="3200" dirty="0" smtClean="0"/>
              <a:t> 1981-1999 г – главный </a:t>
            </a:r>
            <a:r>
              <a:rPr lang="ru-RU" sz="3200" dirty="0" smtClean="0"/>
              <a:t>редактор журнала "Физика Земли</a:t>
            </a:r>
            <a:r>
              <a:rPr lang="ru-RU" sz="3200" dirty="0" smtClean="0"/>
              <a:t>"</a:t>
            </a:r>
            <a:endParaRPr lang="ru-RU" sz="3200" dirty="0"/>
          </a:p>
        </p:txBody>
      </p:sp>
      <p:pic>
        <p:nvPicPr>
          <p:cNvPr id="6" name="Рисунок 5" descr="lubim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72232" y="6451091"/>
            <a:ext cx="8348472" cy="61975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02592" y="12820719"/>
            <a:ext cx="9181408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dirty="0" smtClean="0"/>
              <a:t>В.А. Магницкий и Е.А.Любимова</a:t>
            </a:r>
            <a:endParaRPr kumimoji="0" lang="ru-RU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ТемаИФЗ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DejaVu Sans"/>
      </a:majorFont>
      <a:minorFont>
        <a:latin typeface="Arial"/>
        <a:ea typeface=""/>
        <a:cs typeface="DejaVu San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DejaVu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DejaVu Sans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1316</TotalTime>
  <Words>1301</Words>
  <Application>Microsoft Office PowerPoint</Application>
  <PresentationFormat>Произвольный</PresentationFormat>
  <Paragraphs>111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White</vt:lpstr>
      <vt:lpstr>ТемаИФЗ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kva</dc:creator>
  <cp:lastModifiedBy>Operator</cp:lastModifiedBy>
  <cp:revision>88</cp:revision>
  <dcterms:modified xsi:type="dcterms:W3CDTF">2025-06-14T11:42:30Z</dcterms:modified>
</cp:coreProperties>
</file>