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2"/>
  </p:notesMasterIdLst>
  <p:handoutMasterIdLst>
    <p:handoutMasterId r:id="rId23"/>
  </p:handoutMasterIdLst>
  <p:sldIdLst>
    <p:sldId id="421" r:id="rId2"/>
    <p:sldId id="442" r:id="rId3"/>
    <p:sldId id="448" r:id="rId4"/>
    <p:sldId id="440" r:id="rId5"/>
    <p:sldId id="463" r:id="rId6"/>
    <p:sldId id="462" r:id="rId7"/>
    <p:sldId id="464" r:id="rId8"/>
    <p:sldId id="465" r:id="rId9"/>
    <p:sldId id="467" r:id="rId10"/>
    <p:sldId id="461" r:id="rId11"/>
    <p:sldId id="466" r:id="rId12"/>
    <p:sldId id="459" r:id="rId13"/>
    <p:sldId id="458" r:id="rId14"/>
    <p:sldId id="457" r:id="rId15"/>
    <p:sldId id="456" r:id="rId16"/>
    <p:sldId id="455" r:id="rId17"/>
    <p:sldId id="454" r:id="rId18"/>
    <p:sldId id="453" r:id="rId19"/>
    <p:sldId id="452" r:id="rId20"/>
    <p:sldId id="451" r:id="rId21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64F28"/>
    <a:srgbClr val="FF99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4786" autoAdjust="0"/>
    <p:restoredTop sz="94671" autoAdjust="0"/>
  </p:normalViewPr>
  <p:slideViewPr>
    <p:cSldViewPr>
      <p:cViewPr>
        <p:scale>
          <a:sx n="100" d="100"/>
          <a:sy n="100" d="100"/>
        </p:scale>
        <p:origin x="-1944" y="-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2FD018-CB0A-4EA9-866B-5372B29C0C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372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D1AF64-D44F-421E-9C04-EEDF6397B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2998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1AF64-D44F-421E-9C04-EEDF6397B51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1AF64-D44F-421E-9C04-EEDF6397B515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1AF64-D44F-421E-9C04-EEDF6397B51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1AF64-D44F-421E-9C04-EEDF6397B51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88AD2-4085-4978-960C-6EB8233F2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960B3-C06A-4900-A268-9FA1069E0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1C811-9D72-428C-B529-E5FC9703EC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9B032-3350-4F08-A3A0-1C95851A6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46171-D869-4619-A406-DC4BAAEBA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FC711-8384-43BB-9E7D-8B935ED24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1BCAF-5F98-4996-8E9E-39406BBD4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C5047-ADCD-4888-AC13-82CD50C1A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D1834-0E2A-4DB4-A73D-C7DC32A46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836F-45A8-4FD4-96C1-6BB4CE072E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C616D-1830-4465-BB7B-D65B05698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C73C5-D5EB-4F1D-BDAC-A886351A0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0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7B9D767-252F-4DD9-9187-4F7F39AA22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36" r:id="rId4"/>
    <p:sldLayoutId id="2147483742" r:id="rId5"/>
    <p:sldLayoutId id="2147483737" r:id="rId6"/>
    <p:sldLayoutId id="2147483743" r:id="rId7"/>
    <p:sldLayoutId id="2147483744" r:id="rId8"/>
    <p:sldLayoutId id="2147483745" r:id="rId9"/>
    <p:sldLayoutId id="2147483738" r:id="rId10"/>
    <p:sldLayoutId id="2147483746" r:id="rId11"/>
    <p:sldLayoutId id="214748374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geomar.ru/images/articles/history/kolaultradeep/fig14.jpg" TargetMode="Externa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hyperlink" Target="http://geomar.ru/images/articles/history/kolaultradeep/sidorenko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geomar.ru/images/articles/history/kolaultradeep/kozlovsky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hyperlink" Target="http://geomar.ru/images/articles/history/kolaultradeep/fig14.jpg" TargetMode="External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10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836F-45A8-4FD4-96C1-6BB4CE072E76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676456" y="6347710"/>
            <a:ext cx="467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DD4E836F-45A8-4FD4-96C1-6BB4CE072E76}" type="slidenum"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1</a:t>
            </a:fld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30" name="Object 8"/>
          <p:cNvGraphicFramePr>
            <a:graphicFrameLocks noChangeAspect="1"/>
          </p:cNvGraphicFramePr>
          <p:nvPr/>
        </p:nvGraphicFramePr>
        <p:xfrm>
          <a:off x="0" y="10766"/>
          <a:ext cx="9144000" cy="6847234"/>
        </p:xfrm>
        <a:graphic>
          <a:graphicData uri="http://schemas.openxmlformats.org/presentationml/2006/ole">
            <p:oleObj spid="_x0000_s1030" name="CorelDRAW" r:id="rId4" imgW="7784640" imgH="8030880" progId="">
              <p:embed/>
            </p:oleObj>
          </a:graphicData>
        </a:graphic>
      </p:graphicFrame>
      <p:pic>
        <p:nvPicPr>
          <p:cNvPr id="15" name="Рисунок 7" descr="5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414"/>
            <a:ext cx="192881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157161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Посвящается  95-летию со дня 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рождения академика Н.П. </a:t>
            </a:r>
            <a:r>
              <a:rPr lang="ru-RU" sz="1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Лаверова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9" descr="Такие значки с гордостью носили все, кто работал на Кольской Сверхглубокой">
            <a:hlinkClick r:id="rId6" tooltip="Такие значки с гордостью носили все, кто работал на Кольской Сверхглубокой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25" y="0"/>
            <a:ext cx="185737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6643670" y="1500174"/>
            <a:ext cx="2500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Посвящается  55-летию с 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начала бурения СГ-3</a:t>
            </a:r>
            <a:endParaRPr lang="ru-RU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3000372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sz="1400" b="1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ru-RU" sz="1000" b="1" dirty="0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defRPr/>
            </a:pPr>
            <a:endParaRPr lang="ru-RU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3" descr="Геолог200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25" y="5643563"/>
            <a:ext cx="1658938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2357430"/>
            <a:ext cx="9144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КОЛЬСКАЯ СВЕРХГЛУБОКАЯ  СКВАЖИНА - ВЫДАЮЩЕЕСЯ ДОСТИЖЕНИЕ РОССИИ В АРКТИЧЕСКОЙ ЗОНЕ</a:t>
            </a:r>
          </a:p>
          <a:p>
            <a:pPr algn="ctr" eaLnBrk="1" hangingPunct="1">
              <a:defRPr/>
            </a:pPr>
            <a:endPara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Лобанов К.В.</a:t>
            </a:r>
          </a:p>
          <a:p>
            <a:pPr algn="ctr" eaLnBrk="1" hangingPunct="1">
              <a:defRPr/>
            </a:pP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ru-RU" sz="1600" b="1" dirty="0" smtClean="0">
                <a:solidFill>
                  <a:srgbClr val="FFFF00"/>
                </a:solidFill>
              </a:rPr>
              <a:t>Член-корреспондент РАН, главный научный сотрудник ИГЕМ РАН,</a:t>
            </a:r>
          </a:p>
          <a:p>
            <a:pPr eaLnBrk="1" hangingPunct="1">
              <a:defRPr/>
            </a:pPr>
            <a:r>
              <a:rPr lang="ru-RU" sz="1600" b="1" dirty="0" smtClean="0">
                <a:solidFill>
                  <a:srgbClr val="FFFF00"/>
                </a:solidFill>
              </a:rPr>
              <a:t>Президент Межрегионального общественного Ломоносовского фонда</a:t>
            </a:r>
          </a:p>
          <a:p>
            <a:pPr eaLnBrk="1" hangingPunct="1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Arial" pitchFamily="34" charset="0"/>
              </a:rPr>
              <a:t>XIV </a:t>
            </a:r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</a:rPr>
              <a:t>чтения серии «Легенды геологии». Москва, 06.10.2025 г.</a:t>
            </a:r>
          </a:p>
          <a:p>
            <a:pPr eaLnBrk="1" hangingPunct="1">
              <a:defRPr/>
            </a:pPr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</a:rPr>
              <a:t>Государственный геологический музей имени В.В.Вернадского</a:t>
            </a:r>
            <a:endParaRPr lang="ru-RU" sz="1600" b="1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341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28625" y="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КОЛЬСКАЯ  СВЕРХГЛУБОКАЯ СКВАЖИНА</a:t>
            </a:r>
          </a:p>
          <a:p>
            <a:pPr algn="l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6387" name="Picture 23" descr="Геолог2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6163" y="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4" descr="D:\User_Documents_NODELETE\Desktop\Лобанов К.В\2020 год\Совещания\Смирновские2020\Губерма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63"/>
            <a:ext cx="2500313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5" descr="D:\User_Documents_NODELETE\Desktop\Лобанов К.В\2020 год\Совещания\Смирновские2020\Керн120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4175" y="500063"/>
            <a:ext cx="33305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8" descr="F:\ФотоСГ\КернСГ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3" y="500063"/>
            <a:ext cx="23717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571500" y="2286000"/>
            <a:ext cx="27860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Д.М.Губерман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6392" name="Picture 20" descr="D:\User_Documents_NODELETE\Desktop\Лобанов К.В\2020 год\Совещания\Смирновские2020\Ланев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13" y="500063"/>
            <a:ext cx="2071687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7358063" y="2857500"/>
            <a:ext cx="27860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В.С.Ланев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Ю.П.Смирнов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6394" name="Picture 21" descr="D:\User_Documents_NODELETE\Desktop\Лобанов К.В\2020 год\Совещания\Смирновские2020\Яковлев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92513" y="4714875"/>
            <a:ext cx="3365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4643438" y="6550025"/>
            <a:ext cx="278606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Ю.Н.Яковлев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6396" name="Рисунок 15" descr="IMG_7749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5985" y="2571750"/>
            <a:ext cx="2000266" cy="305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2" descr="D:\СГ-3 фото\44736_2410183702_bb734c0e20_o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827588"/>
            <a:ext cx="2786063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23" descr="D:\User_Documents_NODELETE\Desktop\Лобанов К.В\2020 год\Совещания\Кировск2020\Буровики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643188"/>
            <a:ext cx="2500313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24" descr="D:\User_Documents_NODELETE\Desktop\Лобанов К.В\2020 год\Совещания\Кировск2020\Губерман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23063" y="3929063"/>
            <a:ext cx="242093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Рисунок 8" descr="img012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14810" y="2428868"/>
            <a:ext cx="293211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4143375" y="4214813"/>
            <a:ext cx="27146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Н.П.Лаверов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Г.И.Горбунов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6402" name="Picture 12" descr="Столбик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14625" y="5502275"/>
            <a:ext cx="1042988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7215188" y="6119813"/>
            <a:ext cx="2786062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М.И.Ворожбитов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</a:t>
            </a: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Д.М.Губерман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</a:t>
            </a:r>
          </a:p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Е.А. Козловский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6404" name="Picture 21" descr="F:\ФотоСГ\028.t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43750" y="3071813"/>
            <a:ext cx="2000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643188" y="2214563"/>
            <a:ext cx="278606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Кернохранилище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СГ-3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42844" y="428604"/>
            <a:ext cx="885824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  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1. </a:t>
            </a: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СГ-3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- выдающееся достижение мировой и российской геологической  науки в развитии континентального бурения.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ea typeface="Calibri" pitchFamily="34" charset="0"/>
                <a:cs typeface="Arial" charset="0"/>
              </a:rPr>
              <a:t>  Разработана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отечественная буровая установка «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Уралмаш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ea typeface="Times New Roman" pitchFamily="18" charset="0"/>
                <a:cs typeface="Arial" charset="0"/>
              </a:rPr>
              <a:t> 15000». СГ-3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сопоставима только с полетом в космос. </a:t>
            </a:r>
          </a:p>
          <a:p>
            <a:pPr algn="just"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2.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Получен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вещественный материал и проведены измерения различных параметров в земной коре до глубины 12262 м. с использованием нового научного оборудования, способного работать в условиях высоких температур и давлений. Образцы горных пород по своему значению сопоставимы с образцами с Луны.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</a:t>
            </a:r>
          </a:p>
          <a:p>
            <a:pPr algn="just"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3. Геофизическая граница, где породы «гранитного» слоя переходят в более прочный «базальтовый слой», в разрезе СГ-3, свидетельствует что там расположены менее прочные и плотные трещиноватые породы - архейские гнейсы.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Вместо «поверхности Конрада» выявлен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субгоризонтальный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 «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коровый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 волновод».</a:t>
            </a:r>
          </a:p>
          <a:p>
            <a:pPr algn="just"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4. Установлена зональность протерозойского метаморфизма с глубиной: от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пренит-пумпеллиитовой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(0-1400 м) к зеленосланцевой </a:t>
            </a: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(4900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м),  эпидот-амфиболитовой (6000 м), амфиболитовой фациям (низы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северопеченгской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и архейской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кольской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серий (12000 м).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just"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    5. Получены новые данные по оценке температур на больших глубинах. Предполагалось, что в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гранито-гнейсовом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 фундаменте Балтийского щита температура с глубиной растет незначительно (8-10°С на 1 км). Реальная температура в СГ-3 на глубине 10 км достигла 180°С, а на глубине около 12 км – 212°С, вместо ожидаемых  120°С. 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just"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    6.  В разрезе СГ-3 рудная минерализация выявлена в древней континентальной земной коре на всем интервале в 12 км. Выделены </a:t>
            </a:r>
            <a:r>
              <a:rPr lang="ru-RU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восемь 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типов минерализации: сульфидная медно-никелевая и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платинометальная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,  сульфидная железная, оксидная железная, оксидная железо-титановая, сульфидная медно-цинковая и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золото-серебрянная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itchFamily="34" charset="0"/>
              </a:rPr>
              <a:t>.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палладиевая, кобальтовая.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algn="just" eaLnBrk="0" hangingPunct="0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ru-RU" sz="1600" b="1" dirty="0" smtClean="0">
              <a:effectLst>
                <a:outerShdw blurRad="38100" dist="38100" dir="2700000" algn="tl">
                  <a:srgbClr val="000000"/>
                </a:outerShdw>
              </a:effectLst>
              <a:cs typeface="Calibri" pitchFamily="34" charset="0"/>
            </a:endParaRPr>
          </a:p>
        </p:txBody>
      </p:sp>
      <p:pic>
        <p:nvPicPr>
          <p:cNvPr id="33795" name="Picture 23" descr="Геолог2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6163" y="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0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КОЛЬСКАЯ  СВЕРХГЛУБОКАЯ СКВАЖИНА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928688"/>
            <a:ext cx="28035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3" descr="Геолог2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7763" y="1143000"/>
            <a:ext cx="164623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8" descr="A0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2997200"/>
            <a:ext cx="1531937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9" descr="дирекция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88" y="857250"/>
            <a:ext cx="250031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10" descr="O8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2781300"/>
            <a:ext cx="250031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11" descr="Лаверов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75" y="214313"/>
            <a:ext cx="1770063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071688" y="0"/>
            <a:ext cx="7072312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Институт геологии рудных месторождений, петрографии, минералогии и геохимии - ИГЕМ один из ведущих институтов Российской академии наук в области наук о Земле.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0825" y="5041900"/>
            <a:ext cx="8786813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ИГЕМ РАН плодотворно работает в настоящее время. Удалось сохранить основной научный потенциал, ведущих научных школ и приоритеты получения фундаментального знания и комплексного подхода к решению актуальных научных проблем. Институт, используя широкое международное сотрудничество, работы по государственным заданиям, связи с производственными организациями, существенно модернизировал и расширил свою лабораторно-аналитическую базу. В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ИГЕМе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произошли существенные структурные изменения, подчиненные главной цели - сосредоточению сил на разработке приоритетных направлений фундаментальных исследований и государственных программ.</a:t>
            </a:r>
          </a:p>
        </p:txBody>
      </p:sp>
      <p:pic>
        <p:nvPicPr>
          <p:cNvPr id="18442" name="Picture 3" descr="D:\User_Documents_NODELETE\Desktop\Лобанов К.В\2020 год\Лаверов_Фотогалерея\image69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80063" y="2852738"/>
            <a:ext cx="2908300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Геолог20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2857500" y="142875"/>
            <a:ext cx="6049963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just"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Times New Roman" pitchFamily="18" charset="0"/>
              </a:rPr>
              <a:t>20 октября 1988 г. избран вице-президентом АН СССР, возглавил Секцию наук о Земле Президиума АН СССР. 1987-1989 гг. – президент АН Киргизской ССР. С 1989 по 1991 годы заместитель председателя Совета Министров СССР. 17 июля 1989 г. председатель Государственного комитета СССР по науке и технике. С 15.01 по 28.08.1991 года - заместитель Премьер-министра СССР. Председатель Госкомитета СССР по науке и технологиям - Министр СССР. И.о. заместителя премьер-министра и председателя Госкомитета СССР по науке и технологиям. 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71813"/>
            <a:ext cx="914400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Н.П.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Лаверов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является безусловным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лидером в изучении катастрофических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процессов и разработке технологий снижения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риска и минимизации последствий от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видов природных и техногенных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катас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троф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Под его руководством выполняется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«Глобальные изменения природной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среды и климата», создание технологий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умень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шения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экономического и экологического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 от катастрофических вулканических,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сейс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мических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радиационных процессов,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шенствование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стратегии рационального природопользования. Важным результатом этой деятельности стали предложения о переносе трубопровода Восточная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Сибирь-Тихий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Океан за пределами оз. Байкал, которые были приняты В.В.Путиным и легли в основу Постановления Правительства при утверждении трассы трубопровода</a:t>
            </a:r>
          </a:p>
        </p:txBody>
      </p:sp>
      <p:pic>
        <p:nvPicPr>
          <p:cNvPr id="19460" name="Рисунок 1" descr="2912be7d874e94268f7ad812b93b6594[1]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2376487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" descr="090909_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896297"/>
            <a:ext cx="4071934" cy="283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Геолог2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6163" y="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DSCN1474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3214687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1" descr="ipc-april 01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85750"/>
            <a:ext cx="497681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2" descr="16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0"/>
            <a:ext cx="3929063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7" descr="14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8" y="3587750"/>
            <a:ext cx="4643437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928688" y="3143250"/>
            <a:ext cx="71437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Международная деятельность Н.П.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Лаверова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000" dirty="0">
              <a:latin typeface="Arial" pitchFamily="34" charset="0"/>
            </a:endParaRPr>
          </a:p>
        </p:txBody>
      </p:sp>
      <p:pic>
        <p:nvPicPr>
          <p:cNvPr id="7" name="Picture 23" descr="Геолог20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Геолог20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6163" y="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АРХФотоГлико\Лаверов\Арктика ЛьдыМор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4357687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3" descr="26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3714750"/>
            <a:ext cx="410845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1" descr="IMG_055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1428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" descr="Выступление в САФУ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3708400"/>
            <a:ext cx="485775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14375" y="3143250"/>
            <a:ext cx="77152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Межведомственная комиссия по изучению Арктики</a:t>
            </a:r>
          </a:p>
        </p:txBody>
      </p:sp>
      <p:pic>
        <p:nvPicPr>
          <p:cNvPr id="7" name="Picture 23" descr="Геолог20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User_DATA\Desktop\Самоизоляция\АРХАНГЕЛЬСК112020\Северодвинск\ЛаверовСЕВЕР\-Изображение-Дата - время оригинала- - 0004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06400"/>
            <a:ext cx="424815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2" descr="F:\АРХФотоГлико\Лаверов\Севмаш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714750"/>
            <a:ext cx="435768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" descr="G:\АРХФотоГлико\Лаверов\АлександЗвез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2588" y="3714750"/>
            <a:ext cx="495141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3357563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hangingPunct="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Сотрудничество с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ОАО «ПО «СЕВМАШ» и АО ЦС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«Звездочка»</a:t>
            </a:r>
          </a:p>
        </p:txBody>
      </p:sp>
      <p:pic>
        <p:nvPicPr>
          <p:cNvPr id="22534" name="Рисунок 1" descr="38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04813"/>
            <a:ext cx="43561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Геолог20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>
            <a:spLocks noChangeArrowheads="1"/>
          </p:cNvSpPr>
          <p:nvPr/>
        </p:nvSpPr>
        <p:spPr bwMode="auto">
          <a:xfrm>
            <a:off x="250825" y="255588"/>
            <a:ext cx="867889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85763" algn="just" eaLnBrk="0" hangingPunct="0"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Н.П.Лаверов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стал инициатором открытия в Архангельске федерального центра комплексных исследований Арктики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Уральского отделения РАН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которому присвоено его имя, а рядом со своей родной деревней Пожарище на уникальной экологически чистой территории помог создать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геобиостационар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«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Ротковец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» - базу для проведения научных исследований в области геофизики, экологии, биологии.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 descr="D:\User_Documents_NODELETE\Desktop\Лобанов К.В\2020 год\ЛомоносовскийФонд\ФОТОЛаверов2020\Архангельск\ФИЦКИ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1714500"/>
            <a:ext cx="35337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https://sun9-5.userapi.com/xKXJYGKt2SzNlVIffFm1VqUgvpP25IH_iP1kjg/gESZ9k8RIu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4214813"/>
            <a:ext cx="324167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 descr="D:\User_DATA\Desktop\Самоизоляция\АРХАНГЕЛЬСК112020\Северодвинск\Коноша\P72305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4143375"/>
            <a:ext cx="350043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D:\User_DATA\Desktop\Самоизоляция\АРХАНГЕЛЬСК112020\Северодвинск\Ротковец\P81702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1785938"/>
            <a:ext cx="321468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АРХФотоГлико\Лаверов\Члены%20Правления%20и%20общественного%20совета%20Ломоносовского%20фонда%202004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079043"/>
            <a:ext cx="3500467" cy="262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F:\АРХФотоГлико\Лаверов\Выступление%20Н.П.Лавёрова%20на%20Ломоносовских%20чтениях%202007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771898" cy="282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14813" y="285750"/>
            <a:ext cx="4786312" cy="37544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осмысливаешь яркий жизненный путь Николая Павловича, невольно возникает перенесенная в современность аналогия с исторической личностью  его земляка - великого русского ученого и просветителя Михаила Васильевича Ломоносова. </a:t>
            </a:r>
          </a:p>
          <a:p>
            <a:pPr indent="450850" algn="just" eaLnBrk="0" hangingPunct="0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Рожденный в простой крестьянской семье в далекой северной деревне он прошел большой путь, достигнув выдающегося положения в науке и государственной службе, добившись мировой известности и всеобщего уважения. </a:t>
            </a:r>
          </a:p>
          <a:p>
            <a:pPr indent="450850" algn="just" eaLnBrk="0" hangingPunct="0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Символично, что Николай Павлович возглавил Ломоносовский фонд - общественную организацию, созданную в 1992 году в г. Архангельске. Объединительная идея, которая лежит в основе организации Фонда - продолжение подвижнической деятельности М.В. Ломоносова.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2" descr="D:\User_Documents_NODELETE\Desktop\Лобанов К.В\2020 год\ЛомоносовскийФонд\ФОТОЛаверов2020\Архангельск\ЛомДо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4071938"/>
            <a:ext cx="4786313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3071810"/>
            <a:ext cx="4286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hangingPunct="0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Президент Межрегионального  общественного Ломоносовского фонда с 1992 г. в г. Архангельске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3" descr="Геолог2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 descr="9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416050"/>
            <a:ext cx="40719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D:\User_Documents_NODELETE\Desktop\Лобанов К.В\2020 год\Лаверовские2020\Достояние2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723" y="4214812"/>
            <a:ext cx="4446327" cy="250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1" descr="28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357313"/>
            <a:ext cx="385762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Выдающиеся научные результаты и научно-организационная деятельность </a:t>
            </a:r>
          </a:p>
          <a:p>
            <a:pPr indent="457200"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Н.П.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Лаверова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высоко оценены государством и научной общественностью. Николай Павлович награжден орденами «Знак Почета» (1971 г.), «Трудового Красного Знамени» (1981, 1986 гг.), «За заслуги перед Отечеством»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 (1999 г.),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 (2005 г.) и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 (2008 г.), в 2016 году он стал полным кавалером ордена «За заслуги перед Отечеством»,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6" name="Рисунок 1" descr="рис.1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4262438"/>
            <a:ext cx="3886200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3643314"/>
            <a:ext cx="371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hangingPunct="0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Орден «за заслуги перед Отечеством»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2005 г.</a:t>
            </a:r>
            <a:endParaRPr lang="ru-RU" sz="1600" dirty="0"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29190" y="3714752"/>
            <a:ext cx="37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hangingPunct="0">
              <a:defRPr/>
            </a:pP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Большая золотая медаль им. М.В.Ломоносова,  2006 г.</a:t>
            </a:r>
            <a:endParaRPr lang="ru-RU" sz="1400" dirty="0"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6357958"/>
            <a:ext cx="41434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eaLnBrk="0" hangingPunct="0">
              <a:defRPr/>
            </a:pPr>
            <a:r>
              <a:rPr lang="ru-RU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Премия «Глобальная энергия», 2009 г.</a:t>
            </a:r>
            <a:endParaRPr lang="ru-RU" sz="1400" dirty="0">
              <a:latin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72066" y="628652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«Достояние Севера», 2015 г.</a:t>
            </a:r>
            <a:endParaRPr lang="ru-RU" sz="1400" dirty="0">
              <a:latin typeface="Arial" pitchFamily="34" charset="0"/>
            </a:endParaRPr>
          </a:p>
        </p:txBody>
      </p:sp>
      <p:pic>
        <p:nvPicPr>
          <p:cNvPr id="15" name="Picture 23" descr="Геолог20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7500" y="592138"/>
            <a:ext cx="7493000" cy="57546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Проблема изучении континентальной земной коры с помощью сверхглубокого бурения возникла в СССР в 60-х годах. 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«Возможность получить непосредственно с больших глубин фактический материал, необходимый для познания эндогенных процессов и связанных с ними месторождений полезных ископаемых». 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Научные основы программы сверхглубокого континентального бурения определены на совместном заседании Президиума АН СССР и Министерства геологии и охраны недр, под председательством академика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М.В.Келдыша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Программа утверждена решением Совета Министров СССР по докладу академика Д.И.Щербакова, и подписана Н.С. Хрущевым в 1962 г.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организации, координации и руководства работами по этой программе в 1963 г. был образован Межведомственный научный совет по проблеме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«Изучение недр Земли и сверхглубокое бурение»</a:t>
            </a: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который объединил около 200 ученых и специалистов организаций различных министерств и ведомств. 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председатель Совета - академик АН СССР А.В.Сидоренко, а с 1974 г. Министр геологии СССР Е.А.Козловский.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Н.П.Лаверов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курировал программу сверхглубокого бурения от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Мингео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Программой работ на 70-е годы намечались: 1) разработка модели строения земной коры и верхней мантии; 2) новых методов прогноза месторождений полезных ископаемых; 3) составление прогнозных карт с количественной оценкой природных ресурсов и запасов,</a:t>
            </a:r>
          </a:p>
        </p:txBody>
      </p:sp>
      <p:pic>
        <p:nvPicPr>
          <p:cNvPr id="9219" name="Рисунок 2" descr="А.В. Сидоренко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" y="692150"/>
            <a:ext cx="1268413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Рисунок 3" descr="Е.А. Козловский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357438"/>
            <a:ext cx="1357312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4214813"/>
            <a:ext cx="13573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1188" y="12065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СВЕРХГЛУБОКОГО БУРЕНИЯ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313" y="6273800"/>
            <a:ext cx="87153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направления поисковых и разведочных работ на основные виды полезных ископаемых в перспективных районах страны.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715016"/>
            <a:ext cx="130968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Н.П.Лаверов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071678"/>
            <a:ext cx="15208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А.В.Сидоренко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714752"/>
            <a:ext cx="168275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Е.А.Козлолвский</a:t>
            </a:r>
            <a:endParaRPr lang="ru-RU" sz="1400" dirty="0"/>
          </a:p>
        </p:txBody>
      </p:sp>
      <p:pic>
        <p:nvPicPr>
          <p:cNvPr id="12" name="Picture 23" descr="Геолог200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57686" y="500042"/>
            <a:ext cx="464347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 Архангельской области Николая Павловича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Лаверова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называют Ломоносовым нашего времени.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	Весь жизненный путь выдающегося ученого и организатора науки Н.П. </a:t>
            </a:r>
            <a:r>
              <a:rPr lang="ru-R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Лаверова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- яркий пример бескорыстного служения Отечеству, науке, геологии.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	 Уникальная природная одаренность, исключительная целеустремленность, ответственность и доброжелательность –</a:t>
            </a: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основа всех его достижений.</a:t>
            </a:r>
          </a:p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6628" name="Picture 4" descr="D:\User_Documents_NODELETE\Desktop\Лобанов К.В\2020\Архангельск\ФОТО\_MG_1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70"/>
            <a:ext cx="4167201" cy="62508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4876" y="4929198"/>
            <a:ext cx="350185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</a:t>
            </a:r>
          </a:p>
          <a:p>
            <a:pPr algn="ctr" eaLnBrk="1" hangingPunct="1">
              <a:defRPr/>
            </a:pPr>
            <a:r>
              <a:rPr lang="ru-RU" alt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</a:t>
            </a:r>
            <a:r>
              <a:rPr lang="en-US" alt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alt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3" descr="Геолог2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СГ-3 фото\42dd0_2409349815_a6905ef9c9_o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642938"/>
            <a:ext cx="5003800" cy="3643312"/>
          </a:xfrm>
          <a:noFill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5214938" y="3214688"/>
            <a:ext cx="39290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В начале СГ-3  предполагалось пробурить в архейских гнейсах вблизи п.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Лиинахамари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чтобы как можно скорее  достичь</a:t>
            </a:r>
            <a:endParaRPr lang="ru-RU" sz="1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750" y="1905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КОЛЬСКАЯ СВЕРХГЛУБОКАЯ СКВАЖИНА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57158" y="3143250"/>
            <a:ext cx="471490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Начальник Кольской ГРЭ «</a:t>
            </a:r>
            <a:r>
              <a:rPr lang="ru-RU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Ярославгазнефтеразведки</a:t>
            </a: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экспедиции </a:t>
            </a:r>
            <a:r>
              <a:rPr lang="ru-RU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Д.М.Губерман</a:t>
            </a:r>
            <a:r>
              <a:rPr lang="ru-RU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у колышка на месте будущей  скважины СГ-3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388" y="4976813"/>
            <a:ext cx="895985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Кольская сверхглубокая скважина заложена в северо-западной части Кольского полуострова, где развиты древнейшие на Земле рудоносные тектонические структуры раннего протерозоя и архея. При проектной глубине 15 км, к 1990 г. скважина должна была достигнуть глубины 13 км. </a:t>
            </a:r>
          </a:p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Бурение Кольской скважины было поручено специально организованной Кольской геологоразведочной экспедиции (Кольская ГРЭ) объединения «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Волгокамскгеология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(с 1986 г. - объединение «Недра»)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Мингео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СССР.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86375" y="571500"/>
            <a:ext cx="385762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Место заложения  СГ-3 было выбрано в 1968 г. Межведомственной комиссией.</a:t>
            </a:r>
            <a:endParaRPr lang="ru-RU" sz="1600" dirty="0"/>
          </a:p>
        </p:txBody>
      </p:sp>
      <p:pic>
        <p:nvPicPr>
          <p:cNvPr id="11272" name="Рисунок 8" descr="Горбунов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333500"/>
            <a:ext cx="12509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Рисунок 10" descr="Смирнов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1344613"/>
            <a:ext cx="14287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Рисунок 11" descr="Лаверов 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13" y="1341438"/>
            <a:ext cx="134620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857750" y="3000375"/>
            <a:ext cx="150018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В.И.Смирнов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57938" y="3000375"/>
            <a:ext cx="150018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Г.И.Горбунов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643813" y="3000375"/>
            <a:ext cx="1500187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Н.П.Лаверов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4313" y="4221163"/>
            <a:ext cx="89296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«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базальтового» слоя земной коры, «границы Конрада», но затем был принят другой вариант, решающий практическую задачу по определению перспектив  нижних горизонтов </a:t>
            </a:r>
            <a:r>
              <a:rPr lang="ru-RU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Печенгского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рудного поля в отношении медно-никелевых руд</a:t>
            </a: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.</a:t>
            </a:r>
            <a:endParaRPr lang="ru-RU" sz="1600" dirty="0"/>
          </a:p>
        </p:txBody>
      </p:sp>
      <p:pic>
        <p:nvPicPr>
          <p:cNvPr id="17" name="Picture 23" descr="Геолог200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6477000"/>
            <a:ext cx="315144" cy="244475"/>
          </a:xfrm>
        </p:spPr>
        <p:txBody>
          <a:bodyPr/>
          <a:lstStyle/>
          <a:p>
            <a:pPr>
              <a:defRPr/>
            </a:pPr>
            <a:fld id="{DD4E836F-45A8-4FD4-96C1-6BB4CE072E76}" type="slidenum">
              <a:rPr lang="ru-R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4</a:t>
            </a:fld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39750" y="1905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КОЛЬСКАЯ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СВЕРХГЛУБОКАЯ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СКВАЖИНА</a:t>
            </a:r>
          </a:p>
        </p:txBody>
      </p:sp>
      <p:pic>
        <p:nvPicPr>
          <p:cNvPr id="9" name="Picture 23" descr="Геолог2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142844" y="642918"/>
          <a:ext cx="4073525" cy="4279900"/>
        </p:xfrm>
        <a:graphic>
          <a:graphicData uri="http://schemas.openxmlformats.org/presentationml/2006/ole">
            <p:oleObj spid="_x0000_s35842" name="CorelDRAW" r:id="rId4" imgW="7784640" imgH="8030880" progId="">
              <p:embed/>
            </p:oleObj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357686" y="64291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Целью бурения СГ-3 являлось изучение глубинного строения докембрийских структур Балтийского щита, типичных для фундамента древних платформ, и оценка их рудоносности. Основные задачи работ были следующие:</a:t>
            </a:r>
          </a:p>
          <a:p>
            <a:pPr eaLnBrk="1" hangingPunct="1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1. Изучить глубинное строение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никеленосного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Печенгского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комплекса и архейского кристаллического основания Балтийского щита, выяснить особенности проявления на больших глубинах геологических процессов, включая процессы рудообразования.</a:t>
            </a:r>
          </a:p>
          <a:p>
            <a:pPr eaLnBrk="1" hangingPunct="1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2. Выяснить геологическую природу сейсмических границ в континентальной земной коре и получить новые данные о тепловом режиме недр, глубинных водных растворах и газах.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313" y="5143500"/>
            <a:ext cx="871537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Получить максимально полную информацию о вещественном составе горных пород и их физическом состоянии, вскрыть и изучить пограничную зону между «гранитным» и «базальтовым» слоями земной коры.</a:t>
            </a:r>
          </a:p>
          <a:p>
            <a:pPr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4. Усовершенствовать имеющиеся и создать новые технологии и технические средства для бурения и комплексных геофизических исследований сверхглубоких скважин.</a:t>
            </a:r>
            <a:endParaRPr lang="ru-RU" sz="1600" b="1" dirty="0"/>
          </a:p>
        </p:txBody>
      </p:sp>
      <p:pic>
        <p:nvPicPr>
          <p:cNvPr id="17" name="Picture 9" descr="Такие значки с гордостью носили все, кто работал на Кольской Сверхглубокой">
            <a:hlinkClick r:id="rId5" tooltip="Такие значки с гордостью носили все, кто работал на Кольской Сверхглубокой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571876"/>
            <a:ext cx="17145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000232" y="4429132"/>
            <a:ext cx="21336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Глубина 12262 м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2938" y="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КОЛЬСКАЯ СВЕРХГЛУБОКАЯ СКВАЖИНА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04813"/>
            <a:ext cx="9144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kern="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Бурение  СГ-3 было начато </a:t>
            </a:r>
            <a:r>
              <a:rPr lang="ru-RU" sz="1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мая 1970 г. </a:t>
            </a:r>
            <a:r>
              <a:rPr lang="ru-RU" sz="1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серийной буровой установкой «Уралмаш-4Э», которую применяли для бурения скважин при поиске и разведке месторождений нефти и газа.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Проходка до глубины 7263 м заняла 4 года</a:t>
            </a:r>
            <a:endParaRPr lang="ru-RU" sz="1600" dirty="0"/>
          </a:p>
        </p:txBody>
      </p:sp>
      <p:pic>
        <p:nvPicPr>
          <p:cNvPr id="9220" name="Picture 2" descr="D:\Миша\Статьи и доклады\доклад в ОНЗ РАН 2021\ОНЗДоклад29062021\фото СГ-3\монтаж установки Уралмаш4Э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21748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 descr="D:\СГ-3 фото\p000001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843213" y="1196975"/>
            <a:ext cx="2592387" cy="1636713"/>
          </a:xfrm>
          <a:noFill/>
        </p:spPr>
      </p:pic>
      <p:pic>
        <p:nvPicPr>
          <p:cNvPr id="9222" name="Picture 6" descr="D:\Миша\Статьи и доклады\доклад в ОНЗ РАН 2021\ОНЗДоклад29062021\фото СГ-3\демонтаж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196975"/>
            <a:ext cx="255905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25"/>
          <p:cNvSpPr>
            <a:spLocks noChangeArrowheads="1"/>
          </p:cNvSpPr>
          <p:nvPr/>
        </p:nvSpPr>
        <p:spPr bwMode="auto">
          <a:xfrm>
            <a:off x="5795963" y="2420938"/>
            <a:ext cx="28859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Демонтаж буровой установки </a:t>
            </a:r>
          </a:p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 1975 г.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2420938"/>
            <a:ext cx="19732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Монтаж установки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«Уралмаш-4Э», 1968</a:t>
            </a:r>
          </a:p>
        </p:txBody>
      </p:sp>
      <p:pic>
        <p:nvPicPr>
          <p:cNvPr id="9225" name="Picture 13" descr="D:\Миша\Статьи и доклады\доклад в ОНЗ РАН 2021\ОНЗДоклад29062021\фото СГ-3\монтаж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997200"/>
            <a:ext cx="1657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7213" y="2924175"/>
            <a:ext cx="3506787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7" descr="D:\Миша\Статьи и доклады\доклад в ОНЗ РАН 2021\ОНЗДоклад29062021\фото СГ-3\монтаж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2275" y="2997200"/>
            <a:ext cx="15986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179388" y="4868863"/>
            <a:ext cx="6215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Монтаж буровой установки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Уралмаш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15000» 1975-1976 гг.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6563"/>
            <a:ext cx="3348038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Бурение продолжили буровой установкой «Уралмаш-15000». Все работы осуществлялись Кольской ГРЭ НПО «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Недра»</a:t>
            </a:r>
            <a:endParaRPr lang="ru-RU" sz="1600" dirty="0"/>
          </a:p>
        </p:txBody>
      </p:sp>
      <p:pic>
        <p:nvPicPr>
          <p:cNvPr id="9230" name="Рисунок 6" descr="img014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87675" y="2997200"/>
            <a:ext cx="2714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059113" y="4581525"/>
            <a:ext cx="278606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Н.П.Лаверов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 Г.И.Горбунов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03575" y="4941888"/>
            <a:ext cx="2808288" cy="1846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1979 года СГ-3 побила рекорд в 9583 м,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принад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лежащий скважине США, достигнув глубины 9584</a:t>
            </a:r>
          </a:p>
          <a:p>
            <a:pPr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 В 1983 г скважина достигла глубины 12066 м. 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940425" y="5373688"/>
            <a:ext cx="3203575" cy="1322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 01.05.1991 г. глубина скважины составила 12262 м.</a:t>
            </a:r>
          </a:p>
          <a:p>
            <a:pPr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Бурение осуществлялось с полным отбором керна.</a:t>
            </a:r>
            <a:endParaRPr lang="ru-RU" sz="1600" dirty="0"/>
          </a:p>
        </p:txBody>
      </p:sp>
      <p:pic>
        <p:nvPicPr>
          <p:cNvPr id="18" name="Picture 23" descr="Геолог20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Администратор\Рабочий стол\Лобанов К.В\ДОКЛАДЫ\ИГЕММолодежь2014\СГ-3\sd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671513"/>
            <a:ext cx="2005013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2938" y="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КОЛЬСКАЯ СВЕРХГЛУБОКАЯ СКВАЖИНА</a:t>
            </a:r>
          </a:p>
        </p:txBody>
      </p:sp>
      <p:pic>
        <p:nvPicPr>
          <p:cNvPr id="14340" name="Picture 3" descr="C:\Documents and Settings\Администратор\Рабочий стол\Лобанов К.В\ДОКЛАДЫ\ИГЕММолодежь2014\СГ-3\Рисунок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928813"/>
            <a:ext cx="1878013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57438" y="642938"/>
            <a:ext cx="6591300" cy="600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FFFF00"/>
                </a:solidFill>
              </a:rPr>
              <a:t>      </a:t>
            </a:r>
            <a:r>
              <a:rPr lang="ru-RU" sz="1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СГ-3 стала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самой глубокой скважиной в мире,  в которой детально изучен 12-километровый разрез древней континентальной земной коры.</a:t>
            </a:r>
          </a:p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Вместо «поверхности Конрада» (кровля базальтового слоя) был выявлен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субгоризонтальный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коровый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волновод», зона разуплотнения. Перемещение тектонических блоков по этим зонам обеспечило чешуйчато-надвиговое строение всего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Лапландско-Печенгского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блока. </a:t>
            </a:r>
          </a:p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На больших глубинах предполагалось, что в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гранито-гнейсовом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фундаменте Балтийского щита температура с глубиной растет незначительно (примерно на 8-10°С на 1 км). Реальная температура в СГ-3 на глубине 10 км достигла 180°С, а на глубине около 12 км – 240°С, вместо ожидаемых  120°С. </a:t>
            </a:r>
          </a:p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Возможно, это связано с повышенной тектонической активностью в глубинных горизонтах земной коры. В зонах циркуляции подземных вод интервале 6,5-11,5 км и более, происходило формирование низкотемпературной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гидротер-мальной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сульфидной минерализации.</a:t>
            </a:r>
          </a:p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На глубине 1600-1900 м был выявлен горизонт промышленных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Cu-Ni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руд, изучение которых позволило открыть новые месторождения, а в интервале 9500-11000 м выявлен ранее неизвестный тип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Au-Ag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минерализации и зоны разуплотнения пород – возможные волноводы в древней континентальной земной коре.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2" name="Picture 23" descr="Геолог2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7" descr="img01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4572000"/>
            <a:ext cx="18367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71500" y="6334125"/>
            <a:ext cx="1428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Н.П.Лаверов</a:t>
            </a: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ru-RU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Г.И.Горбунов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Администратор\Рабочий стол\Лобанов К.В\ДОКЛАДЫ\ИГЕММолодежь2014\СГ-3\deepdrill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3189287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288" y="58738"/>
            <a:ext cx="8391554" cy="8699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КОЛЬСКАЯ СВЕРХГЛУБОКАЯ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СКВАЖИНА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бурения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856357"/>
            <a:ext cx="5715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результате проходки Кольской сверхглубокой скважины были опровергнуты проектные представления о строении земной коры в  районе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Печенгской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структуры.    </a:t>
            </a:r>
          </a:p>
          <a:p>
            <a:pPr algn="just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Разрез СГ-3, составленный по данным сейсмических исследований,  прогнозировал, что на глубине 4 км скважина выйдет из протерозойских вулканогенно-осадочных пород и войдет в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гранито-гнейсы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архейского фундамента. Разбурив трехкилометровый слой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гранито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-гнейсов и относительно маломощный на этом участке базальтовый слой, скважина должна была погрузиться в породы мантии. </a:t>
            </a:r>
          </a:p>
          <a:p>
            <a:pPr algn="just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Породы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Печенгской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структуры простирались до глубины 6842 м, а затем сменились архейскими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гранито-гнейсами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«Базальтовый» слой вообще не был обнаружен – до самой рекордной глубины 12262 м бур пробивался через архейские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гранито-гнейсы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содержащие тела основных и ультраосновных пород.</a:t>
            </a:r>
          </a:p>
          <a:p>
            <a:pPr algn="just" eaLnBrk="1" hangingPunct="1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Установлено, что эти породы при сейсмологических исследованиях воспринимались геофизиками в качестве более плотных, по сравнению со стандартными породами и имели повышенные скорости.</a:t>
            </a:r>
          </a:p>
        </p:txBody>
      </p:sp>
      <p:pic>
        <p:nvPicPr>
          <p:cNvPr id="14341" name="Picture 23" descr="Геолог2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6163" y="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5651500" y="188913"/>
            <a:ext cx="3492500" cy="2092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Формализованный разрез СГ-3 с зонами тектонических нарушений </a:t>
            </a:r>
          </a:p>
        </p:txBody>
      </p:sp>
      <p:pic>
        <p:nvPicPr>
          <p:cNvPr id="21507" name="Picture 23" descr="Геолог2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8" descr="ЗоныСГ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5500688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5508625" y="2565400"/>
            <a:ext cx="374332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600" b="1" dirty="0"/>
              <a:t>     </a:t>
            </a:r>
            <a:r>
              <a:rPr lang="en-US" altLang="ru-RU" sz="1600" b="1" dirty="0"/>
              <a:t>C</a:t>
            </a:r>
            <a:r>
              <a:rPr lang="ru-RU" altLang="ru-RU" sz="1600" b="1" dirty="0" err="1"/>
              <a:t>редняя</a:t>
            </a:r>
            <a:r>
              <a:rPr lang="ru-RU" altLang="ru-RU" sz="1600" b="1" dirty="0"/>
              <a:t> температура метаморфизма вулканитов в верхней части разреза СГ-3 </a:t>
            </a:r>
            <a:r>
              <a:rPr lang="ru-RU" altLang="ru-RU" sz="1600" b="1" dirty="0" smtClean="0"/>
              <a:t>– 300°С </a:t>
            </a:r>
            <a:r>
              <a:rPr lang="ru-RU" altLang="ru-RU" sz="1600" b="1" dirty="0"/>
              <a:t>(</a:t>
            </a:r>
            <a:r>
              <a:rPr lang="ru-RU" altLang="ru-RU" sz="1600" b="1" dirty="0" err="1"/>
              <a:t>пренит-пумпеллиитовая</a:t>
            </a:r>
            <a:r>
              <a:rPr lang="ru-RU" altLang="ru-RU" sz="1600" b="1" dirty="0"/>
              <a:t> фация), а конец зеленосланцевой фации (4900 м) - 450°С. В интервале эпидот-амфиболитовой фации (4900-6000 м) она составляет 550°С, а в пределах амфиболитовой фации (низы </a:t>
            </a:r>
            <a:r>
              <a:rPr lang="ru-RU" altLang="ru-RU" sz="1600" b="1" dirty="0" err="1"/>
              <a:t>северопеченгской</a:t>
            </a:r>
            <a:r>
              <a:rPr lang="ru-RU" altLang="ru-RU" sz="1600" b="1" dirty="0"/>
              <a:t> серии и архейская </a:t>
            </a:r>
            <a:r>
              <a:rPr lang="ru-RU" altLang="ru-RU" sz="1600" b="1" dirty="0" err="1"/>
              <a:t>кольская</a:t>
            </a:r>
            <a:r>
              <a:rPr lang="ru-RU" altLang="ru-RU" sz="1600" b="1" dirty="0"/>
              <a:t> серия) температуры метаморфизма от 550 до 650°С (6000-12000 </a:t>
            </a:r>
            <a:r>
              <a:rPr lang="ru-RU" altLang="ru-RU" b="1" dirty="0"/>
              <a:t>м).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E836F-45A8-4FD4-96C1-6BB4CE072E76}" type="slidenum">
              <a:rPr lang="ru-R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9</a:t>
            </a:fld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Разрез СГ-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8429625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5720" y="5980837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Научное открытие № А-037 от 22.11.1995 г. «Закономерности вертикальной рудной зональности древней континентальной земной коры в разрезе СГ-3»  (Лобанов и др., 2022)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23" descr="Геолог2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6163" y="44450"/>
            <a:ext cx="4778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4878</TotalTime>
  <Words>1996</Words>
  <Application>Microsoft Office PowerPoint</Application>
  <PresentationFormat>Экран (4:3)</PresentationFormat>
  <Paragraphs>136</Paragraphs>
  <Slides>20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Трек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IGEM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Рудноформационный анализ (новая концепция)</dc:title>
  <dc:creator>gawk</dc:creator>
  <cp:lastModifiedBy>Windows User</cp:lastModifiedBy>
  <cp:revision>254</cp:revision>
  <dcterms:created xsi:type="dcterms:W3CDTF">2005-04-03T07:16:13Z</dcterms:created>
  <dcterms:modified xsi:type="dcterms:W3CDTF">2025-10-06T07:58:28Z</dcterms:modified>
</cp:coreProperties>
</file>