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62" r:id="rId4"/>
    <p:sldId id="263" r:id="rId5"/>
    <p:sldId id="260" r:id="rId6"/>
    <p:sldId id="265" r:id="rId7"/>
    <p:sldId id="281" r:id="rId8"/>
    <p:sldId id="267" r:id="rId9"/>
    <p:sldId id="282" r:id="rId10"/>
    <p:sldId id="268" r:id="rId11"/>
    <p:sldId id="283" r:id="rId12"/>
    <p:sldId id="269" r:id="rId13"/>
    <p:sldId id="270" r:id="rId14"/>
    <p:sldId id="271" r:id="rId15"/>
    <p:sldId id="272" r:id="rId16"/>
    <p:sldId id="273" r:id="rId17"/>
    <p:sldId id="275" r:id="rId18"/>
    <p:sldId id="278" r:id="rId19"/>
    <p:sldId id="274" r:id="rId20"/>
    <p:sldId id="276" r:id="rId21"/>
    <p:sldId id="277" r:id="rId22"/>
    <p:sldId id="280" r:id="rId23"/>
    <p:sldId id="27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40"/>
    <p:restoredTop sz="94672"/>
  </p:normalViewPr>
  <p:slideViewPr>
    <p:cSldViewPr snapToGrid="0">
      <p:cViewPr varScale="1">
        <p:scale>
          <a:sx n="99" d="100"/>
          <a:sy n="99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9F18C-4EC8-429B-B7A5-BA243F56D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A02293-542C-B75C-E98C-A034BA99D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A442C3-E825-0A13-665C-0DBC007A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1ED4-3AE1-AF41-8C7D-64766786DBF2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C7BE68-1623-1ABA-E34F-4C62D7987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A6475C-6941-AB9B-053F-21B311A23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1D62A-4B04-BF41-AEF0-CBC3067C7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936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27534-9853-5C16-928F-D440DAD4B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BC13555-9141-F2AA-ECB7-A1C893852D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A7A0A3-29B9-ADEA-2FC6-A03BFBEEC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1ED4-3AE1-AF41-8C7D-64766786DBF2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EEB95-A0A4-E67A-6AA8-6B729EA3F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82EF2F-5D29-54D1-E8B8-36FB0E21E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1D62A-4B04-BF41-AEF0-CBC3067C7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001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283AA06-395C-0268-D8F4-61B1B4D34C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E839C2-EB52-BDAF-F9AD-4A15D75EA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64D359-59AB-E698-116B-40DC82008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1ED4-3AE1-AF41-8C7D-64766786DBF2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FF2F5E-C3FE-A390-29BC-27F6CDD3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62476F-EBA1-D738-4598-9ADA92C96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1D62A-4B04-BF41-AEF0-CBC3067C7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528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50A95C-3A0F-A0E2-CB9C-CC04F683A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121F0D-7180-97ED-C6AB-A755FBF1B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9BFCAE-C6B3-3759-9A72-34DFD1930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1ED4-3AE1-AF41-8C7D-64766786DBF2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6867D9-6CBC-0BBD-28D3-9687E73A7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EF70D4-FDFC-BA5C-AE41-190BE239C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1D62A-4B04-BF41-AEF0-CBC3067C7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753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DD3C4F-C064-292C-6A3E-66202352A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C3BEC9-ACBE-754B-5A36-4B11C1ED4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0F182A-E154-56EE-F04B-C98BAD861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1ED4-3AE1-AF41-8C7D-64766786DBF2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2291D9-8BA2-39BF-45EB-0D20EE56D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044456-9CCD-39F9-1526-2EB8414FD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1D62A-4B04-BF41-AEF0-CBC3067C7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067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148F3C-5BFC-D685-1F7A-E84D6FBE0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828501-64D6-B53E-84A6-2F023D1013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167E42-2434-F1BF-08DD-84CE752947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8BD15C-6ECD-0668-BAEA-6FF264702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1ED4-3AE1-AF41-8C7D-64766786DBF2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A538BA-AD26-8025-0F89-36636E613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A26118-2650-46FF-1F9E-97234A7DF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1D62A-4B04-BF41-AEF0-CBC3067C7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966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1D384D-E2E8-E53C-4347-26A662C93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815E5F-9358-4461-3EE9-D00A8DCCB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3D6D06-C1FD-1E44-BE49-3972E56BB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D33151-33E7-446A-354F-0ADCCD823D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FC94673-5A19-CACB-AD48-4923A4ABD4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21E9546-20CE-9336-C203-A04B57F30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1ED4-3AE1-AF41-8C7D-64766786DBF2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D7B7E10-2221-4752-7F58-A63BB7432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0EC9DFC-7B84-97A5-8F96-C2D07614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1D62A-4B04-BF41-AEF0-CBC3067C7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858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C59613-9A02-B3CE-938A-831F77FE1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122567-5886-14A0-6B6B-B99FF241F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1ED4-3AE1-AF41-8C7D-64766786DBF2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85D6CC-BB50-0C65-FB14-ECCEDED21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AA3FB79-AC51-C118-4D47-8B2F43248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1D62A-4B04-BF41-AEF0-CBC3067C7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980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8DE055F-7FE1-F071-6F80-7F90D4927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1ED4-3AE1-AF41-8C7D-64766786DBF2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C10C98-BED4-BFF7-EE2D-C21D42895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397B0EA-2165-7424-EF2B-32973CE84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1D62A-4B04-BF41-AEF0-CBC3067C7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820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B3C66-7589-0803-8CB4-0788121A6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6F9BF8-ED02-E3A4-19F8-FAC15477D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EEA44C-13DC-DDFE-D186-B1A088963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B35867-0146-D29F-64F0-2D447318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1ED4-3AE1-AF41-8C7D-64766786DBF2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19DF6A-E927-F054-9974-10E0F9CF6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9D4F5D-21B6-DEFB-4DE5-70F401ADA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1D62A-4B04-BF41-AEF0-CBC3067C7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249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12ACD8-BAB1-D595-B405-6175AD286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529FEE9-2E4A-298C-0356-8A35D22ACB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CBF7A7-6813-A2CB-7200-9124466A8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07062B-4C0D-2F16-C28E-92B681358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A1ED4-3AE1-AF41-8C7D-64766786DBF2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83675E-E961-97B2-FC82-EAE5DF3DF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41E559-F090-86FC-D765-513FD5F27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1D62A-4B04-BF41-AEF0-CBC3067C7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911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B8C58D-B1EC-6B3D-AA0A-1BB30DD6B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2C9EED-5938-2D45-B6DC-4D42B4833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10F0C7-B199-83FE-F91A-B2B124174E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7A1ED4-3AE1-AF41-8C7D-64766786DBF2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CAA47B-DCEA-E061-B4E7-280DBF1E6A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EB97F8-012C-014B-499C-85097607F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31D62A-4B04-BF41-AEF0-CBC3067C7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71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B4443-E53D-10BB-1C7F-C30C31580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58849" y="1095908"/>
            <a:ext cx="7235868" cy="23876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Владимир Александрович Магницкий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8ECD51-8CC1-3AFF-9765-C7F6DC9360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49" y="4837140"/>
            <a:ext cx="11435902" cy="1655762"/>
          </a:xfrm>
        </p:spPr>
        <p:txBody>
          <a:bodyPr>
            <a:noAutofit/>
          </a:bodyPr>
          <a:lstStyle/>
          <a:p>
            <a:r>
              <a:rPr lang="ru-RU" sz="2800" dirty="0"/>
              <a:t>Профессор геологического и физического факультетов МГУ</a:t>
            </a:r>
          </a:p>
          <a:p>
            <a:r>
              <a:rPr lang="ru-RU" sz="2800" b="1" dirty="0"/>
              <a:t>Заведующий кафедрой физики Земли физического факультета</a:t>
            </a:r>
          </a:p>
          <a:p>
            <a:r>
              <a:rPr lang="ru-RU" sz="2800" dirty="0"/>
              <a:t>Заведующий отделением геофизики физического факультета</a:t>
            </a:r>
          </a:p>
        </p:txBody>
      </p:sp>
      <p:pic>
        <p:nvPicPr>
          <p:cNvPr id="4" name="Объект 7">
            <a:extLst>
              <a:ext uri="{FF2B5EF4-FFF2-40B4-BE49-F238E27FC236}">
                <a16:creationId xmlns:a16="http://schemas.microsoft.com/office/drawing/2014/main" id="{ADA0EE3E-D479-9EC1-0441-0AE62E7C22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7742" y="389754"/>
            <a:ext cx="3468553" cy="433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89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E4C98-3D9B-188D-8FFE-802B0C311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Сотрудничество кафедры с институтами</a:t>
            </a:r>
            <a:br>
              <a:rPr lang="ru-RU" dirty="0"/>
            </a:br>
            <a:r>
              <a:rPr lang="ru-RU" sz="2700" dirty="0"/>
              <a:t>курсовые и дипломные работы студентов, совместные проекты, гранты </a:t>
            </a:r>
            <a:br>
              <a:rPr lang="ru-RU" sz="2700" dirty="0"/>
            </a:br>
            <a:r>
              <a:rPr lang="ru-RU" sz="2700" dirty="0"/>
              <a:t>с участием студентов и аспирантов и др.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5976F6-A357-C748-9FD8-7EA0E04434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indent="450215">
              <a:defRPr/>
            </a:pPr>
            <a:r>
              <a:rPr lang="ru-RU" sz="2800" b="1" dirty="0">
                <a:latin typeface="Times New Roman"/>
                <a:ea typeface="Times New Roman"/>
              </a:rPr>
              <a:t>Академические институты и организации:</a:t>
            </a:r>
          </a:p>
          <a:p>
            <a:pPr indent="450215">
              <a:defRPr/>
            </a:pPr>
            <a:endParaRPr lang="ru-RU" dirty="0"/>
          </a:p>
          <a:p>
            <a:pPr indent="450215">
              <a:defRPr/>
            </a:pPr>
            <a:r>
              <a:rPr lang="ru-RU" sz="2800" dirty="0">
                <a:latin typeface="Times New Roman"/>
                <a:ea typeface="Times New Roman"/>
              </a:rPr>
              <a:t>Институт физики Земли</a:t>
            </a:r>
          </a:p>
          <a:p>
            <a:pPr indent="450215">
              <a:defRPr/>
            </a:pPr>
            <a:r>
              <a:rPr lang="ru-RU" sz="2800" dirty="0">
                <a:latin typeface="Times New Roman"/>
                <a:ea typeface="Times New Roman"/>
              </a:rPr>
              <a:t>Институт теории прогноза землетрясений и математической геофизики</a:t>
            </a:r>
          </a:p>
          <a:p>
            <a:pPr indent="450215">
              <a:defRPr/>
            </a:pPr>
            <a:r>
              <a:rPr lang="ru-RU" sz="2800" dirty="0">
                <a:latin typeface="Times New Roman"/>
                <a:ea typeface="Times New Roman"/>
              </a:rPr>
              <a:t>Институт океанологии</a:t>
            </a:r>
          </a:p>
          <a:p>
            <a:pPr indent="450215">
              <a:defRPr/>
            </a:pPr>
            <a:r>
              <a:rPr lang="ru-RU" sz="2800" dirty="0">
                <a:latin typeface="Times New Roman"/>
                <a:ea typeface="Times New Roman"/>
              </a:rPr>
              <a:t>Институт земного магнетизма и распространения радиоволн</a:t>
            </a:r>
          </a:p>
          <a:p>
            <a:pPr indent="450215">
              <a:defRPr/>
            </a:pPr>
            <a:r>
              <a:rPr lang="ru-RU" sz="2800" dirty="0">
                <a:latin typeface="Times New Roman"/>
                <a:ea typeface="Times New Roman"/>
              </a:rPr>
              <a:t>Камчатский филиал ФИЦ «Единая геофизическая служба РАН»</a:t>
            </a:r>
          </a:p>
          <a:p>
            <a:pPr indent="450215">
              <a:defRPr/>
            </a:pPr>
            <a:r>
              <a:rPr lang="ru-RU" sz="2800" dirty="0">
                <a:latin typeface="Times New Roman"/>
                <a:ea typeface="Times New Roman"/>
              </a:rPr>
              <a:t>и др.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868DEF-4AA1-1E02-EB2B-F655DA59F7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indent="450215">
              <a:defRPr/>
            </a:pPr>
            <a:r>
              <a:rPr lang="ru-RU" sz="2800" b="1" dirty="0">
                <a:latin typeface="Times New Roman"/>
                <a:ea typeface="Times New Roman"/>
              </a:rPr>
              <a:t>Ведомственные институты и производственные организации:</a:t>
            </a:r>
          </a:p>
          <a:p>
            <a:pPr indent="450215">
              <a:defRPr/>
            </a:pPr>
            <a:endParaRPr lang="ru-RU" dirty="0"/>
          </a:p>
          <a:p>
            <a:pPr indent="450215">
              <a:defRPr/>
            </a:pPr>
            <a:r>
              <a:rPr lang="ru-RU" sz="2800" dirty="0">
                <a:latin typeface="Times New Roman"/>
                <a:ea typeface="Times New Roman"/>
              </a:rPr>
              <a:t>Институт прикладной геофизики Росгидромета</a:t>
            </a:r>
          </a:p>
          <a:p>
            <a:pPr indent="450215">
              <a:defRPr/>
            </a:pPr>
            <a:r>
              <a:rPr lang="ru-RU" sz="2800" dirty="0">
                <a:latin typeface="Times New Roman"/>
                <a:ea typeface="Times New Roman"/>
              </a:rPr>
              <a:t>Институт науки и технологии Сколково</a:t>
            </a:r>
          </a:p>
          <a:p>
            <a:pPr indent="450215">
              <a:defRPr/>
            </a:pPr>
            <a:r>
              <a:rPr lang="ru-RU" sz="2800" dirty="0">
                <a:latin typeface="Times New Roman"/>
                <a:ea typeface="Times New Roman"/>
              </a:rPr>
              <a:t>АО «ВНИИнефть»</a:t>
            </a:r>
          </a:p>
          <a:p>
            <a:pPr indent="450215">
              <a:defRPr/>
            </a:pPr>
            <a:r>
              <a:rPr lang="ru-RU" sz="2800" dirty="0">
                <a:latin typeface="Times New Roman"/>
                <a:ea typeface="Times New Roman"/>
              </a:rPr>
              <a:t>ООО «</a:t>
            </a:r>
            <a:r>
              <a:rPr lang="ru-RU" sz="2800" dirty="0" err="1">
                <a:latin typeface="Times New Roman"/>
                <a:ea typeface="Times New Roman"/>
              </a:rPr>
              <a:t>ГеоНавТех</a:t>
            </a:r>
            <a:r>
              <a:rPr lang="ru-RU" sz="2800" dirty="0">
                <a:latin typeface="Times New Roman"/>
                <a:ea typeface="Times New Roman"/>
              </a:rPr>
              <a:t>»</a:t>
            </a:r>
          </a:p>
          <a:p>
            <a:pPr indent="450215">
              <a:defRPr/>
            </a:pPr>
            <a:r>
              <a:rPr lang="ru-RU" sz="2800" dirty="0">
                <a:latin typeface="Times New Roman"/>
                <a:ea typeface="Times New Roman"/>
              </a:rPr>
              <a:t>и др.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7345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E4C98-3D9B-188D-8FFE-802B0C311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Сотрудничество кафедры с институтами</a:t>
            </a:r>
            <a:br>
              <a:rPr lang="ru-RU" dirty="0"/>
            </a:br>
            <a:r>
              <a:rPr lang="ru-RU" sz="2700" dirty="0"/>
              <a:t>курсовые и дипломные работы студентов, совместные проекты, гранты </a:t>
            </a:r>
            <a:br>
              <a:rPr lang="ru-RU" sz="2700" dirty="0"/>
            </a:br>
            <a:r>
              <a:rPr lang="ru-RU" sz="2700" dirty="0"/>
              <a:t>с участием студентов и аспирантов и др.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5976F6-A357-C748-9FD8-7EA0E04434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indent="450215">
              <a:defRPr/>
            </a:pPr>
            <a:r>
              <a:rPr lang="ru-RU" sz="2800" b="1" dirty="0">
                <a:latin typeface="Times New Roman"/>
                <a:ea typeface="Times New Roman"/>
              </a:rPr>
              <a:t>Академические институты и организации:</a:t>
            </a:r>
          </a:p>
          <a:p>
            <a:pPr indent="450215">
              <a:defRPr/>
            </a:pPr>
            <a:endParaRPr lang="ru-RU" dirty="0"/>
          </a:p>
          <a:p>
            <a:pPr indent="450215">
              <a:defRPr/>
            </a:pPr>
            <a:r>
              <a:rPr lang="ru-RU" sz="2800" dirty="0">
                <a:latin typeface="Times New Roman"/>
                <a:ea typeface="Times New Roman"/>
              </a:rPr>
              <a:t>Институт физики Земли</a:t>
            </a:r>
          </a:p>
          <a:p>
            <a:pPr indent="450215">
              <a:defRPr/>
            </a:pPr>
            <a:r>
              <a:rPr lang="ru-RU" sz="2800" dirty="0">
                <a:latin typeface="Times New Roman"/>
                <a:ea typeface="Times New Roman"/>
              </a:rPr>
              <a:t>Институт теории прогноза землетрясений и математической геофизики</a:t>
            </a:r>
          </a:p>
          <a:p>
            <a:pPr indent="450215">
              <a:defRPr/>
            </a:pPr>
            <a:r>
              <a:rPr lang="ru-RU" sz="2800" dirty="0">
                <a:latin typeface="Times New Roman"/>
                <a:ea typeface="Times New Roman"/>
              </a:rPr>
              <a:t>Институт океанологии</a:t>
            </a:r>
          </a:p>
          <a:p>
            <a:pPr indent="450215">
              <a:defRPr/>
            </a:pPr>
            <a:r>
              <a:rPr lang="ru-RU" sz="2800" dirty="0">
                <a:latin typeface="Times New Roman"/>
                <a:ea typeface="Times New Roman"/>
              </a:rPr>
              <a:t>Институт земного магнетизма и распространения радиоволн</a:t>
            </a:r>
          </a:p>
          <a:p>
            <a:pPr indent="450215">
              <a:defRPr/>
            </a:pPr>
            <a:r>
              <a:rPr lang="ru-RU" sz="2800" dirty="0">
                <a:latin typeface="Times New Roman"/>
                <a:ea typeface="Times New Roman"/>
              </a:rPr>
              <a:t>Камчатский филиал ФИЦ «Единая геофизическая служба РАН»</a:t>
            </a:r>
          </a:p>
          <a:p>
            <a:pPr indent="450215">
              <a:defRPr/>
            </a:pPr>
            <a:r>
              <a:rPr lang="ru-RU" sz="2800" dirty="0">
                <a:latin typeface="Times New Roman"/>
                <a:ea typeface="Times New Roman"/>
              </a:rPr>
              <a:t>и др.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868DEF-4AA1-1E02-EB2B-F655DA59F7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indent="450215">
              <a:defRPr/>
            </a:pPr>
            <a:r>
              <a:rPr lang="ru-RU" sz="2800" b="1" dirty="0">
                <a:latin typeface="Times New Roman"/>
                <a:ea typeface="Times New Roman"/>
              </a:rPr>
              <a:t>Ведомственные институты и производственные организации:</a:t>
            </a:r>
          </a:p>
          <a:p>
            <a:pPr indent="450215">
              <a:defRPr/>
            </a:pPr>
            <a:endParaRPr lang="ru-RU" dirty="0"/>
          </a:p>
          <a:p>
            <a:pPr indent="450215">
              <a:defRPr/>
            </a:pPr>
            <a:r>
              <a:rPr lang="ru-RU" sz="2800" dirty="0">
                <a:latin typeface="Times New Roman"/>
                <a:ea typeface="Times New Roman"/>
              </a:rPr>
              <a:t>Институт прикладной геофизики Росгидромета</a:t>
            </a:r>
          </a:p>
          <a:p>
            <a:pPr indent="450215">
              <a:defRPr/>
            </a:pPr>
            <a:r>
              <a:rPr lang="ru-RU" sz="2800" dirty="0">
                <a:latin typeface="Times New Roman"/>
                <a:ea typeface="Times New Roman"/>
              </a:rPr>
              <a:t>Институт науки и технологии Сколково</a:t>
            </a:r>
          </a:p>
          <a:p>
            <a:pPr indent="450215">
              <a:defRPr/>
            </a:pPr>
            <a:r>
              <a:rPr lang="ru-RU" sz="2800" dirty="0">
                <a:latin typeface="Times New Roman"/>
                <a:ea typeface="Times New Roman"/>
              </a:rPr>
              <a:t>АО «ВНИИнефть»</a:t>
            </a:r>
          </a:p>
          <a:p>
            <a:pPr indent="450215">
              <a:defRPr/>
            </a:pPr>
            <a:r>
              <a:rPr lang="ru-RU" sz="2800" dirty="0">
                <a:latin typeface="Times New Roman"/>
                <a:ea typeface="Times New Roman"/>
              </a:rPr>
              <a:t>ООО «</a:t>
            </a:r>
            <a:r>
              <a:rPr lang="ru-RU" sz="2800" dirty="0" err="1">
                <a:latin typeface="Times New Roman"/>
                <a:ea typeface="Times New Roman"/>
              </a:rPr>
              <a:t>ГеоНавТех</a:t>
            </a:r>
            <a:r>
              <a:rPr lang="ru-RU" sz="2800" dirty="0">
                <a:latin typeface="Times New Roman"/>
                <a:ea typeface="Times New Roman"/>
              </a:rPr>
              <a:t>»</a:t>
            </a:r>
          </a:p>
          <a:p>
            <a:pPr indent="450215">
              <a:defRPr/>
            </a:pPr>
            <a:r>
              <a:rPr lang="ru-RU" sz="2800" dirty="0">
                <a:latin typeface="Times New Roman"/>
                <a:ea typeface="Times New Roman"/>
              </a:rPr>
              <a:t>и др.</a:t>
            </a:r>
            <a:endParaRPr lang="ru-RU" dirty="0"/>
          </a:p>
        </p:txBody>
      </p:sp>
      <p:pic>
        <p:nvPicPr>
          <p:cNvPr id="6" name="Рисунок 5" descr="Изображение выглядит как текст, стена, одежд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D529A66F-4BC0-3B43-A3D3-79B55E0E17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6" t="23117" r="8114"/>
          <a:stretch/>
        </p:blipFill>
        <p:spPr>
          <a:xfrm>
            <a:off x="6096000" y="1781299"/>
            <a:ext cx="5201150" cy="3313215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стена, одежд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81B70ABC-34B9-C9E5-914C-B2D018A3E6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97" t="58637" r="34649" b="36006"/>
          <a:stretch/>
        </p:blipFill>
        <p:spPr>
          <a:xfrm>
            <a:off x="5004049" y="5229451"/>
            <a:ext cx="6947171" cy="1193370"/>
          </a:xfrm>
          <a:prstGeom prst="rect">
            <a:avLst/>
          </a:prstGeom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98BED8D4-4401-06A7-C91E-0B91A79C49E9}"/>
              </a:ext>
            </a:extLst>
          </p:cNvPr>
          <p:cNvCxnSpPr>
            <a:cxnSpLocks/>
          </p:cNvCxnSpPr>
          <p:nvPr/>
        </p:nvCxnSpPr>
        <p:spPr>
          <a:xfrm flipH="1">
            <a:off x="7904136" y="3863662"/>
            <a:ext cx="1098196" cy="202569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549A587-59CF-18D1-DB53-B3EDEB625F23}"/>
              </a:ext>
            </a:extLst>
          </p:cNvPr>
          <p:cNvSpPr txBox="1"/>
          <p:nvPr/>
        </p:nvSpPr>
        <p:spPr>
          <a:xfrm>
            <a:off x="6172200" y="4790941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ru-RU" b="1" dirty="0">
                <a:solidFill>
                  <a:srgbClr val="FF0000"/>
                </a:solidFill>
              </a:rPr>
              <a:t> июня 2025</a:t>
            </a:r>
          </a:p>
        </p:txBody>
      </p:sp>
    </p:spTree>
    <p:extLst>
      <p:ext uri="{BB962C8B-B14F-4D97-AF65-F5344CB8AC3E}">
        <p14:creationId xmlns:p14="http://schemas.microsoft.com/office/powerpoint/2010/main" val="3852298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F84BD6-3007-1A4E-FA28-9712DE4E1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Чтение лекций </a:t>
            </a:r>
            <a:r>
              <a:rPr lang="ru-RU" sz="4400" dirty="0">
                <a:latin typeface="Times New Roman" panose="02020603050405020304" pitchFamily="18" charset="0"/>
              </a:rPr>
              <a:t>ведущими учеными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9A61C4-6F70-C313-0F29-DAD29A369B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err="1"/>
              <a:t>В.А.Магницкий</a:t>
            </a:r>
            <a:r>
              <a:rPr lang="ru-RU" dirty="0"/>
              <a:t> много лет блестяще читал общий (вводный) курс физики Земли на 1-м курсе геофизического отделения</a:t>
            </a:r>
          </a:p>
          <a:p>
            <a:r>
              <a:rPr lang="ru-RU" dirty="0"/>
              <a:t>Многие студенты выбрали своей специальностью физику Земли в значительной степени благодаря этому курсу</a:t>
            </a:r>
          </a:p>
          <a:p>
            <a:r>
              <a:rPr lang="ru-RU" dirty="0"/>
              <a:t>Не менее блистательно Владимир Александрович читал завершающий профильный курс «Физика Земли»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846FAF-716C-3500-673E-9F589BE0E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05907" cy="4351338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На кафедре </a:t>
            </a:r>
            <a:r>
              <a:rPr lang="ru-RU" dirty="0" err="1"/>
              <a:t>В.А.Магницкого</a:t>
            </a:r>
            <a:r>
              <a:rPr lang="ru-RU" dirty="0"/>
              <a:t> в разные годы читали лекции и преподавали:</a:t>
            </a:r>
          </a:p>
          <a:p>
            <a:r>
              <a:rPr lang="ru-RU" dirty="0"/>
              <a:t>Академик </a:t>
            </a:r>
            <a:r>
              <a:rPr lang="ru-RU" dirty="0" err="1"/>
              <a:t>А.О.Глико</a:t>
            </a:r>
            <a:endParaRPr lang="ru-RU" dirty="0"/>
          </a:p>
          <a:p>
            <a:r>
              <a:rPr lang="ru-RU" dirty="0"/>
              <a:t>Академик </a:t>
            </a:r>
            <a:r>
              <a:rPr lang="ru-RU" dirty="0" err="1"/>
              <a:t>В.О.Михайлов</a:t>
            </a:r>
            <a:endParaRPr lang="ru-RU" dirty="0"/>
          </a:p>
          <a:p>
            <a:r>
              <a:rPr lang="ru-RU" dirty="0"/>
              <a:t>Член-корреспондент </a:t>
            </a:r>
            <a:r>
              <a:rPr lang="ru-RU" dirty="0" err="1"/>
              <a:t>Е.Ф.Саваренский</a:t>
            </a:r>
            <a:endParaRPr lang="ru-RU" dirty="0"/>
          </a:p>
          <a:p>
            <a:r>
              <a:rPr lang="ru-RU" dirty="0"/>
              <a:t>Член-корреспондент </a:t>
            </a:r>
            <a:r>
              <a:rPr lang="ru-RU" dirty="0" err="1"/>
              <a:t>Л.Н.Рыкунов</a:t>
            </a:r>
            <a:endParaRPr lang="ru-RU" dirty="0"/>
          </a:p>
          <a:p>
            <a:r>
              <a:rPr lang="ru-RU" dirty="0"/>
              <a:t>Член-корреспондент </a:t>
            </a:r>
            <a:r>
              <a:rPr lang="ru-RU" dirty="0" err="1"/>
              <a:t>В.В.Белоусов</a:t>
            </a:r>
            <a:endParaRPr lang="ru-RU" dirty="0"/>
          </a:p>
          <a:p>
            <a:r>
              <a:rPr lang="ru-RU" dirty="0"/>
              <a:t>Декан физфака </a:t>
            </a:r>
            <a:r>
              <a:rPr lang="ru-RU" dirty="0" err="1"/>
              <a:t>В.И.Трухин</a:t>
            </a:r>
            <a:endParaRPr lang="en-US" dirty="0"/>
          </a:p>
          <a:p>
            <a:r>
              <a:rPr lang="ru-RU" dirty="0"/>
              <a:t>и многие другие</a:t>
            </a:r>
          </a:p>
        </p:txBody>
      </p:sp>
    </p:spTree>
    <p:extLst>
      <p:ext uri="{BB962C8B-B14F-4D97-AF65-F5344CB8AC3E}">
        <p14:creationId xmlns:p14="http://schemas.microsoft.com/office/powerpoint/2010/main" val="1289694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AA09B1-B4DC-CD17-5942-8649E072B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Общие курсы и лекции на других факультетах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36EA4A-4594-7E92-EDD5-E5E723E6EF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554154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/>
              <a:t>В.А.Магницкий</a:t>
            </a:r>
            <a:r>
              <a:rPr lang="ru-RU" dirty="0"/>
              <a:t>, будучи заведующим кафедрой физики Земли на физфаке, много лет читал лекции на астрономическом отделении и на геологическом факультете</a:t>
            </a:r>
          </a:p>
          <a:p>
            <a:endParaRPr lang="ru-RU" dirty="0"/>
          </a:p>
          <a:p>
            <a:r>
              <a:rPr lang="ru-RU" dirty="0"/>
              <a:t>Эта традиция, когда заведующий кафедрой читает лекции по физике Земли на смежных специальностях, сохранилась до сих пор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95D5F5-28B5-FB47-6705-D9E177852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1844501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 начале 1990-х на физфаке начал читаться </a:t>
            </a:r>
            <a:r>
              <a:rPr lang="ru-RU" dirty="0" err="1"/>
              <a:t>общефакультетский</a:t>
            </a:r>
            <a:r>
              <a:rPr lang="ru-RU" dirty="0"/>
              <a:t> курс «Общая геофизика» для студентов младших курсов, который читается и поныне</a:t>
            </a:r>
          </a:p>
        </p:txBody>
      </p:sp>
      <p:pic>
        <p:nvPicPr>
          <p:cNvPr id="10" name="Рисунок 9" descr="Изображение выглядит как текст, книга, Книжная обложка, канцтовары&#10;&#10;Автоматически созданное описание">
            <a:extLst>
              <a:ext uri="{FF2B5EF4-FFF2-40B4-BE49-F238E27FC236}">
                <a16:creationId xmlns:a16="http://schemas.microsoft.com/office/drawing/2014/main" id="{EB903EE5-4019-6E05-3857-E15338692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624" y="3628774"/>
            <a:ext cx="2010830" cy="31039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18C038-A468-582F-E6D7-B79A2CF54965}"/>
              </a:ext>
            </a:extLst>
          </p:cNvPr>
          <p:cNvSpPr txBox="1"/>
          <p:nvPr/>
        </p:nvSpPr>
        <p:spPr>
          <a:xfrm>
            <a:off x="8654490" y="4165675"/>
            <a:ext cx="30266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 1995 году под редакцией </a:t>
            </a:r>
            <a:r>
              <a:rPr lang="ru-RU" sz="2400" dirty="0" err="1"/>
              <a:t>В.А.Магницкого</a:t>
            </a:r>
            <a:r>
              <a:rPr lang="ru-RU" sz="2400" dirty="0"/>
              <a:t> вышел учебник «Общая геофизика»</a:t>
            </a:r>
          </a:p>
        </p:txBody>
      </p:sp>
    </p:spTree>
    <p:extLst>
      <p:ext uri="{BB962C8B-B14F-4D97-AF65-F5344CB8AC3E}">
        <p14:creationId xmlns:p14="http://schemas.microsoft.com/office/powerpoint/2010/main" val="1238674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FD8DB-3218-4188-4BBC-EA0334823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4" y="-52716"/>
            <a:ext cx="9637734" cy="1325563"/>
          </a:xfrm>
        </p:spPr>
        <p:txBody>
          <a:bodyPr/>
          <a:lstStyle/>
          <a:p>
            <a:pPr algn="ctr"/>
            <a:r>
              <a:rPr lang="ru-RU" dirty="0"/>
              <a:t>Научные экспедиции: Мировой океан</a:t>
            </a:r>
          </a:p>
        </p:txBody>
      </p:sp>
      <p:pic>
        <p:nvPicPr>
          <p:cNvPr id="5" name="Объект 7">
            <a:extLst>
              <a:ext uri="{FF2B5EF4-FFF2-40B4-BE49-F238E27FC236}">
                <a16:creationId xmlns:a16="http://schemas.microsoft.com/office/drawing/2014/main" id="{C81D44DF-CC21-12DA-AE40-FDADEA4C5B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/>
        </p:blipFill>
        <p:spPr bwMode="auto">
          <a:xfrm>
            <a:off x="585296" y="1207236"/>
            <a:ext cx="2856525" cy="4351338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14753195-CEEB-557D-9501-3DCE35E0D0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/>
        </p:blipFill>
        <p:spPr bwMode="auto">
          <a:xfrm>
            <a:off x="4180562" y="1690688"/>
            <a:ext cx="5181600" cy="37972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46F238-548A-C636-B047-1D55D34607F5}"/>
              </a:ext>
            </a:extLst>
          </p:cNvPr>
          <p:cNvSpPr txBox="1"/>
          <p:nvPr/>
        </p:nvSpPr>
        <p:spPr bwMode="auto">
          <a:xfrm>
            <a:off x="45670" y="5585153"/>
            <a:ext cx="41969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b="0" i="0" u="none" strike="noStrike" dirty="0">
                <a:solidFill>
                  <a:srgbClr val="202122"/>
                </a:solidFill>
                <a:latin typeface="Arial"/>
              </a:rPr>
              <a:t>Член-корреспондент АН СССР (РАН)</a:t>
            </a:r>
            <a:endParaRPr dirty="0"/>
          </a:p>
          <a:p>
            <a:pPr algn="ctr">
              <a:defRPr/>
            </a:pPr>
            <a:r>
              <a:rPr lang="ru-RU" b="0" i="0" u="none" strike="noStrike" dirty="0">
                <a:solidFill>
                  <a:srgbClr val="202122"/>
                </a:solidFill>
                <a:latin typeface="Arial"/>
              </a:rPr>
              <a:t>Лев Николаевич Рыкунов</a:t>
            </a:r>
            <a:endParaRPr dirty="0"/>
          </a:p>
          <a:p>
            <a:pPr algn="ctr">
              <a:defRPr/>
            </a:pPr>
            <a:r>
              <a:rPr lang="ru-RU" dirty="0">
                <a:solidFill>
                  <a:srgbClr val="202122"/>
                </a:solidFill>
                <a:latin typeface="Arial"/>
              </a:rPr>
              <a:t>1928-1999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306471-FA67-1ACA-A3F1-AA1F4F93F1FC}"/>
              </a:ext>
            </a:extLst>
          </p:cNvPr>
          <p:cNvSpPr txBox="1"/>
          <p:nvPr/>
        </p:nvSpPr>
        <p:spPr bwMode="auto">
          <a:xfrm>
            <a:off x="4180563" y="5608461"/>
            <a:ext cx="7489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dirty="0"/>
              <a:t>Первые советские автономные донные сейсмические станции</a:t>
            </a:r>
            <a:endParaRPr sz="2000" dirty="0"/>
          </a:p>
        </p:txBody>
      </p:sp>
      <p:pic>
        <p:nvPicPr>
          <p:cNvPr id="10" name="Рисунок 9" descr="Изображение выглядит как текст, документ, рукописный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CFF7800-F0BF-F4BC-9038-581EC34FE0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35" r="25400" b="30594"/>
          <a:stretch/>
        </p:blipFill>
        <p:spPr>
          <a:xfrm>
            <a:off x="8612395" y="1370086"/>
            <a:ext cx="3057922" cy="379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08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D750A-3E88-792C-8A27-D9103BA9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Научные экспедиции: Камчатка</a:t>
            </a:r>
          </a:p>
        </p:txBody>
      </p:sp>
      <p:pic>
        <p:nvPicPr>
          <p:cNvPr id="6" name="Объект 5" descr="Изображение выглядит как природа, гора, вулкан, небо&#10;&#10;Автоматически созданное описание">
            <a:extLst>
              <a:ext uri="{FF2B5EF4-FFF2-40B4-BE49-F238E27FC236}">
                <a16:creationId xmlns:a16="http://schemas.microsoft.com/office/drawing/2014/main" id="{8458470E-AD8A-BCED-68E0-DA485E23E7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62835" y="1825625"/>
            <a:ext cx="5181600" cy="3480179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9BEA771C-0031-E6AC-EB0C-E0D96C958B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Комплексная геофизическая экспедиция физфака МГУ 1977-1991</a:t>
            </a:r>
          </a:p>
          <a:p>
            <a:r>
              <a:rPr lang="ru-RU" dirty="0"/>
              <a:t>Сети автономных сейсмических станций кафедры физики Земли</a:t>
            </a:r>
          </a:p>
          <a:p>
            <a:r>
              <a:rPr lang="ru-RU" dirty="0"/>
              <a:t>Прообраз современных телеметрических  сетей на Камчатке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54D691-7EED-5E3F-2053-23C7518585E0}"/>
              </a:ext>
            </a:extLst>
          </p:cNvPr>
          <p:cNvSpPr txBox="1"/>
          <p:nvPr/>
        </p:nvSpPr>
        <p:spPr>
          <a:xfrm>
            <a:off x="662835" y="5649238"/>
            <a:ext cx="5207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Большое трещинное </a:t>
            </a:r>
            <a:r>
              <a:rPr lang="ru-RU" dirty="0" err="1"/>
              <a:t>Толбачинское</a:t>
            </a:r>
            <a:r>
              <a:rPr lang="ru-RU" dirty="0"/>
              <a:t> извержение</a:t>
            </a:r>
          </a:p>
          <a:p>
            <a:pPr algn="ctr"/>
            <a:r>
              <a:rPr lang="ru-RU" dirty="0"/>
              <a:t>1975-1976 </a:t>
            </a:r>
          </a:p>
        </p:txBody>
      </p:sp>
    </p:spTree>
    <p:extLst>
      <p:ext uri="{BB962C8B-B14F-4D97-AF65-F5344CB8AC3E}">
        <p14:creationId xmlns:p14="http://schemas.microsoft.com/office/powerpoint/2010/main" val="1660024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 descr="Изображение выглядит как газета, текст, Газетная бумага, Новости&#10;&#10;Автоматически созданное описание">
            <a:extLst>
              <a:ext uri="{FF2B5EF4-FFF2-40B4-BE49-F238E27FC236}">
                <a16:creationId xmlns:a16="http://schemas.microsoft.com/office/drawing/2014/main" id="{064914A5-0EA6-0786-9CAF-FED498F7A9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672316"/>
            <a:ext cx="3506558" cy="4964153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4D2618C5-0581-F626-F0AD-52F4DFC9A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4966" y="2446606"/>
            <a:ext cx="7157581" cy="3415575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Из интервью профессора кафедры физики Земли физического факультета МГУ </a:t>
            </a:r>
            <a:r>
              <a:rPr lang="ru-RU" dirty="0" err="1"/>
              <a:t>Л.Н.Рыкунова</a:t>
            </a:r>
            <a:r>
              <a:rPr lang="ru-RU" dirty="0"/>
              <a:t> исландской газете «</a:t>
            </a:r>
            <a:r>
              <a:rPr lang="ru-RU" dirty="0" err="1"/>
              <a:t>Тхйодольф</a:t>
            </a:r>
            <a:r>
              <a:rPr lang="ru-RU" dirty="0"/>
              <a:t>»: «</a:t>
            </a:r>
            <a:r>
              <a:rPr lang="ru-RU" b="1" i="1" dirty="0"/>
              <a:t>Мы исследуем так называемые внутренние шумы земли, источником которых являются различные движения земной коры и очень незначительные землетрясения</a:t>
            </a:r>
            <a:r>
              <a:rPr lang="ru-RU" dirty="0"/>
              <a:t>»</a:t>
            </a:r>
            <a:r>
              <a:rPr lang="en" dirty="0"/>
              <a:t> </a:t>
            </a:r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2BE1300-94A2-90ED-8BD4-E107BF025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38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Научные экспедиции: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Г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еолого-геофизическая экспедици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Академии Наук в Исландии</a:t>
            </a:r>
            <a:b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1986-1991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4397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69787"/>
            <a:ext cx="10973844" cy="1325563"/>
          </a:xfrm>
        </p:spPr>
        <p:txBody>
          <a:bodyPr/>
          <a:lstStyle/>
          <a:p>
            <a:pPr algn="ctr">
              <a:defRPr/>
            </a:pPr>
            <a:r>
              <a:rPr lang="ru-RU" dirty="0"/>
              <a:t>Полевая учебная практика студентов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395350"/>
            <a:ext cx="5181600" cy="4913456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ru-RU" sz="2600" dirty="0"/>
              <a:t>Практика </a:t>
            </a:r>
            <a:r>
              <a:rPr lang="ru-RU" sz="2600" b="1" dirty="0"/>
              <a:t>на Камчатке </a:t>
            </a:r>
            <a:r>
              <a:rPr lang="ru-RU" sz="2600" dirty="0"/>
              <a:t>после 3-го курса, три недели, на базе Камчатского филиала  ФИЦ «Единая геофизическая служба РАН»</a:t>
            </a:r>
            <a:endParaRPr sz="2600" dirty="0"/>
          </a:p>
          <a:p>
            <a:pPr lvl="1">
              <a:defRPr/>
            </a:pPr>
            <a:r>
              <a:rPr lang="ru-RU" sz="2600" dirty="0"/>
              <a:t>Учебные сейсмологические, геомагнитные и геотермические наблюдения</a:t>
            </a:r>
            <a:endParaRPr sz="2600" dirty="0"/>
          </a:p>
          <a:p>
            <a:pPr lvl="1">
              <a:defRPr/>
            </a:pPr>
            <a:r>
              <a:rPr lang="ru-RU" sz="2600" dirty="0"/>
              <a:t>Отбор и петрофизические описания образцов горных пород</a:t>
            </a:r>
            <a:endParaRPr sz="2600" dirty="0"/>
          </a:p>
          <a:p>
            <a:pPr lvl="1">
              <a:defRPr/>
            </a:pPr>
            <a:r>
              <a:rPr lang="ru-RU" sz="2600" dirty="0"/>
              <a:t>Опыт полевых геофизических работ в составе полевых отрядов КФ ФИЦ ЕГС РАН</a:t>
            </a:r>
            <a:endParaRPr sz="2600" dirty="0"/>
          </a:p>
          <a:p>
            <a:pPr lvl="1">
              <a:defRPr/>
            </a:pPr>
            <a:r>
              <a:rPr lang="ru-RU" sz="2600" dirty="0"/>
              <a:t>Геологические экскурсии на вулканы</a:t>
            </a:r>
            <a:endParaRPr sz="2600" dirty="0"/>
          </a:p>
          <a:p>
            <a:pPr>
              <a:defRPr/>
            </a:pPr>
            <a:r>
              <a:rPr lang="ru-RU" sz="2600" dirty="0"/>
              <a:t>По окончании практики</a:t>
            </a:r>
            <a:endParaRPr sz="2600" dirty="0"/>
          </a:p>
          <a:p>
            <a:pPr lvl="1">
              <a:defRPr/>
            </a:pPr>
            <a:r>
              <a:rPr lang="ru-RU" sz="2600" dirty="0"/>
              <a:t>Обработка полученных данных</a:t>
            </a:r>
            <a:endParaRPr sz="2600" dirty="0"/>
          </a:p>
          <a:p>
            <a:pPr lvl="1">
              <a:defRPr/>
            </a:pPr>
            <a:r>
              <a:rPr lang="ru-RU" sz="2600" dirty="0"/>
              <a:t>Письменный отчет и защита его на заседании кафедры (тексты отчетов размещаются на странице кафедры в соцсетях</a:t>
            </a:r>
            <a:endParaRPr sz="2600" dirty="0"/>
          </a:p>
          <a:p>
            <a:pPr lvl="2">
              <a:defRPr/>
            </a:pPr>
            <a:r>
              <a:rPr lang="en-US" sz="2300" dirty="0" err="1"/>
              <a:t>vk.com</a:t>
            </a:r>
            <a:r>
              <a:rPr lang="en-US" sz="2300" dirty="0"/>
              <a:t>/</a:t>
            </a:r>
            <a:r>
              <a:rPr lang="en-US" sz="2300" dirty="0" err="1"/>
              <a:t>geophys_ff</a:t>
            </a:r>
            <a:endParaRPr lang="ru-RU" sz="2300" dirty="0"/>
          </a:p>
          <a:p>
            <a:pPr lvl="2">
              <a:defRPr/>
            </a:pPr>
            <a:r>
              <a:rPr lang="en-US" sz="2300" dirty="0" err="1"/>
              <a:t>t.me</a:t>
            </a:r>
            <a:r>
              <a:rPr lang="en-US" sz="2300" dirty="0"/>
              <a:t>/</a:t>
            </a:r>
            <a:r>
              <a:rPr lang="en-US" sz="2300" dirty="0" err="1"/>
              <a:t>geophys_ff</a:t>
            </a:r>
            <a:endParaRPr lang="ru-RU" sz="2300" dirty="0"/>
          </a:p>
        </p:txBody>
      </p:sp>
      <p:pic>
        <p:nvPicPr>
          <p:cNvPr id="6" name="Объект 5" descr="Изображение выглядит как текст, небо, снимок экрана, природа&#10;&#10;Автоматически созданное описание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b="67631"/>
          <a:stretch/>
        </p:blipFill>
        <p:spPr bwMode="auto">
          <a:xfrm>
            <a:off x="6623532" y="1395350"/>
            <a:ext cx="4702052" cy="1547777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амолет, на открытом воздухе, транспорт, небо&#10;&#10;Автоматически созданное описание">
            <a:extLst>
              <a:ext uri="{FF2B5EF4-FFF2-40B4-BE49-F238E27FC236}">
                <a16:creationId xmlns:a16="http://schemas.microsoft.com/office/drawing/2014/main" id="{EB1658D6-957F-CD93-F9E4-8893C25A2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748" y="2943127"/>
            <a:ext cx="4702052" cy="312980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E48B73-0A3B-7730-7A23-22866D7F0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32" y="365125"/>
            <a:ext cx="10664868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Выпускники кафедры</a:t>
            </a:r>
            <a:br>
              <a:rPr lang="ru-RU" sz="4000" b="1" dirty="0"/>
            </a:br>
            <a:r>
              <a:rPr lang="ru-RU" sz="4000" b="1" dirty="0"/>
              <a:t>члены Российской Академии Наук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2D16FB15-5430-E8FD-FC29-30CE1F2F3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4000" dirty="0"/>
              <a:t>Член-корреспондент </a:t>
            </a:r>
            <a:r>
              <a:rPr lang="ru-RU" sz="4000" dirty="0" err="1"/>
              <a:t>Л.Н.Рыкунов</a:t>
            </a:r>
            <a:endParaRPr lang="ru-RU" sz="4000" dirty="0"/>
          </a:p>
          <a:p>
            <a:endParaRPr lang="ru-RU" sz="4000" dirty="0"/>
          </a:p>
          <a:p>
            <a:r>
              <a:rPr lang="ru-RU" sz="4000" dirty="0"/>
              <a:t>Академик </a:t>
            </a:r>
            <a:r>
              <a:rPr lang="ru-RU" sz="4000" dirty="0" err="1"/>
              <a:t>А.О.Глико</a:t>
            </a:r>
            <a:endParaRPr lang="ru-RU" sz="4000" dirty="0"/>
          </a:p>
          <a:p>
            <a:endParaRPr lang="ru-RU" sz="4000" dirty="0"/>
          </a:p>
          <a:p>
            <a:r>
              <a:rPr lang="ru-RU" sz="4000" dirty="0"/>
              <a:t>Академик </a:t>
            </a:r>
            <a:r>
              <a:rPr lang="ru-RU" sz="4000" dirty="0" err="1"/>
              <a:t>Е.И.Гордеев</a:t>
            </a:r>
            <a:endParaRPr lang="ru-RU" sz="4000" dirty="0"/>
          </a:p>
          <a:p>
            <a:endParaRPr lang="ru-RU" sz="4000" dirty="0"/>
          </a:p>
          <a:p>
            <a:r>
              <a:rPr lang="ru-RU" sz="4000" dirty="0"/>
              <a:t>Член-корреспондент </a:t>
            </a:r>
            <a:r>
              <a:rPr lang="ru-RU" sz="4000" dirty="0" err="1"/>
              <a:t>П.Н.Шебалин</a:t>
            </a:r>
            <a:endParaRPr lang="ru-RU" sz="4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2584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90116" y="226432"/>
            <a:ext cx="5181600" cy="1325563"/>
          </a:xfrm>
        </p:spPr>
        <p:txBody>
          <a:bodyPr/>
          <a:lstStyle/>
          <a:p>
            <a:pPr algn="ctr">
              <a:defRPr/>
            </a:pPr>
            <a:r>
              <a:rPr lang="ru-RU" dirty="0"/>
              <a:t>Нынешние студенты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649942" y="1428531"/>
            <a:ext cx="5181600" cy="4963886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ru-RU" sz="2400" dirty="0">
                <a:latin typeface="Times New Roman"/>
                <a:ea typeface="Times New Roman"/>
              </a:rPr>
              <a:t>Стипендиаты: </a:t>
            </a:r>
            <a:endParaRPr sz="3600" dirty="0"/>
          </a:p>
          <a:p>
            <a:pPr lvl="1">
              <a:defRPr/>
            </a:pPr>
            <a:r>
              <a:rPr lang="ru-RU" sz="1800" dirty="0">
                <a:latin typeface="Times New Roman"/>
                <a:ea typeface="Times New Roman"/>
              </a:rPr>
              <a:t>МГУ (для студентов молодых ученых)</a:t>
            </a:r>
            <a:endParaRPr sz="3200" dirty="0"/>
          </a:p>
          <a:p>
            <a:pPr lvl="1">
              <a:defRPr/>
            </a:pPr>
            <a:r>
              <a:rPr lang="ru-RU" sz="1800" dirty="0">
                <a:latin typeface="Times New Roman"/>
                <a:ea typeface="Times New Roman"/>
              </a:rPr>
              <a:t>«Фонд БАЗИС»</a:t>
            </a:r>
            <a:endParaRPr sz="3200" dirty="0"/>
          </a:p>
          <a:p>
            <a:pPr lvl="1">
              <a:defRPr/>
            </a:pPr>
            <a:r>
              <a:rPr lang="ru-RU" sz="1800" dirty="0">
                <a:latin typeface="Times New Roman"/>
                <a:ea typeface="Times New Roman"/>
              </a:rPr>
              <a:t>ПАО «НК «Роснефть»»</a:t>
            </a:r>
            <a:endParaRPr sz="3200" dirty="0"/>
          </a:p>
          <a:p>
            <a:pPr lvl="1">
              <a:defRPr/>
            </a:pPr>
            <a:r>
              <a:rPr lang="ru-RU" sz="1800" dirty="0">
                <a:latin typeface="Times New Roman"/>
                <a:ea typeface="Times New Roman"/>
              </a:rPr>
              <a:t>и др.</a:t>
            </a:r>
            <a:endParaRPr sz="3200" dirty="0"/>
          </a:p>
          <a:p>
            <a:pPr>
              <a:defRPr/>
            </a:pPr>
            <a:r>
              <a:rPr lang="ru-RU" sz="2400" dirty="0">
                <a:latin typeface="Times New Roman"/>
                <a:ea typeface="Times New Roman"/>
              </a:rPr>
              <a:t>Победители: </a:t>
            </a:r>
            <a:endParaRPr sz="3600" dirty="0"/>
          </a:p>
          <a:p>
            <a:pPr lvl="1">
              <a:defRPr/>
            </a:pPr>
            <a:r>
              <a:rPr lang="ru-RU" sz="1800" dirty="0">
                <a:latin typeface="Times New Roman"/>
                <a:ea typeface="Times New Roman"/>
              </a:rPr>
              <a:t>Молодежной конференций «Ломоносов»</a:t>
            </a:r>
            <a:endParaRPr sz="3200" dirty="0"/>
          </a:p>
          <a:p>
            <a:pPr lvl="1">
              <a:defRPr/>
            </a:pPr>
            <a:r>
              <a:rPr lang="ru-RU" sz="1800" dirty="0">
                <a:latin typeface="Times New Roman"/>
                <a:ea typeface="Times New Roman"/>
              </a:rPr>
              <a:t>Молодежной конференции ИФЗ РАН</a:t>
            </a:r>
            <a:endParaRPr sz="3200" dirty="0"/>
          </a:p>
          <a:p>
            <a:pPr lvl="1">
              <a:defRPr/>
            </a:pPr>
            <a:r>
              <a:rPr lang="ru-RU" sz="1800" dirty="0">
                <a:latin typeface="Times New Roman"/>
                <a:ea typeface="Times New Roman"/>
              </a:rPr>
              <a:t>Конкурса научных студенческих работ имени академика </a:t>
            </a:r>
            <a:r>
              <a:rPr lang="ru-RU" sz="1800" dirty="0" err="1">
                <a:latin typeface="Times New Roman"/>
                <a:ea typeface="Times New Roman"/>
              </a:rPr>
              <a:t>Р.В.Хохлова</a:t>
            </a:r>
            <a:r>
              <a:rPr lang="ru-RU" sz="1800" dirty="0">
                <a:latin typeface="Times New Roman"/>
                <a:ea typeface="Times New Roman"/>
              </a:rPr>
              <a:t> </a:t>
            </a:r>
            <a:endParaRPr sz="3200" dirty="0"/>
          </a:p>
          <a:p>
            <a:pPr lvl="1">
              <a:defRPr/>
            </a:pPr>
            <a:r>
              <a:rPr lang="ru-RU" sz="1800" dirty="0">
                <a:latin typeface="Times New Roman"/>
                <a:ea typeface="Times New Roman"/>
              </a:rPr>
              <a:t>Конкурса ПАО «Газпром» на лучший научно-исследовательский проект среди студентов и магистрантов</a:t>
            </a:r>
            <a:endParaRPr sz="3200" dirty="0"/>
          </a:p>
          <a:p>
            <a:pPr lvl="1">
              <a:defRPr/>
            </a:pPr>
            <a:r>
              <a:rPr lang="ru-RU" sz="1800" dirty="0">
                <a:latin typeface="Times New Roman"/>
                <a:ea typeface="Times New Roman"/>
              </a:rPr>
              <a:t>Конкурса студентов виртуальной академии «Настоящее и будущее энергетики» ПАО «Газпром» и др.</a:t>
            </a:r>
            <a:endParaRPr sz="3200" dirty="0"/>
          </a:p>
          <a:p>
            <a:pPr lvl="1">
              <a:defRPr/>
            </a:pPr>
            <a:r>
              <a:rPr lang="ru-RU" sz="1800" dirty="0">
                <a:latin typeface="Times New Roman"/>
              </a:rPr>
              <a:t>и др.</a:t>
            </a:r>
            <a:endParaRPr lang="ru-RU" sz="3200" dirty="0"/>
          </a:p>
        </p:txBody>
      </p:sp>
      <p:pic>
        <p:nvPicPr>
          <p:cNvPr id="10" name="Объект 9" descr="Изображение выглядит как текст, снимок экрана, человек, одежда&#10;&#10;Автоматически созданное описание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/>
        </p:blipFill>
        <p:spPr bwMode="auto">
          <a:xfrm>
            <a:off x="6179626" y="133387"/>
            <a:ext cx="2740229" cy="543732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одежда, человек, Человеческое лицо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446820" y="1633117"/>
            <a:ext cx="2392805" cy="47457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 bwMode="auto">
          <a:xfrm>
            <a:off x="6019800" y="5570712"/>
            <a:ext cx="3036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u="sng"/>
              <a:t>Октябрь 2024</a:t>
            </a:r>
            <a:endParaRPr/>
          </a:p>
          <a:p>
            <a:pPr algn="ctr">
              <a:defRPr/>
            </a:pPr>
            <a:r>
              <a:rPr lang="ru-RU" b="1"/>
              <a:t>Алексей Миллер </a:t>
            </a:r>
            <a:r>
              <a:rPr lang="ru-RU"/>
              <a:t>вручает диплом студентке 5-го курса Дарье Селезневой</a:t>
            </a:r>
            <a:endParaRPr/>
          </a:p>
        </p:txBody>
      </p:sp>
      <p:sp>
        <p:nvSpPr>
          <p:cNvPr id="14" name="TextBox 13"/>
          <p:cNvSpPr txBox="1"/>
          <p:nvPr/>
        </p:nvSpPr>
        <p:spPr bwMode="auto">
          <a:xfrm>
            <a:off x="9395286" y="289198"/>
            <a:ext cx="2495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u="sng"/>
              <a:t>Ноябрь 2024</a:t>
            </a:r>
            <a:endParaRPr/>
          </a:p>
          <a:p>
            <a:pPr algn="ctr">
              <a:defRPr/>
            </a:pPr>
            <a:r>
              <a:rPr lang="ru-RU" sz="1400"/>
              <a:t>Студенты и аспиранты – Участники и победители</a:t>
            </a:r>
            <a:endParaRPr/>
          </a:p>
          <a:p>
            <a:pPr algn="ctr">
              <a:defRPr/>
            </a:pPr>
            <a:r>
              <a:rPr lang="ru-RU" sz="1400"/>
              <a:t>Всероссийской молодежной конференции ИФЗ РАН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861DB03-07B4-2E45-B41C-9E9EDBC27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9348" y="1671656"/>
            <a:ext cx="7023265" cy="4829354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</a:rPr>
              <a:t>1894</a:t>
            </a:r>
            <a:r>
              <a:rPr lang="ru-RU" sz="2000" dirty="0">
                <a:latin typeface="Times New Roman" panose="02020603050405020304" pitchFamily="18" charset="0"/>
              </a:rPr>
              <a:t> По рекомендации </a:t>
            </a:r>
            <a:r>
              <a:rPr lang="ru-RU" sz="2000" dirty="0" err="1">
                <a:latin typeface="Times New Roman" panose="02020603050405020304" pitchFamily="18" charset="0"/>
              </a:rPr>
              <a:t>Н.А.Умова</a:t>
            </a:r>
            <a:r>
              <a:rPr lang="ru-RU" sz="2000" dirty="0">
                <a:latin typeface="Times New Roman" panose="02020603050405020304" pitchFamily="18" charset="0"/>
              </a:rPr>
              <a:t> в Московский университет приглашен </a:t>
            </a:r>
            <a:r>
              <a:rPr lang="ru-RU" sz="2000" dirty="0" err="1">
                <a:latin typeface="Times New Roman" panose="02020603050405020304" pitchFamily="18" charset="0"/>
              </a:rPr>
              <a:t>Э.Е.Лейст</a:t>
            </a:r>
            <a:r>
              <a:rPr lang="ru-RU" sz="2000" dirty="0">
                <a:latin typeface="Times New Roman" panose="02020603050405020304" pitchFamily="18" charset="0"/>
              </a:rPr>
              <a:t>, который  по поручению физико-математического факультета </a:t>
            </a:r>
            <a:r>
              <a:rPr lang="ru-RU" sz="2000" b="1" dirty="0">
                <a:latin typeface="Times New Roman" panose="02020603050405020304" pitchFamily="18" charset="0"/>
              </a:rPr>
              <a:t>организует геофизическую обсерваторию</a:t>
            </a:r>
            <a:r>
              <a:rPr lang="ru-RU" sz="2000" dirty="0">
                <a:latin typeface="Times New Roman" panose="02020603050405020304" pitchFamily="18" charset="0"/>
              </a:rPr>
              <a:t> Московского университете на Красной Пресне: начинаются </a:t>
            </a:r>
            <a:r>
              <a:rPr lang="ru-RU" sz="2000" b="1" dirty="0">
                <a:latin typeface="Times New Roman" panose="02020603050405020304" pitchFamily="18" charset="0"/>
              </a:rPr>
              <a:t>геомагнитные</a:t>
            </a:r>
            <a:r>
              <a:rPr lang="ru-RU" sz="2000" dirty="0">
                <a:latin typeface="Times New Roman" panose="02020603050405020304" pitchFamily="18" charset="0"/>
              </a:rPr>
              <a:t>, а потом и </a:t>
            </a:r>
            <a:r>
              <a:rPr lang="ru-RU" sz="2000" b="1" dirty="0">
                <a:latin typeface="Times New Roman" panose="02020603050405020304" pitchFamily="18" charset="0"/>
              </a:rPr>
              <a:t>сейсмологические</a:t>
            </a:r>
            <a:r>
              <a:rPr lang="ru-RU" sz="2000" dirty="0">
                <a:latin typeface="Times New Roman" panose="02020603050405020304" pitchFamily="18" charset="0"/>
              </a:rPr>
              <a:t> наблюдения.</a:t>
            </a:r>
          </a:p>
          <a:p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1899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Защита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Э.Е.Лейстом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докторской диссертации по геомагнетизму и начало магнитной съемки Курской магнитной аномалии. Заложены основы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магнитного метода разведки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прикладной геофизике</a:t>
            </a:r>
            <a:r>
              <a:rPr lang="ru-RU" sz="2000" dirty="0">
                <a:effectLst/>
              </a:rPr>
              <a:t>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</a:rPr>
              <a:t>1906</a:t>
            </a:r>
            <a:r>
              <a:rPr lang="ru-RU" sz="2000" dirty="0">
                <a:latin typeface="Times New Roman" panose="02020603050405020304" pitchFamily="18" charset="0"/>
              </a:rPr>
              <a:t> На кафедре </a:t>
            </a:r>
            <a:r>
              <a:rPr lang="ru-RU" sz="2000" b="1" dirty="0">
                <a:latin typeface="Times New Roman" panose="02020603050405020304" pitchFamily="18" charset="0"/>
              </a:rPr>
              <a:t>физики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Э.Е.Лейстом</a:t>
            </a:r>
            <a:r>
              <a:rPr lang="ru-RU" sz="2000" dirty="0">
                <a:latin typeface="Times New Roman" panose="02020603050405020304" pitchFamily="18" charset="0"/>
              </a:rPr>
              <a:t> организована специальность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физической географии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метеорологии – начало специализированного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геофизического образования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Московском университете. На кафедре преподавали тогда такие выдающиеся физики, как Н. А. Умов, П. Н. Лебедев, П. П. Лазарев. </a:t>
            </a:r>
            <a:endParaRPr lang="ru-RU" sz="2000" dirty="0"/>
          </a:p>
        </p:txBody>
      </p:sp>
      <p:pic>
        <p:nvPicPr>
          <p:cNvPr id="5" name="Рисунок 4" descr="Изображение выглядит как Борода человека, человек, волосы на лице, Усы&#10;&#10;Автоматически созданное описание">
            <a:extLst>
              <a:ext uri="{FF2B5EF4-FFF2-40B4-BE49-F238E27FC236}">
                <a16:creationId xmlns:a16="http://schemas.microsoft.com/office/drawing/2014/main" id="{3F62A081-9C8C-6142-967C-FDE22953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602" y="1416865"/>
            <a:ext cx="2431519" cy="328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0552E0-9474-794F-8B91-CDD564CA90E7}"/>
              </a:ext>
            </a:extLst>
          </p:cNvPr>
          <p:cNvSpPr txBox="1"/>
          <p:nvPr/>
        </p:nvSpPr>
        <p:spPr>
          <a:xfrm>
            <a:off x="439387" y="4628572"/>
            <a:ext cx="45185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Эрнест Егорович </a:t>
            </a:r>
            <a:r>
              <a:rPr lang="ru-RU" dirty="0" err="1"/>
              <a:t>Лейст</a:t>
            </a:r>
            <a:endParaRPr lang="ru-RU" dirty="0"/>
          </a:p>
          <a:p>
            <a:pPr algn="ctr"/>
            <a:r>
              <a:rPr lang="en-US" b="0" u="none" strike="noStrike" dirty="0">
                <a:solidFill>
                  <a:srgbClr val="464646"/>
                </a:solidFill>
                <a:effectLst/>
                <a:latin typeface="Arial" panose="020B0604020202020204" pitchFamily="34" charset="0"/>
              </a:rPr>
              <a:t>Ernst Gustav </a:t>
            </a:r>
            <a:r>
              <a:rPr lang="en-US" b="0" u="none" strike="noStrike" dirty="0" err="1">
                <a:solidFill>
                  <a:srgbClr val="464646"/>
                </a:solidFill>
                <a:effectLst/>
                <a:latin typeface="Arial" panose="020B0604020202020204" pitchFamily="34" charset="0"/>
              </a:rPr>
              <a:t>Leyst</a:t>
            </a:r>
            <a:endParaRPr lang="ru-RU" b="0" u="none" strike="noStrike" dirty="0">
              <a:solidFill>
                <a:srgbClr val="464646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ru-RU" dirty="0">
                <a:solidFill>
                  <a:srgbClr val="464646"/>
                </a:solidFill>
                <a:latin typeface="Arial" panose="020B0604020202020204" pitchFamily="34" charset="0"/>
              </a:rPr>
              <a:t>1852-1918</a:t>
            </a:r>
          </a:p>
          <a:p>
            <a:r>
              <a:rPr lang="ru-RU" dirty="0">
                <a:solidFill>
                  <a:srgbClr val="464646"/>
                </a:solidFill>
                <a:latin typeface="Arial" panose="020B0604020202020204" pitchFamily="34" charset="0"/>
              </a:rPr>
              <a:t>1894 – приват-доцент </a:t>
            </a:r>
          </a:p>
          <a:p>
            <a:r>
              <a:rPr lang="ru-RU" dirty="0">
                <a:solidFill>
                  <a:srgbClr val="464646"/>
                </a:solidFill>
                <a:latin typeface="Arial" panose="020B0604020202020204" pitchFamily="34" charset="0"/>
              </a:rPr>
              <a:t>18</a:t>
            </a:r>
            <a:r>
              <a:rPr lang="en-US" dirty="0">
                <a:solidFill>
                  <a:srgbClr val="464646"/>
                </a:solidFill>
                <a:latin typeface="Arial" panose="020B0604020202020204" pitchFamily="34" charset="0"/>
              </a:rPr>
              <a:t>99 – </a:t>
            </a:r>
            <a:r>
              <a:rPr lang="ru-RU" dirty="0">
                <a:solidFill>
                  <a:srgbClr val="464646"/>
                </a:solidFill>
                <a:latin typeface="Arial" panose="020B0604020202020204" pitchFamily="34" charset="0"/>
              </a:rPr>
              <a:t>экстраординарный профессор, 1902 – ординарный профессор</a:t>
            </a:r>
          </a:p>
          <a:p>
            <a:pPr algn="ctr"/>
            <a:r>
              <a:rPr lang="ru-RU" dirty="0">
                <a:solidFill>
                  <a:srgbClr val="464646"/>
                </a:solidFill>
                <a:latin typeface="Arial" panose="020B0604020202020204" pitchFamily="34" charset="0"/>
              </a:rPr>
              <a:t>Московского университета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3DAB8B-2A90-48F1-B1A4-580D62426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172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Специализированное геофизическое образование в Московском университете</a:t>
            </a:r>
          </a:p>
        </p:txBody>
      </p:sp>
    </p:spTree>
    <p:extLst>
      <p:ext uri="{BB962C8B-B14F-4D97-AF65-F5344CB8AC3E}">
        <p14:creationId xmlns:p14="http://schemas.microsoft.com/office/powerpoint/2010/main" val="1340244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Изображение выглядит как земля, человек, внешний&#10;&#10;Автоматически созданное описание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02621" y="602972"/>
            <a:ext cx="4151864" cy="29418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2192000" cy="698541"/>
          </a:xfrm>
          <a:prstGeom prst="rect">
            <a:avLst/>
          </a:prstGeom>
        </p:spPr>
      </p:pic>
      <p:sp>
        <p:nvSpPr>
          <p:cNvPr id="11" name="TextBox 5"/>
          <p:cNvSpPr txBox="1"/>
          <p:nvPr/>
        </p:nvSpPr>
        <p:spPr bwMode="auto">
          <a:xfrm>
            <a:off x="0" y="20975"/>
            <a:ext cx="12192000" cy="656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ru-RU" sz="2150" b="1">
                <a:solidFill>
                  <a:srgbClr val="FFFFFF"/>
                </a:solidFill>
                <a:latin typeface="Times New Roman"/>
                <a:cs typeface="Times New Roman"/>
              </a:rPr>
              <a:t>Исследование МПЗ  в кругосветной экспедиции ВМФ на </a:t>
            </a:r>
            <a:endParaRPr/>
          </a:p>
          <a:p>
            <a:pPr algn="ctr">
              <a:defRPr/>
            </a:pPr>
            <a:r>
              <a:rPr lang="ru-RU" sz="2150" b="1">
                <a:solidFill>
                  <a:srgbClr val="FFFFFF"/>
                </a:solidFill>
                <a:latin typeface="Times New Roman"/>
                <a:cs typeface="Times New Roman"/>
              </a:rPr>
              <a:t>ОИС «Адмирал Владимирский»  03.12.2019 – 08.06. 2020 гг.</a:t>
            </a:r>
            <a:endParaRPr/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4844824" y="810206"/>
            <a:ext cx="687446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746" algn="just">
              <a:buFont typeface="Arial"/>
              <a:buChar char="•"/>
              <a:defRPr/>
            </a:pPr>
            <a:r>
              <a:rPr lang="ru-RU" sz="1400" dirty="0">
                <a:latin typeface="Times New Roman"/>
                <a:cs typeface="Times New Roman"/>
              </a:rPr>
              <a:t>Совместный проект РГО и ВМФ, посвящённый 200-летию открытия Антарктиды экспедицией Фаддея Беллинсгаузена и Михаила Лазарева и 250-летию Ивана Крузенштерна.</a:t>
            </a:r>
            <a:endParaRPr dirty="0"/>
          </a:p>
          <a:p>
            <a:pPr indent="176746" algn="just">
              <a:buFont typeface="Arial"/>
              <a:buChar char="•"/>
              <a:defRPr/>
            </a:pPr>
            <a:r>
              <a:rPr lang="ru-RU" sz="1400" b="1" dirty="0">
                <a:latin typeface="Times New Roman"/>
                <a:cs typeface="Times New Roman"/>
              </a:rPr>
              <a:t>Задачи межведомственной геофизической группы по исследованию магнитного поля Земли:</a:t>
            </a:r>
            <a:endParaRPr dirty="0"/>
          </a:p>
          <a:p>
            <a:pPr algn="just">
              <a:defRPr/>
            </a:pPr>
            <a:r>
              <a:rPr lang="ru-RU" sz="1400" dirty="0">
                <a:latin typeface="Times New Roman"/>
                <a:cs typeface="Times New Roman"/>
              </a:rPr>
              <a:t> -  съемка параметров магнитного поля по маршруту следования экспедиции;</a:t>
            </a:r>
            <a:endParaRPr dirty="0"/>
          </a:p>
          <a:p>
            <a:pPr algn="just">
              <a:defRPr/>
            </a:pPr>
            <a:r>
              <a:rPr lang="ru-RU" sz="1400" dirty="0">
                <a:latin typeface="Times New Roman"/>
                <a:cs typeface="Times New Roman"/>
              </a:rPr>
              <a:t> - определение положения Южного магнитного полюса.</a:t>
            </a:r>
            <a:endParaRPr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3683" y="59272"/>
            <a:ext cx="584707" cy="576064"/>
          </a:xfrm>
          <a:prstGeom prst="ellipse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51225" y="2769650"/>
            <a:ext cx="7969932" cy="4054415"/>
          </a:xfrm>
          <a:prstGeom prst="rect">
            <a:avLst/>
          </a:prstGeom>
        </p:spPr>
      </p:pic>
      <p:pic>
        <p:nvPicPr>
          <p:cNvPr id="5" name="Picture 8" descr="D:\Экспедиция 2020\Эмблемы экспедиции\печать\Финал красная прозрачная.pn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173683" y="2901389"/>
            <a:ext cx="1303873" cy="10552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Прямоугольник 17"/>
          <p:cNvSpPr/>
          <p:nvPr/>
        </p:nvSpPr>
        <p:spPr bwMode="auto">
          <a:xfrm>
            <a:off x="3740838" y="2672766"/>
            <a:ext cx="4859387" cy="12311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latin typeface="Times New Roman"/>
                <a:cs typeface="Times New Roman"/>
              </a:rPr>
              <a:t>Участники экспедиции: </a:t>
            </a:r>
            <a:r>
              <a:rPr lang="ru-RU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МГУ</a:t>
            </a:r>
            <a:r>
              <a:rPr lang="ru-RU"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(Илья Грушников, магистрант кафедры физики Земли)</a:t>
            </a:r>
            <a:endParaRPr dirty="0"/>
          </a:p>
          <a:p>
            <a:pPr algn="ctr">
              <a:defRPr/>
            </a:pPr>
            <a:r>
              <a:rPr lang="ru-RU" sz="1400" dirty="0">
                <a:latin typeface="Times New Roman"/>
                <a:cs typeface="Times New Roman"/>
              </a:rPr>
              <a:t>ИЗМИРАН (СПб),   </a:t>
            </a:r>
            <a:r>
              <a:rPr lang="ru-RU" sz="1400" dirty="0" err="1">
                <a:latin typeface="Times New Roman"/>
                <a:cs typeface="Times New Roman"/>
              </a:rPr>
              <a:t>Южморгеология</a:t>
            </a:r>
            <a:r>
              <a:rPr lang="ru-RU" sz="1400" dirty="0">
                <a:latin typeface="Times New Roman"/>
                <a:cs typeface="Times New Roman"/>
              </a:rPr>
              <a:t>, ВМФ. </a:t>
            </a:r>
            <a:endParaRPr dirty="0"/>
          </a:p>
          <a:p>
            <a:pPr algn="ctr">
              <a:defRPr/>
            </a:pPr>
            <a:r>
              <a:rPr lang="ru-RU" sz="1400" b="1" dirty="0">
                <a:latin typeface="Times New Roman"/>
                <a:cs typeface="Times New Roman"/>
              </a:rPr>
              <a:t>Научное руководство и организация и сопровождение исследований – </a:t>
            </a:r>
            <a:r>
              <a:rPr lang="ru-RU" sz="1400" b="1" dirty="0" err="1">
                <a:latin typeface="Times New Roman"/>
                <a:cs typeface="Times New Roman"/>
              </a:rPr>
              <a:t>В.Т.Минлигареев</a:t>
            </a:r>
            <a:r>
              <a:rPr lang="ru-RU" sz="1400" b="1" dirty="0">
                <a:latin typeface="Times New Roman"/>
                <a:cs typeface="Times New Roman"/>
              </a:rPr>
              <a:t> (ИПГ и КФЗ)</a:t>
            </a:r>
            <a:endParaRPr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E00D84-1D67-EC33-1804-087C45318E6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91" t="1107" r="4145" b="2395"/>
          <a:stretch/>
        </p:blipFill>
        <p:spPr>
          <a:xfrm>
            <a:off x="8655600" y="3026039"/>
            <a:ext cx="3404633" cy="352266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A4E3FA7-B4C9-1F62-33B5-420A0C84CD74}"/>
              </a:ext>
            </a:extLst>
          </p:cNvPr>
          <p:cNvSpPr/>
          <p:nvPr/>
        </p:nvSpPr>
        <p:spPr>
          <a:xfrm>
            <a:off x="8768622" y="2639779"/>
            <a:ext cx="3305070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Определение ЮМП в море </a:t>
            </a: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Дюрвиля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06-07.04.20 г.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auto">
          <a:xfrm>
            <a:off x="4947" y="695025"/>
            <a:ext cx="11851692" cy="2965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 algn="just">
              <a:buFont typeface="Arial"/>
              <a:buChar char="•"/>
              <a:defRPr/>
            </a:pPr>
            <a:r>
              <a:rPr lang="ru-RU" sz="1850" dirty="0">
                <a:solidFill>
                  <a:srgbClr val="1A1A1A"/>
                </a:solidFill>
                <a:latin typeface="Times New Roman"/>
                <a:ea typeface="Times New Roman"/>
              </a:rPr>
              <a:t>Экспедиция на Северный полюс на атомном ледоколе "50 лет Победы" 14-26.07.2024 г.</a:t>
            </a:r>
            <a:endParaRPr dirty="0"/>
          </a:p>
          <a:p>
            <a:pPr marL="380990" indent="-380990" algn="just">
              <a:buFont typeface="Arial"/>
              <a:buChar char="•"/>
              <a:defRPr/>
            </a:pPr>
            <a:r>
              <a:rPr lang="ru-RU" sz="1850" dirty="0">
                <a:solidFill>
                  <a:srgbClr val="FF0000"/>
                </a:solidFill>
                <a:latin typeface="Times New Roman"/>
                <a:ea typeface="Times New Roman"/>
              </a:rPr>
              <a:t>Участник -  </a:t>
            </a:r>
            <a:r>
              <a:rPr lang="ru-RU" sz="1850" b="1" dirty="0">
                <a:solidFill>
                  <a:srgbClr val="FF0000"/>
                </a:solidFill>
                <a:latin typeface="Times New Roman"/>
                <a:ea typeface="Times New Roman"/>
              </a:rPr>
              <a:t>студент 4 курса кафедры физики Земли – Николай Алимов</a:t>
            </a:r>
            <a:r>
              <a:rPr lang="ru-RU" sz="1850" dirty="0">
                <a:solidFill>
                  <a:srgbClr val="1A1A1A"/>
                </a:solidFill>
                <a:latin typeface="Times New Roman"/>
                <a:ea typeface="Times New Roman"/>
              </a:rPr>
              <a:t>. Научный руководитель –</a:t>
            </a:r>
            <a:endParaRPr dirty="0"/>
          </a:p>
          <a:p>
            <a:pPr algn="just">
              <a:defRPr/>
            </a:pPr>
            <a:r>
              <a:rPr lang="ru-RU" sz="1850" dirty="0">
                <a:solidFill>
                  <a:srgbClr val="1A1A1A"/>
                </a:solidFill>
                <a:latin typeface="Times New Roman"/>
                <a:ea typeface="Times New Roman"/>
              </a:rPr>
              <a:t>       профессор кафедры д.т.н. </a:t>
            </a:r>
            <a:r>
              <a:rPr lang="ru-RU" sz="1850" dirty="0" err="1">
                <a:solidFill>
                  <a:srgbClr val="1A1A1A"/>
                </a:solidFill>
                <a:latin typeface="Times New Roman"/>
                <a:ea typeface="Times New Roman"/>
              </a:rPr>
              <a:t>Минлигареев</a:t>
            </a:r>
            <a:r>
              <a:rPr lang="ru-RU" sz="1850" dirty="0">
                <a:solidFill>
                  <a:srgbClr val="1A1A1A"/>
                </a:solidFill>
                <a:latin typeface="Times New Roman"/>
                <a:ea typeface="Times New Roman"/>
              </a:rPr>
              <a:t> В. Т. </a:t>
            </a:r>
            <a:endParaRPr dirty="0"/>
          </a:p>
          <a:p>
            <a:pPr marL="380990" indent="-380990" algn="just">
              <a:buFont typeface="Arial"/>
              <a:buChar char="•"/>
              <a:defRPr/>
            </a:pPr>
            <a:r>
              <a:rPr lang="ru-RU" sz="1850" dirty="0">
                <a:solidFill>
                  <a:srgbClr val="1A1A1A"/>
                </a:solidFill>
                <a:latin typeface="Times New Roman"/>
                <a:ea typeface="Times New Roman"/>
              </a:rPr>
              <a:t>Разработана Программа  исследований определения положения СМП.</a:t>
            </a:r>
            <a:endParaRPr dirty="0"/>
          </a:p>
          <a:p>
            <a:pPr marL="380990" indent="-380990" algn="just">
              <a:buFont typeface="Arial"/>
              <a:buChar char="•"/>
              <a:defRPr/>
            </a:pPr>
            <a:r>
              <a:rPr lang="ru-RU" sz="1850" dirty="0">
                <a:solidFill>
                  <a:srgbClr val="1A1A1A"/>
                </a:solidFill>
                <a:latin typeface="Times New Roman"/>
                <a:ea typeface="Times New Roman"/>
              </a:rPr>
              <a:t>С помощью навигационного оборудования атомного ледокола (компас, гироскоп, аппаратура ГНСС) </a:t>
            </a:r>
            <a:endParaRPr dirty="0"/>
          </a:p>
          <a:p>
            <a:pPr algn="just">
              <a:defRPr/>
            </a:pPr>
            <a:r>
              <a:rPr lang="ru-RU" sz="1850" dirty="0">
                <a:solidFill>
                  <a:srgbClr val="1A1A1A"/>
                </a:solidFill>
                <a:latin typeface="Times New Roman"/>
                <a:ea typeface="Times New Roman"/>
              </a:rPr>
              <a:t>       от 78 ̊ </a:t>
            </a:r>
            <a:r>
              <a:rPr lang="ru-RU" sz="1850" dirty="0" err="1">
                <a:solidFill>
                  <a:srgbClr val="1A1A1A"/>
                </a:solidFill>
                <a:latin typeface="Times New Roman"/>
                <a:ea typeface="Times New Roman"/>
              </a:rPr>
              <a:t>с.ш</a:t>
            </a:r>
            <a:r>
              <a:rPr lang="ru-RU" sz="1850" dirty="0">
                <a:solidFill>
                  <a:srgbClr val="1A1A1A"/>
                </a:solidFill>
                <a:latin typeface="Times New Roman"/>
                <a:ea typeface="Times New Roman"/>
              </a:rPr>
              <a:t>. до географического полюса проведены измерения для </a:t>
            </a:r>
            <a:endParaRPr dirty="0"/>
          </a:p>
          <a:p>
            <a:pPr algn="just">
              <a:defRPr/>
            </a:pPr>
            <a:r>
              <a:rPr lang="ru-RU" sz="1850" dirty="0">
                <a:solidFill>
                  <a:srgbClr val="1A1A1A"/>
                </a:solidFill>
                <a:latin typeface="Times New Roman"/>
                <a:ea typeface="Times New Roman"/>
              </a:rPr>
              <a:t>       уточнения положения СМП для верификации международных </a:t>
            </a:r>
            <a:endParaRPr dirty="0"/>
          </a:p>
          <a:p>
            <a:pPr algn="just">
              <a:defRPr/>
            </a:pPr>
            <a:r>
              <a:rPr lang="ru-RU" sz="1850" dirty="0">
                <a:solidFill>
                  <a:srgbClr val="1A1A1A"/>
                </a:solidFill>
                <a:latin typeface="Times New Roman"/>
                <a:ea typeface="Times New Roman"/>
              </a:rPr>
              <a:t>       моделей МПЗ </a:t>
            </a:r>
            <a:r>
              <a:rPr lang="en-US" sz="1850" dirty="0">
                <a:solidFill>
                  <a:srgbClr val="1A1A1A"/>
                </a:solidFill>
                <a:latin typeface="Times New Roman"/>
                <a:ea typeface="Times New Roman"/>
              </a:rPr>
              <a:t>IGRF </a:t>
            </a:r>
            <a:r>
              <a:rPr lang="ru-RU" sz="1850" dirty="0">
                <a:solidFill>
                  <a:srgbClr val="1A1A1A"/>
                </a:solidFill>
                <a:latin typeface="Times New Roman"/>
                <a:ea typeface="Times New Roman"/>
              </a:rPr>
              <a:t>и </a:t>
            </a:r>
            <a:r>
              <a:rPr lang="en-US" sz="1850" dirty="0">
                <a:solidFill>
                  <a:srgbClr val="1A1A1A"/>
                </a:solidFill>
                <a:latin typeface="Times New Roman"/>
                <a:ea typeface="Times New Roman"/>
              </a:rPr>
              <a:t>WMM </a:t>
            </a:r>
            <a:r>
              <a:rPr lang="ru-RU" sz="1850" dirty="0">
                <a:solidFill>
                  <a:srgbClr val="1A1A1A"/>
                </a:solidFill>
                <a:latin typeface="Times New Roman"/>
                <a:ea typeface="Times New Roman"/>
              </a:rPr>
              <a:t>.</a:t>
            </a:r>
            <a:endParaRPr dirty="0"/>
          </a:p>
          <a:p>
            <a:pPr marL="380990" indent="-380990" algn="just">
              <a:buFont typeface="Arial"/>
              <a:buChar char="•"/>
              <a:defRPr/>
            </a:pPr>
            <a:r>
              <a:rPr lang="ru-RU" sz="1850" dirty="0">
                <a:solidFill>
                  <a:srgbClr val="1A1A1A"/>
                </a:solidFill>
                <a:latin typeface="Times New Roman"/>
                <a:ea typeface="Times New Roman"/>
              </a:rPr>
              <a:t>Первых результаты обработки представлены</a:t>
            </a:r>
            <a:endParaRPr dirty="0"/>
          </a:p>
          <a:p>
            <a:pPr algn="just">
              <a:defRPr/>
            </a:pPr>
            <a:r>
              <a:rPr lang="ru-RU" sz="1850" dirty="0">
                <a:solidFill>
                  <a:srgbClr val="1A1A1A"/>
                </a:solidFill>
                <a:latin typeface="Times New Roman"/>
                <a:ea typeface="Times New Roman"/>
              </a:rPr>
              <a:t>       студентом в  отчете по практике 2024 года. </a:t>
            </a:r>
            <a:endParaRPr lang="ru-RU" sz="1850" dirty="0">
              <a:latin typeface="Times New Roman"/>
              <a:ea typeface="Times New Roman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287296" y="4293096"/>
            <a:ext cx="3745309" cy="249297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82174" y="2975175"/>
            <a:ext cx="2722039" cy="362938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 bwMode="auto">
          <a:xfrm>
            <a:off x="876745" y="128494"/>
            <a:ext cx="10783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ru-RU" sz="2800" b="1">
                <a:latin typeface="Times New Roman"/>
                <a:cs typeface="Times New Roman"/>
              </a:rPr>
              <a:t>Специальная выездная практика кафедры физики Земли, 2024 г.</a:t>
            </a:r>
            <a:endParaRPr/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88789" y="3660580"/>
            <a:ext cx="4109544" cy="30689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/>
          <p:nvPr/>
        </p:nvPicPr>
        <p:blipFill>
          <a:blip r:embed="rId5"/>
          <a:stretch/>
        </p:blipFill>
        <p:spPr bwMode="auto">
          <a:xfrm>
            <a:off x="8525424" y="2209657"/>
            <a:ext cx="3263920" cy="258021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 bwMode="auto">
          <a:xfrm>
            <a:off x="8525424" y="4684992"/>
            <a:ext cx="326392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latin typeface="Times New Roman"/>
                <a:ea typeface="Times New Roman"/>
              </a:rPr>
              <a:t>Пеленги по компасу на СМП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:w="http://schemas.openxmlformats.org/wordprocessingml/2006/main" xmlns:m="http://schemas.openxmlformats.org/officeDocument/2006/math" xmlns="">
      <p:transition spd="slow" advClick="1">
        <p:fade thruBlk="0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ECEB346B-862C-1A4E-BE18-A2D4A7B8F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4496"/>
            <a:ext cx="10515600" cy="60539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/>
              <a:t>Владимир Александрович Магницкий, как всякий крупный ученый, преподавал с удовольствием и заложил не только основы современной физики Земли, но и утвердил принцип современного университетского образования в области физики Земли, который состоит в том, что студентов надо не столько «начинять» знаниями, сколько прививать им вкус к научной работе и помогать овладевать навыками научных исследований.</a:t>
            </a:r>
          </a:p>
        </p:txBody>
      </p:sp>
    </p:spTree>
    <p:extLst>
      <p:ext uri="{BB962C8B-B14F-4D97-AF65-F5344CB8AC3E}">
        <p14:creationId xmlns:p14="http://schemas.microsoft.com/office/powerpoint/2010/main" val="2594571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на открытом воздухе, облако, небо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32E36A7A-A2AC-8918-3CB1-2C781242A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012" y="1"/>
            <a:ext cx="1242362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073C1C-7809-1C95-D8D7-7C527A51F319}"/>
              </a:ext>
            </a:extLst>
          </p:cNvPr>
          <p:cNvSpPr txBox="1"/>
          <p:nvPr/>
        </p:nvSpPr>
        <p:spPr>
          <a:xfrm>
            <a:off x="2315157" y="5934669"/>
            <a:ext cx="75616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182975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245428" y="691531"/>
            <a:ext cx="7138060" cy="54777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ru-RU" b="1" dirty="0">
                <a:latin typeface="Times New Roman"/>
                <a:cs typeface="Times New Roman"/>
              </a:rPr>
              <a:t>1913</a:t>
            </a:r>
            <a:r>
              <a:rPr lang="ru-RU" dirty="0">
                <a:latin typeface="Times New Roman"/>
                <a:cs typeface="Times New Roman"/>
              </a:rPr>
              <a:t> На кафедре физики и физической географии у </a:t>
            </a:r>
            <a:r>
              <a:rPr lang="ru-RU" dirty="0" err="1">
                <a:latin typeface="Times New Roman"/>
                <a:cs typeface="Times New Roman"/>
              </a:rPr>
              <a:t>Э.Е.Лейста</a:t>
            </a:r>
            <a:r>
              <a:rPr lang="ru-RU" dirty="0">
                <a:latin typeface="Times New Roman"/>
                <a:cs typeface="Times New Roman"/>
              </a:rPr>
              <a:t> начинает работать выпускник кафедры </a:t>
            </a:r>
            <a:r>
              <a:rPr lang="ru-RU" b="1" dirty="0" err="1">
                <a:latin typeface="Times New Roman"/>
                <a:cs typeface="Times New Roman"/>
              </a:rPr>
              <a:t>В.Ф.Бончковский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cs typeface="Times New Roman"/>
              </a:rPr>
              <a:t>– впоследствии первый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cs typeface="Times New Roman"/>
              </a:rPr>
              <a:t>заведующий кафедры сейсмологии и физики земной коры</a:t>
            </a:r>
            <a:endParaRPr dirty="0"/>
          </a:p>
          <a:p>
            <a:pPr>
              <a:defRPr/>
            </a:pPr>
            <a:r>
              <a:rPr lang="ru-RU" b="1" u="sng" dirty="0">
                <a:solidFill>
                  <a:srgbClr val="FF0000"/>
                </a:solidFill>
                <a:latin typeface="Times New Roman"/>
                <a:cs typeface="Times New Roman"/>
              </a:rPr>
              <a:t>1922</a:t>
            </a:r>
            <a:r>
              <a:rPr lang="ru-RU" dirty="0">
                <a:latin typeface="Times New Roman"/>
                <a:cs typeface="Times New Roman"/>
              </a:rPr>
              <a:t> На физико-математическом факультете под научно-методическим руководством </a:t>
            </a:r>
            <a:r>
              <a:rPr lang="ru-RU" dirty="0" err="1">
                <a:latin typeface="Times New Roman"/>
                <a:cs typeface="Times New Roman"/>
              </a:rPr>
              <a:t>В.Ф.Бончковского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/>
                <a:cs typeface="Times New Roman"/>
              </a:rPr>
              <a:t>образована кафедра геофизики</a:t>
            </a:r>
            <a:r>
              <a:rPr lang="ru-RU" b="1" dirty="0">
                <a:latin typeface="Times New Roman"/>
                <a:cs typeface="Times New Roman"/>
              </a:rPr>
              <a:t>, получившая затем статус геофизического отделения</a:t>
            </a:r>
            <a:endParaRPr dirty="0"/>
          </a:p>
          <a:p>
            <a:pPr>
              <a:defRPr/>
            </a:pPr>
            <a:r>
              <a:rPr lang="ru-RU" b="1" dirty="0">
                <a:latin typeface="Times New Roman"/>
                <a:cs typeface="Times New Roman"/>
              </a:rPr>
              <a:t>1930</a:t>
            </a:r>
            <a:r>
              <a:rPr lang="ru-RU" dirty="0">
                <a:latin typeface="Times New Roman"/>
                <a:cs typeface="Times New Roman"/>
              </a:rPr>
              <a:t> Решением правительства геофизическое отделение физико-математического факультета реорганизовано в самостоятельный факультет, а затем в </a:t>
            </a:r>
            <a:r>
              <a:rPr lang="ru-RU" b="1" dirty="0">
                <a:latin typeface="Times New Roman"/>
                <a:cs typeface="Times New Roman"/>
              </a:rPr>
              <a:t>Гидрометеорологический</a:t>
            </a:r>
            <a:r>
              <a:rPr lang="ru-RU" dirty="0">
                <a:latin typeface="Times New Roman"/>
                <a:cs typeface="Times New Roman"/>
              </a:rPr>
              <a:t> и </a:t>
            </a:r>
            <a:r>
              <a:rPr lang="ru-RU" b="1" dirty="0">
                <a:latin typeface="Times New Roman"/>
                <a:cs typeface="Times New Roman"/>
              </a:rPr>
              <a:t>Геологоразведочный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b="1" dirty="0">
                <a:latin typeface="Times New Roman"/>
                <a:cs typeface="Times New Roman"/>
              </a:rPr>
              <a:t>институты</a:t>
            </a:r>
            <a:r>
              <a:rPr lang="ru-RU" dirty="0">
                <a:latin typeface="Times New Roman"/>
                <a:cs typeface="Times New Roman"/>
              </a:rPr>
              <a:t>, призванные готовить, в основном, </a:t>
            </a:r>
            <a:r>
              <a:rPr lang="ru-RU" b="1" dirty="0">
                <a:latin typeface="Times New Roman"/>
                <a:cs typeface="Times New Roman"/>
              </a:rPr>
              <a:t>специалистов-практиков</a:t>
            </a:r>
            <a:endParaRPr lang="ru-RU" dirty="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dirty="0">
                <a:latin typeface="Times New Roman"/>
                <a:cs typeface="Times New Roman"/>
              </a:rPr>
              <a:t>Геофизическая специальность исчезает из учебных планов Московского университета на целых 15 лет</a:t>
            </a:r>
            <a:r>
              <a:rPr lang="ru-RU" dirty="0"/>
              <a:t>  </a:t>
            </a:r>
            <a:endParaRPr dirty="0"/>
          </a:p>
        </p:txBody>
      </p:sp>
      <p:pic>
        <p:nvPicPr>
          <p:cNvPr id="5" name="Рисунок 4" descr="Изображение выглядит как Человеческое лицо, портрет, человек, черно-белый&#10;&#10;Автоматически созданное описание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08513" y="638968"/>
            <a:ext cx="3015342" cy="41481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434547" y="5018702"/>
            <a:ext cx="37632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/>
              <a:t>Вячеслав Францевич Бончковский</a:t>
            </a:r>
            <a:endParaRPr/>
          </a:p>
          <a:p>
            <a:pPr algn="ctr">
              <a:defRPr/>
            </a:pPr>
            <a:r>
              <a:rPr lang="ru-RU"/>
              <a:t>1886-1965</a:t>
            </a:r>
            <a:endParaRPr/>
          </a:p>
          <a:p>
            <a:pPr algn="ctr">
              <a:defRPr/>
            </a:pPr>
            <a:r>
              <a:rPr lang="ru-RU"/>
              <a:t>1945-1956 – заведующий кафедрой</a:t>
            </a:r>
            <a:endParaRPr/>
          </a:p>
          <a:p>
            <a:pPr algn="ctr">
              <a:defRPr/>
            </a:pPr>
            <a:r>
              <a:rPr lang="ru-RU"/>
              <a:t>сейсмологии и физики земной коры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 algn="ctr">
              <a:defRPr/>
            </a:pPr>
            <a:r>
              <a:rPr lang="ru-RU" sz="4000"/>
              <a:t>Кафедра сейсмологии и физики Земной коры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838200" y="1534679"/>
            <a:ext cx="10515600" cy="495819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ru-RU" sz="1800" b="1" dirty="0">
                <a:latin typeface="Times New Roman"/>
                <a:ea typeface="Times New Roman"/>
              </a:rPr>
              <a:t>1944</a:t>
            </a:r>
            <a:r>
              <a:rPr lang="ru-RU" sz="1800" dirty="0">
                <a:latin typeface="Times New Roman"/>
                <a:ea typeface="Times New Roman"/>
              </a:rPr>
              <a:t> По инициативе члена-корреспондента АН СССР (впоследствии академика) </a:t>
            </a:r>
            <a:r>
              <a:rPr lang="ru-RU" sz="1800" b="1" dirty="0" err="1">
                <a:latin typeface="Times New Roman"/>
                <a:ea typeface="Times New Roman"/>
              </a:rPr>
              <a:t>В.В.Шулейкина</a:t>
            </a:r>
            <a:r>
              <a:rPr lang="ru-RU" sz="1800" dirty="0">
                <a:latin typeface="Times New Roman"/>
                <a:ea typeface="Times New Roman"/>
              </a:rPr>
              <a:t> при поддержке академиков </a:t>
            </a:r>
            <a:r>
              <a:rPr lang="ru-RU" sz="1800" b="1" dirty="0" err="1">
                <a:latin typeface="Times New Roman"/>
                <a:ea typeface="Times New Roman"/>
              </a:rPr>
              <a:t>О.Ю.Шмидта</a:t>
            </a:r>
            <a:r>
              <a:rPr lang="ru-RU" sz="1800" b="1" dirty="0">
                <a:latin typeface="Times New Roman"/>
                <a:ea typeface="Times New Roman"/>
              </a:rPr>
              <a:t> </a:t>
            </a:r>
            <a:r>
              <a:rPr lang="ru-RU" sz="1800" dirty="0">
                <a:latin typeface="Times New Roman"/>
                <a:ea typeface="Times New Roman"/>
              </a:rPr>
              <a:t>и </a:t>
            </a:r>
            <a:r>
              <a:rPr lang="ru-RU" sz="1800" b="1" dirty="0" err="1">
                <a:latin typeface="Times New Roman"/>
                <a:ea typeface="Times New Roman"/>
              </a:rPr>
              <a:t>Г.А.Гамбурцева</a:t>
            </a:r>
            <a:r>
              <a:rPr lang="ru-RU" sz="1800" b="1" dirty="0">
                <a:latin typeface="Times New Roman"/>
                <a:ea typeface="Times New Roman"/>
              </a:rPr>
              <a:t> </a:t>
            </a:r>
            <a:r>
              <a:rPr lang="ru-RU" sz="1800" dirty="0">
                <a:latin typeface="Times New Roman"/>
                <a:ea typeface="Times New Roman"/>
              </a:rPr>
              <a:t>и при активном содействии декана физического факультета МГУ, члена-корреспондента АН СССР </a:t>
            </a:r>
            <a:r>
              <a:rPr lang="ru-RU" sz="1800" b="1" dirty="0" err="1">
                <a:latin typeface="Times New Roman"/>
                <a:ea typeface="Times New Roman"/>
              </a:rPr>
              <a:t>А.С.Предводителева</a:t>
            </a:r>
            <a:r>
              <a:rPr lang="ru-RU" sz="1800" b="1" dirty="0">
                <a:latin typeface="Times New Roman"/>
                <a:ea typeface="Times New Roman"/>
              </a:rPr>
              <a:t> </a:t>
            </a:r>
            <a:r>
              <a:rPr lang="ru-RU" sz="1800" dirty="0">
                <a:latin typeface="Times New Roman"/>
                <a:ea typeface="Times New Roman"/>
              </a:rPr>
              <a:t>принимается решение о возрождении геофизической специальности на физическом факультете МГУ</a:t>
            </a:r>
            <a:endParaRPr dirty="0"/>
          </a:p>
          <a:p>
            <a:pPr>
              <a:defRPr/>
            </a:pPr>
            <a:r>
              <a:rPr lang="ru-RU" sz="1800" b="1" u="sng" dirty="0">
                <a:solidFill>
                  <a:srgbClr val="FF0000"/>
                </a:solidFill>
                <a:latin typeface="Times New Roman"/>
                <a:ea typeface="Times New Roman"/>
              </a:rPr>
              <a:t>1945</a:t>
            </a:r>
            <a:r>
              <a:rPr lang="ru-RU" sz="1800" dirty="0">
                <a:latin typeface="Times New Roman"/>
                <a:ea typeface="Times New Roman"/>
              </a:rPr>
              <a:t> Сформирована </a:t>
            </a:r>
            <a:r>
              <a:rPr lang="ru-RU" sz="1800" b="1" dirty="0">
                <a:latin typeface="Times New Roman"/>
                <a:ea typeface="Times New Roman"/>
              </a:rPr>
              <a:t>кафедра сейсмологии и физики земной коры</a:t>
            </a:r>
            <a:r>
              <a:rPr lang="ru-RU" sz="1800" dirty="0">
                <a:latin typeface="Times New Roman"/>
                <a:ea typeface="Times New Roman"/>
              </a:rPr>
              <a:t>. Первый заведующий - старейший сотрудник Московского университета, директор Сейсмологического института АН СССР профессор </a:t>
            </a:r>
            <a:r>
              <a:rPr lang="ru-RU" sz="1800" b="1" dirty="0" err="1">
                <a:latin typeface="Times New Roman"/>
                <a:ea typeface="Times New Roman"/>
              </a:rPr>
              <a:t>В.Ф.Бончковский</a:t>
            </a:r>
            <a:endParaRPr dirty="0"/>
          </a:p>
          <a:p>
            <a:pPr>
              <a:defRPr/>
            </a:pPr>
            <a:r>
              <a:rPr lang="ru-RU" sz="1800" dirty="0">
                <a:latin typeface="Times New Roman"/>
                <a:ea typeface="Times New Roman"/>
              </a:rPr>
              <a:t>Академик </a:t>
            </a:r>
            <a:r>
              <a:rPr lang="ru-RU" sz="1800" b="1" dirty="0" err="1">
                <a:latin typeface="Times New Roman"/>
                <a:ea typeface="Times New Roman"/>
              </a:rPr>
              <a:t>О.Ю.Шмидт</a:t>
            </a:r>
            <a:r>
              <a:rPr lang="ru-RU" sz="1800" dirty="0">
                <a:latin typeface="Times New Roman"/>
                <a:ea typeface="Times New Roman"/>
              </a:rPr>
              <a:t> читает на кафедре лекции о происхождении Земли и планет, создает на кафедре лабораторию эволюции Земли</a:t>
            </a:r>
            <a:endParaRPr dirty="0"/>
          </a:p>
          <a:p>
            <a:pPr>
              <a:defRPr/>
            </a:pPr>
            <a:r>
              <a:rPr lang="ru-RU" sz="1800" dirty="0">
                <a:latin typeface="Times New Roman"/>
                <a:ea typeface="Times New Roman"/>
              </a:rPr>
              <a:t>Академик </a:t>
            </a:r>
            <a:r>
              <a:rPr lang="ru-RU" sz="1800" b="1" dirty="0" err="1">
                <a:latin typeface="Times New Roman"/>
                <a:ea typeface="Times New Roman"/>
              </a:rPr>
              <a:t>Г.А.Гамбурцев</a:t>
            </a:r>
            <a:r>
              <a:rPr lang="ru-RU" sz="1800" b="1" dirty="0">
                <a:latin typeface="Times New Roman"/>
                <a:ea typeface="Times New Roman"/>
              </a:rPr>
              <a:t> </a:t>
            </a:r>
            <a:r>
              <a:rPr lang="ru-RU" sz="1800" dirty="0">
                <a:latin typeface="Times New Roman"/>
                <a:ea typeface="Times New Roman"/>
              </a:rPr>
              <a:t>организует на кафедре лабораторию экспериментальной сейсмологии</a:t>
            </a:r>
            <a:endParaRPr dirty="0"/>
          </a:p>
          <a:p>
            <a:pPr>
              <a:defRPr/>
            </a:pPr>
            <a:r>
              <a:rPr lang="ru-RU" sz="1800" dirty="0">
                <a:latin typeface="Times New Roman"/>
                <a:ea typeface="Times New Roman"/>
              </a:rPr>
              <a:t>Вместе с </a:t>
            </a:r>
            <a:r>
              <a:rPr lang="ru-RU" sz="1800" dirty="0" err="1">
                <a:latin typeface="Times New Roman"/>
                <a:ea typeface="Times New Roman"/>
              </a:rPr>
              <a:t>В.Ф.Бончковским</a:t>
            </a:r>
            <a:r>
              <a:rPr lang="ru-RU" sz="1800" dirty="0">
                <a:latin typeface="Times New Roman"/>
                <a:ea typeface="Times New Roman"/>
              </a:rPr>
              <a:t> на кафедру приходит молодой сотрудник Сейсмологического института   </a:t>
            </a:r>
            <a:r>
              <a:rPr lang="ru-RU" sz="1800" b="1" dirty="0" err="1">
                <a:latin typeface="Times New Roman"/>
                <a:ea typeface="Times New Roman"/>
              </a:rPr>
              <a:t>Е.Ф.Саваренский</a:t>
            </a:r>
            <a:r>
              <a:rPr lang="ru-RU" sz="1800" dirty="0">
                <a:latin typeface="Times New Roman"/>
                <a:ea typeface="Times New Roman"/>
              </a:rPr>
              <a:t>, в последствии член-корреспондент АН СССР, лидер отечественной сейсмологии, который закладывает и затем развивает на кафедре фундаментальное направление волновой сейсмологии.</a:t>
            </a:r>
            <a:endParaRPr dirty="0"/>
          </a:p>
          <a:p>
            <a:pPr>
              <a:defRPr/>
            </a:pPr>
            <a:r>
              <a:rPr lang="ru-RU" sz="1800" dirty="0">
                <a:latin typeface="Times New Roman"/>
                <a:ea typeface="Times New Roman"/>
              </a:rPr>
              <a:t>Профессора </a:t>
            </a:r>
            <a:r>
              <a:rPr lang="ru-RU" sz="1800" b="1" dirty="0" err="1">
                <a:latin typeface="Times New Roman"/>
                <a:ea typeface="Times New Roman"/>
              </a:rPr>
              <a:t>Ю.Д.Калинин</a:t>
            </a:r>
            <a:r>
              <a:rPr lang="ru-RU" sz="1800" b="1" dirty="0">
                <a:latin typeface="Times New Roman"/>
                <a:ea typeface="Times New Roman"/>
              </a:rPr>
              <a:t> </a:t>
            </a:r>
            <a:r>
              <a:rPr lang="ru-RU" sz="1800" dirty="0">
                <a:latin typeface="Times New Roman"/>
                <a:ea typeface="Times New Roman"/>
              </a:rPr>
              <a:t>и </a:t>
            </a:r>
            <a:r>
              <a:rPr lang="ru-RU" sz="1800" b="1" dirty="0" err="1">
                <a:latin typeface="Times New Roman"/>
                <a:ea typeface="Times New Roman"/>
              </a:rPr>
              <a:t>А.Г.Калашников</a:t>
            </a:r>
            <a:r>
              <a:rPr lang="ru-RU" sz="1800" b="1" dirty="0">
                <a:latin typeface="Times New Roman"/>
                <a:ea typeface="Times New Roman"/>
              </a:rPr>
              <a:t> </a:t>
            </a:r>
            <a:r>
              <a:rPr lang="ru-RU" sz="1800" dirty="0">
                <a:latin typeface="Times New Roman"/>
                <a:ea typeface="Times New Roman"/>
              </a:rPr>
              <a:t>формируют на кафедре геомагнитное направление</a:t>
            </a:r>
            <a:endParaRPr dirty="0"/>
          </a:p>
          <a:p>
            <a:pPr>
              <a:defRPr/>
            </a:pPr>
            <a:r>
              <a:rPr lang="ru-RU" sz="1800" b="1" dirty="0">
                <a:latin typeface="Times New Roman"/>
                <a:ea typeface="Times New Roman"/>
              </a:rPr>
              <a:t>1953</a:t>
            </a:r>
            <a:r>
              <a:rPr lang="ru-RU" sz="1800" dirty="0">
                <a:latin typeface="Times New Roman"/>
                <a:ea typeface="Times New Roman"/>
              </a:rPr>
              <a:t> В новом здании физфака МГУ на бетонных постаментах, отвязанных от фундамента и каркаса здания, расположили геофизическую аппаратуру, в частности, </a:t>
            </a:r>
            <a:r>
              <a:rPr lang="ru-RU" sz="1800" b="1" dirty="0">
                <a:latin typeface="Times New Roman"/>
                <a:ea typeface="Times New Roman"/>
              </a:rPr>
              <a:t>Сейсмическую станцию МГУ </a:t>
            </a:r>
            <a:r>
              <a:rPr lang="ru-RU" sz="1800" dirty="0">
                <a:latin typeface="Times New Roman"/>
                <a:ea typeface="Times New Roman"/>
              </a:rPr>
              <a:t>(работающую и поныне)</a:t>
            </a:r>
            <a:endParaRPr lang="ru-RU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A49FA6C6-2802-1145-82E7-A9123BA7D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5287" y="499274"/>
            <a:ext cx="6681592" cy="567768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/>
              <a:t>Кафедра физики Земли</a:t>
            </a:r>
          </a:p>
          <a:p>
            <a:endParaRPr lang="ru-RU" sz="1800" dirty="0">
              <a:latin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</a:rPr>
              <a:t>1956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</a:rPr>
              <a:t>К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афедру возглавил молодой профессор геологического факультета МГУ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В.А.Магницкий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Он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кардинально реорганизовал научную и учебную тематику кафедры, она приобрела новый статус и была переименована в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кафедру физики Земли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400" dirty="0">
                <a:effectLst/>
              </a:rPr>
              <a:t> </a:t>
            </a:r>
          </a:p>
          <a:p>
            <a:endParaRPr lang="ru-RU" sz="1200" dirty="0"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</a:rPr>
              <a:t>Эпоха Магницкого:</a:t>
            </a:r>
          </a:p>
          <a:p>
            <a:r>
              <a:rPr lang="ru-RU" sz="2400" dirty="0">
                <a:latin typeface="Times New Roman" panose="02020603050405020304" pitchFamily="18" charset="0"/>
              </a:rPr>
              <a:t>Интеграция преподавания и науки</a:t>
            </a:r>
          </a:p>
          <a:p>
            <a:r>
              <a:rPr lang="ru-RU" sz="2400" dirty="0">
                <a:latin typeface="Times New Roman" panose="02020603050405020304" pitchFamily="18" charset="0"/>
              </a:rPr>
              <a:t>Чтение лекций студентам крупными учеными</a:t>
            </a:r>
          </a:p>
          <a:p>
            <a:r>
              <a:rPr lang="ru-RU" sz="2400" dirty="0">
                <a:latin typeface="Times New Roman" panose="02020603050405020304" pitchFamily="18" charset="0"/>
              </a:rPr>
              <a:t>Лекции на других факультетах</a:t>
            </a:r>
          </a:p>
          <a:p>
            <a:r>
              <a:rPr lang="ru-RU" sz="2400" dirty="0">
                <a:latin typeface="Times New Roman" panose="02020603050405020304" pitchFamily="18" charset="0"/>
              </a:rPr>
              <a:t>Научные экспедиции и полевая практика студентов</a:t>
            </a:r>
          </a:p>
          <a:p>
            <a:r>
              <a:rPr lang="ru-RU" sz="2400" dirty="0">
                <a:latin typeface="Times New Roman" panose="02020603050405020304" pitchFamily="18" charset="0"/>
              </a:rPr>
              <a:t>Выпускники кафедры и нынешние студенты</a:t>
            </a:r>
          </a:p>
          <a:p>
            <a:endParaRPr lang="en-US" sz="2000" dirty="0">
              <a:latin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27B462-1340-5E4F-9CFD-FCDFF8A7DF3C}"/>
              </a:ext>
            </a:extLst>
          </p:cNvPr>
          <p:cNvSpPr txBox="1"/>
          <p:nvPr/>
        </p:nvSpPr>
        <p:spPr>
          <a:xfrm>
            <a:off x="-84559" y="5253633"/>
            <a:ext cx="52602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Академик</a:t>
            </a:r>
          </a:p>
          <a:p>
            <a:pPr algn="ctr"/>
            <a:r>
              <a:rPr lang="ru-RU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Владимир Александрович Магницкий</a:t>
            </a:r>
          </a:p>
          <a:p>
            <a:pPr algn="ctr"/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1956-1992 заведующий кафедрой</a:t>
            </a:r>
          </a:p>
          <a:p>
            <a:pPr algn="ctr"/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физики Земли</a:t>
            </a:r>
          </a:p>
          <a:p>
            <a:pPr algn="ctr"/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1962-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1999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Заведующий отделением геофизики</a:t>
            </a:r>
          </a:p>
        </p:txBody>
      </p:sp>
      <p:pic>
        <p:nvPicPr>
          <p:cNvPr id="12" name="Объект 11" descr="Изображение выглядит как человек, одежда, Человеческое лицо, черно-белый&#10;&#10;Автоматически созданное описание">
            <a:extLst>
              <a:ext uri="{FF2B5EF4-FFF2-40B4-BE49-F238E27FC236}">
                <a16:creationId xmlns:a16="http://schemas.microsoft.com/office/drawing/2014/main" id="{62026023-3B9C-4F19-2AD1-285E071531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3832" y="888848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677541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4267B0-AA4B-5F60-18B2-D76B9451D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«Внутреннее строение и физика Земли»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60A77DF-1646-BD92-6CD5-1EC4199BB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58302"/>
            <a:ext cx="5502058" cy="3118901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/>
              <a:t>В.А.Магницкий</a:t>
            </a:r>
            <a:r>
              <a:rPr lang="ru-RU" dirty="0"/>
              <a:t> начал читать лекции по физике Земли в 1948 </a:t>
            </a:r>
          </a:p>
          <a:p>
            <a:r>
              <a:rPr lang="ru-RU" dirty="0"/>
              <a:t>«Основы физики Земли» - 1953</a:t>
            </a:r>
          </a:p>
          <a:p>
            <a:pPr lvl="1"/>
            <a:r>
              <a:rPr lang="ru-RU" dirty="0"/>
              <a:t>Учебное пособие по специальности «астрономо-геодезия»</a:t>
            </a:r>
          </a:p>
          <a:p>
            <a:pPr lvl="1"/>
            <a:r>
              <a:rPr lang="ru-RU" dirty="0"/>
              <a:t>Написано на базе курса «Физика Земли», читавшегося в МГУ и </a:t>
            </a:r>
            <a:r>
              <a:rPr lang="ru-RU" dirty="0" err="1"/>
              <a:t>МИИГАИКе</a:t>
            </a:r>
            <a:endParaRPr lang="ru-RU" dirty="0"/>
          </a:p>
          <a:p>
            <a:r>
              <a:rPr lang="ru-RU" dirty="0"/>
              <a:t>«Внутреннее строение и физика Земли» - 1965 (вышла в США на английском языке в 1967 г.)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F901028-3026-266A-D619-2F9C7BDCF0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227963" y="1462370"/>
            <a:ext cx="3270567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7EC793-245E-2D0F-882A-B11A1B8767BF}"/>
              </a:ext>
            </a:extLst>
          </p:cNvPr>
          <p:cNvSpPr txBox="1"/>
          <p:nvPr/>
        </p:nvSpPr>
        <p:spPr>
          <a:xfrm>
            <a:off x="1424290" y="599229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1965</a:t>
            </a:r>
          </a:p>
        </p:txBody>
      </p:sp>
      <p:pic>
        <p:nvPicPr>
          <p:cNvPr id="8" name="Рисунок 7" descr="Изображение выглядит как текст, книга, Шриф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B961164C-D66D-4079-7D87-211D6D939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124" y="1458302"/>
            <a:ext cx="1363647" cy="19936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1A320C-8E2E-B48C-3E41-21146E443475}"/>
              </a:ext>
            </a:extLst>
          </p:cNvPr>
          <p:cNvSpPr txBox="1"/>
          <p:nvPr/>
        </p:nvSpPr>
        <p:spPr>
          <a:xfrm>
            <a:off x="4192647" y="5992297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2006</a:t>
            </a:r>
            <a:endParaRPr lang="ru-RU" dirty="0"/>
          </a:p>
        </p:txBody>
      </p:sp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FFED2B3-3ED1-01CE-FA22-D08DC265A6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24" t="28001" r="22923" b="10142"/>
          <a:stretch/>
        </p:blipFill>
        <p:spPr>
          <a:xfrm rot="5400000">
            <a:off x="3406395" y="4139091"/>
            <a:ext cx="2070046" cy="133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3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4267B0-AA4B-5F60-18B2-D76B9451D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«Внутреннее строение и физика Земли»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60A77DF-1646-BD92-6CD5-1EC4199BB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58302"/>
            <a:ext cx="5502058" cy="3118901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/>
              <a:t>В.А.Магницкий</a:t>
            </a:r>
            <a:r>
              <a:rPr lang="ru-RU" dirty="0"/>
              <a:t> начал читать лекции по физике Земли в 1948 </a:t>
            </a:r>
          </a:p>
          <a:p>
            <a:r>
              <a:rPr lang="ru-RU" dirty="0"/>
              <a:t>«Основы физики Земли» - 1953</a:t>
            </a:r>
          </a:p>
          <a:p>
            <a:pPr lvl="1"/>
            <a:r>
              <a:rPr lang="ru-RU" dirty="0"/>
              <a:t>Учебное пособие по специальности «астрономо-геодезия»</a:t>
            </a:r>
          </a:p>
          <a:p>
            <a:pPr lvl="1"/>
            <a:r>
              <a:rPr lang="ru-RU" dirty="0"/>
              <a:t>Написано на базе курса «Физика Земли», читавшегося в МГУ и </a:t>
            </a:r>
            <a:r>
              <a:rPr lang="ru-RU" dirty="0" err="1"/>
              <a:t>МИИГАИКе</a:t>
            </a:r>
            <a:endParaRPr lang="ru-RU" dirty="0"/>
          </a:p>
          <a:p>
            <a:r>
              <a:rPr lang="ru-RU" dirty="0"/>
              <a:t>«Внутреннее строение и физика Земли» - 1965 (вышла в США на английском языке в 1967 г.)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F901028-3026-266A-D619-2F9C7BDCF0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227963" y="1462370"/>
            <a:ext cx="3270567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7EC793-245E-2D0F-882A-B11A1B8767BF}"/>
              </a:ext>
            </a:extLst>
          </p:cNvPr>
          <p:cNvSpPr txBox="1"/>
          <p:nvPr/>
        </p:nvSpPr>
        <p:spPr>
          <a:xfrm>
            <a:off x="1424290" y="599229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1965</a:t>
            </a:r>
          </a:p>
        </p:txBody>
      </p:sp>
      <p:pic>
        <p:nvPicPr>
          <p:cNvPr id="8" name="Рисунок 7" descr="Изображение выглядит как текст, книга, Шриф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B961164C-D66D-4079-7D87-211D6D939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124" y="1458302"/>
            <a:ext cx="1363647" cy="19936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1A320C-8E2E-B48C-3E41-21146E443475}"/>
              </a:ext>
            </a:extLst>
          </p:cNvPr>
          <p:cNvSpPr txBox="1"/>
          <p:nvPr/>
        </p:nvSpPr>
        <p:spPr>
          <a:xfrm>
            <a:off x="4192647" y="5992297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2006</a:t>
            </a:r>
            <a:endParaRPr lang="ru-RU" dirty="0"/>
          </a:p>
        </p:txBody>
      </p:sp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FFED2B3-3ED1-01CE-FA22-D08DC265A6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24" t="28001" r="22923" b="10142"/>
          <a:stretch/>
        </p:blipFill>
        <p:spPr>
          <a:xfrm rot="5400000">
            <a:off x="3406395" y="4139091"/>
            <a:ext cx="2070046" cy="133840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Шрифт, снимок экрана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754B666C-57AE-5A88-2A7F-F7867E663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779" y="4715550"/>
            <a:ext cx="9823268" cy="155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18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ECD86E-94DA-B4F7-CF46-9DFB5E755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Филиал кафедры в ИФЗ РАН (1993)</a:t>
            </a:r>
          </a:p>
        </p:txBody>
      </p:sp>
      <p:pic>
        <p:nvPicPr>
          <p:cNvPr id="6" name="Объект 5" descr="Изображение выглядит как текст, документ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F21C5CAA-A244-37D1-A4DC-4A57D43A3B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0746" y="1474897"/>
            <a:ext cx="3090469" cy="4351338"/>
          </a:xfrm>
        </p:spPr>
      </p:pic>
      <p:sp>
        <p:nvSpPr>
          <p:cNvPr id="11" name="Объект 10">
            <a:extLst>
              <a:ext uri="{FF2B5EF4-FFF2-40B4-BE49-F238E27FC236}">
                <a16:creationId xmlns:a16="http://schemas.microsoft.com/office/drawing/2014/main" id="{D91283F7-010F-A17A-4327-2719CBEDB6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3638" y="1825625"/>
            <a:ext cx="4790162" cy="4351338"/>
          </a:xfrm>
        </p:spPr>
        <p:txBody>
          <a:bodyPr>
            <a:normAutofit fontScale="92500"/>
          </a:bodyPr>
          <a:lstStyle/>
          <a:p>
            <a:r>
              <a:rPr lang="ru-RU" dirty="0"/>
              <a:t>Чтение на кафедре лекций ведущими учеными ИФЗ РАН</a:t>
            </a:r>
          </a:p>
          <a:p>
            <a:r>
              <a:rPr lang="ru-RU" dirty="0"/>
              <a:t>Специальные задачи практикума кафедры на базе оборудования ИФЗ РАН</a:t>
            </a:r>
          </a:p>
          <a:p>
            <a:r>
              <a:rPr lang="ru-RU" dirty="0"/>
              <a:t>Выполнение студентами дипломных работ в ИФЗ РАН</a:t>
            </a:r>
          </a:p>
          <a:p>
            <a:r>
              <a:rPr lang="ru-RU" dirty="0"/>
              <a:t>Конкурсы научных работ студентов </a:t>
            </a:r>
          </a:p>
        </p:txBody>
      </p:sp>
      <p:pic>
        <p:nvPicPr>
          <p:cNvPr id="12" name="Объект 7" descr="Изображение выглядит как текст, письмо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8D5AE1C7-7D9A-A26B-5384-487B8186C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134" y="1474897"/>
            <a:ext cx="3090469" cy="4351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8692D4-410B-C869-4976-45AF424E388C}"/>
              </a:ext>
            </a:extLst>
          </p:cNvPr>
          <p:cNvSpPr txBox="1"/>
          <p:nvPr/>
        </p:nvSpPr>
        <p:spPr>
          <a:xfrm>
            <a:off x="430746" y="5807631"/>
            <a:ext cx="5622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Первый заведующий филиалом кафедры </a:t>
            </a:r>
            <a:r>
              <a:rPr lang="ru-RU" dirty="0" err="1"/>
              <a:t>А.О.Глико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5047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ECD86E-94DA-B4F7-CF46-9DFB5E755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Филиал кафедры в ИФЗ РАН (1993)</a:t>
            </a:r>
          </a:p>
        </p:txBody>
      </p:sp>
      <p:pic>
        <p:nvPicPr>
          <p:cNvPr id="6" name="Объект 5" descr="Изображение выглядит как текст, документ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F21C5CAA-A244-37D1-A4DC-4A57D43A3B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0746" y="1474897"/>
            <a:ext cx="3090469" cy="4351338"/>
          </a:xfrm>
        </p:spPr>
      </p:pic>
      <p:sp>
        <p:nvSpPr>
          <p:cNvPr id="11" name="Объект 10">
            <a:extLst>
              <a:ext uri="{FF2B5EF4-FFF2-40B4-BE49-F238E27FC236}">
                <a16:creationId xmlns:a16="http://schemas.microsoft.com/office/drawing/2014/main" id="{D91283F7-010F-A17A-4327-2719CBEDB6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3638" y="1825625"/>
            <a:ext cx="4790162" cy="4351338"/>
          </a:xfrm>
        </p:spPr>
        <p:txBody>
          <a:bodyPr>
            <a:normAutofit fontScale="92500"/>
          </a:bodyPr>
          <a:lstStyle/>
          <a:p>
            <a:r>
              <a:rPr lang="ru-RU" dirty="0"/>
              <a:t>Чтение на кафедре лекций ведущими учеными ИФЗ РАН</a:t>
            </a:r>
          </a:p>
          <a:p>
            <a:r>
              <a:rPr lang="ru-RU" dirty="0"/>
              <a:t>Специальные задачи практикума кафедры на базе оборудования ИФЗ РАН</a:t>
            </a:r>
          </a:p>
          <a:p>
            <a:r>
              <a:rPr lang="ru-RU" dirty="0"/>
              <a:t>Выполнение студентами дипломных работ в ИФЗ РАН</a:t>
            </a:r>
          </a:p>
          <a:p>
            <a:r>
              <a:rPr lang="ru-RU" dirty="0"/>
              <a:t>Конкурсы научных работ студентов </a:t>
            </a:r>
          </a:p>
        </p:txBody>
      </p:sp>
      <p:pic>
        <p:nvPicPr>
          <p:cNvPr id="12" name="Объект 7" descr="Изображение выглядит как текст, письмо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8D5AE1C7-7D9A-A26B-5384-487B8186C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134" y="1474897"/>
            <a:ext cx="3090469" cy="4351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8692D4-410B-C869-4976-45AF424E388C}"/>
              </a:ext>
            </a:extLst>
          </p:cNvPr>
          <p:cNvSpPr txBox="1"/>
          <p:nvPr/>
        </p:nvSpPr>
        <p:spPr>
          <a:xfrm>
            <a:off x="430746" y="5807631"/>
            <a:ext cx="5622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Первый заведующий филиалом кафедры </a:t>
            </a:r>
            <a:r>
              <a:rPr lang="ru-RU" dirty="0" err="1"/>
              <a:t>А.О.Глико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D079B95-4A5B-86CC-E0CD-07212D7BE7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498" b="11498"/>
          <a:stretch/>
        </p:blipFill>
        <p:spPr>
          <a:xfrm>
            <a:off x="3465585" y="779520"/>
            <a:ext cx="4864788" cy="53974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1EF5359-35B0-C8BD-6C16-35EB495CD2FC}"/>
              </a:ext>
            </a:extLst>
          </p:cNvPr>
          <p:cNvSpPr txBox="1"/>
          <p:nvPr/>
        </p:nvSpPr>
        <p:spPr>
          <a:xfrm>
            <a:off x="3770171" y="191529"/>
            <a:ext cx="4265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Ныне – НОЦ «ИФЗ-МГУ»</a:t>
            </a:r>
          </a:p>
          <a:p>
            <a:pPr algn="ctr"/>
            <a:r>
              <a:rPr lang="ru-RU" dirty="0"/>
              <a:t>Заведующий - академик </a:t>
            </a:r>
            <a:r>
              <a:rPr lang="ru-RU" dirty="0" err="1"/>
              <a:t>В.О.Михайлов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72418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1808</Words>
  <Application>Microsoft Macintosh PowerPoint</Application>
  <PresentationFormat>Широкоэкранный</PresentationFormat>
  <Paragraphs>201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Aptos</vt:lpstr>
      <vt:lpstr>Aptos Display</vt:lpstr>
      <vt:lpstr>Arial</vt:lpstr>
      <vt:lpstr>Times New Roman</vt:lpstr>
      <vt:lpstr>Тема Office</vt:lpstr>
      <vt:lpstr>Владимир Александрович Магницкий</vt:lpstr>
      <vt:lpstr>Специализированное геофизическое образование в Московском университете</vt:lpstr>
      <vt:lpstr>Презентация PowerPoint</vt:lpstr>
      <vt:lpstr>Кафедра сейсмологии и физики Земной коры</vt:lpstr>
      <vt:lpstr>Презентация PowerPoint</vt:lpstr>
      <vt:lpstr>«Внутреннее строение и физика Земли»</vt:lpstr>
      <vt:lpstr>«Внутреннее строение и физика Земли»</vt:lpstr>
      <vt:lpstr>Филиал кафедры в ИФЗ РАН (1993)</vt:lpstr>
      <vt:lpstr>Филиал кафедры в ИФЗ РАН (1993)</vt:lpstr>
      <vt:lpstr>Сотрудничество кафедры с институтами курсовые и дипломные работы студентов, совместные проекты, гранты  с участием студентов и аспирантов и др.</vt:lpstr>
      <vt:lpstr>Сотрудничество кафедры с институтами курсовые и дипломные работы студентов, совместные проекты, гранты  с участием студентов и аспирантов и др.</vt:lpstr>
      <vt:lpstr>Чтение лекций ведущими учеными</vt:lpstr>
      <vt:lpstr>Общие курсы и лекции на других факультетах</vt:lpstr>
      <vt:lpstr>Научные экспедиции: Мировой океан</vt:lpstr>
      <vt:lpstr>Научные экспедиции: Камчатка</vt:lpstr>
      <vt:lpstr>Научные экспедиции: Геолого-геофизическая экспедиция Академии Наук в Исландии 1986-1991 </vt:lpstr>
      <vt:lpstr>Полевая учебная практика студентов</vt:lpstr>
      <vt:lpstr>Выпускники кафедры члены Российской Академии Наук</vt:lpstr>
      <vt:lpstr>Нынешние студенты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Владимир Александрович Магницкий</dc:title>
  <dc:creator>Владимир Смирнов</dc:creator>
  <cp:lastModifiedBy>Владимир Смирнов</cp:lastModifiedBy>
  <cp:revision>173</cp:revision>
  <dcterms:created xsi:type="dcterms:W3CDTF">2025-06-09T11:34:47Z</dcterms:created>
  <dcterms:modified xsi:type="dcterms:W3CDTF">2025-06-16T08:59:16Z</dcterms:modified>
</cp:coreProperties>
</file>