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notesSlides/notesSlide12.xml" ContentType="application/vnd.openxmlformats-officedocument.presentationml.notesSlide+xml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Самыми распространенными и быстро развивающимися видами «зеленой» энергетики в настоящее время являются [Top 5 Fastest-Growing … , 2021]:</a:t>
            </a:r>
          </a:p>
          <a:p>
            <a:pPr>
              <a:spcBef>
                <a:spcPts val="0"/>
              </a:spcBef>
            </a:pPr>
            <a:r>
              <a:t>– гидроэнергетика – основывается на наиболее широко используемом виде ВИЭ, на долю которого приходится 54% от всех генерирующих мощностей в мире, работающих на этих источниках. На сегодняшний день в производстве гидроэлектроэнергии лидирует Китай;</a:t>
            </a:r>
          </a:p>
          <a:p>
            <a:pPr>
              <a:spcBef>
                <a:spcPts val="0"/>
              </a:spcBef>
            </a:pPr>
            <a:r>
              <a:t>– ветроэнергетика – занимает второе место по масштабам производства. Технологические достижения и применение новых композитных материалов способствовали увеличению сроков службы и снижению стоимости ветряных турбин. В результате, например, береговая ветроэнергетика обеспечивает выработку около 10% всей энергии в Великобритании и является для нее наиболее экономичным вариантом альтернативной энергетики. Морские ветряные электростанции снабжают электроэнергией около 4,5 миллионов домохозяйств в этой стране;</a:t>
            </a:r>
          </a:p>
          <a:p>
            <a:pPr>
              <a:spcBef>
                <a:spcPts val="0"/>
              </a:spcBef>
            </a:pPr>
            <a:r>
              <a:t>– солнечная энергетика – самый быстрорастущий вид «зеленой» энергетики и третий по объему производства на основе ВИЭ в мире в 2021 г. [</a:t>
            </a:r>
            <a:r>
              <a:t>The world</a:t>
            </a:r>
            <a:r>
              <a:t>’</a:t>
            </a:r>
            <a:r>
              <a:t>s most used</a:t>
            </a:r>
            <a:r>
              <a:t> … , 2020]. Самая большая солнечная электростанция находится в Объединенных Арабских Эмиратах и производит электроэнергию в количестве, достаточном для того, чтобы уменьшить углеродный след, эквивалентный эффекту от устранения 200 тыс. автомобилей [Top 5 Fastest-Growing … , 2021];</a:t>
            </a:r>
          </a:p>
          <a:p>
            <a:pPr>
              <a:spcBef>
                <a:spcPts val="0"/>
              </a:spcBef>
            </a:pPr>
            <a:r>
              <a:t>– биоэнергетика – четвертый по величине вид «зеленой» энергетики. Производство электроэнергии и тепла основывается на инновационном использовании традиционных источников биомассы, таких как побочные продукты сельского хозяйства и бытовые отходы. Китай, Великобритания и Индия в настоящее время являются лидерами в производстве биоэнергии. Бразилия, Германия, США и Швеция тоже активно развивают эти технологии [The world’s most used … , 2020];</a:t>
            </a:r>
          </a:p>
          <a:p>
            <a:pPr>
              <a:spcBef>
                <a:spcPts val="0"/>
              </a:spcBef>
            </a:pPr>
            <a:r>
              <a:t>– геотермальная энергия также входит в список ВИЭ, использование которых растет быстрыми темпами. Крупнейшим производителем геотермальной электроэнергии в мире является Исландия. Заметные позиции в данной сфере занимают Индонезия, Италия, Мексика, Филиппины и США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Shape 5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Несмотря на очевидные достижния рассмотренной технологии АОВ в контексте как экономии атомов, так и использования нетоксичных реагентов и получения безопасных продуктов, ее существенным недостатком является существенное количество отходов – отвальных хвостов, которые размещаются на хранение в хвостохранилище. Поэтому весьма интересной и актуальной является ее доработка с позиций «зеленой химии», - идея и предложения сформулированы рабочей группой И.В. Перминовой.  Как видно из слайда, предлагается введение еще одной стадии выщелачивания – сернокислотного разложения железооксидных отвальных хвостов – с последующей фильтрацией продукта и нейтрализаций сульфата железа известковым молоком, Полученный в результате железистый гипс предлагается использовать для получения почвогрунта, тогда как  нерастворимый остаток выщелачивания представляет собой концентрат МПГ и может быть использован для извлечения платиноидов.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hape 5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Первые эксперименты по тестированию почвогрунтов на основе железистого гипса на фитотоксичность показали положительное влияние обоих полученных грунтов на рост и развитие пшеницы и редиса, которые были выбраны в качестве тест-культур.  Это подтверждает перспективность выбранной концепции по направлению утилизации широкомасштабного отхода и его превращению в ценный продукт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Shape 6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Полученные результаты позволяют предложить процессно-интегрированную схему переработки сульфидных руд,  направленную на минимизацию отходов этого важного производства и, как следствие, на  достижение максимальной атомной эффективности этого многостадийного процесса.</a:t>
            </a:r>
          </a:p>
          <a:p>
            <a:pPr/>
            <a:r>
              <a:t>Особо следует отметить что процесс сернокислого  выщелачивания железооксидных хвостов может быть использован и для переработки отложений хвостохранилища, что позволит перевести многотоннажные отходы в ценный продукт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Переход к зеленой энергетике означает резкое возрастание потребления меди, никеля, лития, РЗЭ и других металлов (слайд) При этом сырьевые ресурсы этих металлов весьма ограниченны и контролируются отдельными странами</a:t>
            </a:r>
          </a:p>
          <a:p>
            <a:pPr>
              <a:spcBef>
                <a:spcPts val="0"/>
              </a:spcBef>
            </a:pPr>
            <a:r>
              <a:t>Энергетическая система, основанная на чистых энергетических технологиях, сильно отличается от системы, работающей на традиционных углеводородных ресурсах. Солнечные фотоэлектрические установки (PV), ветряные электростанции и электромобили (EV) обычно требуют для строительства больше полезных ископаемых, чем их аналоги на основе ископаемого топлива. Типичный электромобиль требует в шесть раз больше минеральных ресурсов, чем обычный автомобиль, а береговая ветроэлектростанция требует в девять раз больше минеральных ресурсов, чем газовая установка. С 2010 года среднее количество полезных ископаемых, необходимых для новой единицы мощности по производству электроэнергии, увеличилось на 50%, поскольку доля возобновляемых источников энергии в новых инвестициях возросла.</a:t>
            </a:r>
          </a:p>
          <a:p>
            <a:pPr>
              <a:spcBef>
                <a:spcPts val="0"/>
              </a:spcBef>
            </a:pPr>
            <a:r>
              <a:t>Типы используемых минеральных ресурсов варьируются в зависимости от технологии. Литий, никель, кобальт, марганец и графит имеют решающее значение для производительности батареи, долговечности и плотности энергии. Редкоземельные элементы необходимы для изготовления постоянных магнитов, которые жизненно важны для ветряных турбин и электромоторов. Электрические сети нуждаются в огромном количестве меди и алюминия, причем медь является краеугольным камнем всех технологий, связанных с электричеством.</a:t>
            </a:r>
          </a:p>
          <a:p>
            <a:pPr>
              <a:spcBef>
                <a:spcPts val="0"/>
              </a:spcBef>
            </a:pPr>
            <a:r>
              <a:t>Особенно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/>
            <a:r>
              <a:t>Переход к зеленой энергетике означает резкое возрастание потребления меди, никеля, лития, РЗЭ и других металлов (слайд) При этом для минерального сырья энергоперехода характерна высокая географическая концентрация добычи, гораздо больше, чем нефти и газа. Взгляд на ведущие страны- производители в области добычи металлов показывает, что Россия входит в тройку лидеров только по добыче и производству никеля. Принимая во внимание многкратное увеличение потребности в этом металле в процессе энергоперехода представляло интерес рассмотреть процесс его добычи и переработки с точки зрения зеленой химии.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/>
            <a:r>
              <a:t>Главные никелевые руды России относятся к сульфидным и сосредоточены в основном в Норильском регионе. В составе руд Талнахского узла преобладают  пентландит, пирротин, халькопирит и кубанит. Помимо никеля, эти руды содержат медь, кобальт, металлы платиновой группы, в первую очередь, палладий, серебро, а также железо, свинец, цинк,  ртуть, селен.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/>
            <a:r>
              <a:t>Расчет атомной эффективности процессов превращения химических веществ количественно оценить потенциал выбранной технологии по генерации отходов.  Снижение показателя направлено на минимизацию отходов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hape 3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/>
            <a:r>
              <a:t>Даже самые упрощенные расчеты АЭ для процесса извлечения никеля и меди из полиметаллических сульфидных руд показывает исключительно низкую экономию атомов данного процесса: из 23 атомов идет в отход 21, то есть больше 90% исходного сырья. При добыче платиновых и редкоземельных элементов ситуация может быть еще хуже. Поэтому в основу решения проблем перехода к зеленой энергетике должны быть положены принципы зеленой химии, направленные на снижение отходности и опасности производств.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Это утверждение подтверждается существенным пересечением </a:t>
            </a:r>
            <a:r>
              <a:rPr b="1"/>
              <a:t>Шести ключевых рекомендаций МЭА по комплексному подходу к обеспечению безопасности добычи и переработки полезных ископаемых с 12-ю принципами зеленой химии.</a:t>
            </a:r>
            <a:r>
              <a:t> Особо следует отметить значимость принципов зеленой химии для реализации рекомендаций по продвижению технологических инноваций на всех этапах добычи и производства металлов, а так же в области увеличения  масштабов переработки отходов.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hape 4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spcBef>
                <a:spcPts val="300"/>
              </a:spcBef>
              <a:defRPr sz="900"/>
            </a:lvl1pPr>
          </a:lstStyle>
          <a:p>
            <a:pPr/>
            <a:r>
              <a:t>Из-за низкого содержания меди и никеля в составе руд при их добыче образуется особенно большое количество отходов в виде вскрышной породы и хвостов обогащения. Из-за падения качества руды и увеличения добычи количество отходов с 2010 по 2017 г возросло на 30% и составило 700 тонн на одну тонну продукции. Складирование хвостов в хвостохранилищах представляют большую угрозу для прилегающих почвенных и водных экосистем из-за опасности прорыва сдерживающих дамб, как это произошло в 2019 году в Брумадино (Бразилия),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hape 4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Безусловно, проблема повышения эффективности горно-добывающей и перерабатывающей отрасли за счет переработки отходов появилась не сегодня и в этом направлении имеются не только провалы, но и существенные достижения. В частности, нельзя не отметить технологию автоклавного окислительного выщелачивания, которая была разработана для переработки пирротинового концентрата – главного отхода обогащения медно-никелевых сульфидных руд. Уникальность технологии состоит в том, что она позволяет не только перевести в растворимое состояние медь, никель и металлы платиновой группы с целью их дальнейшего извлечения, но и направлена на получение элементной серы. Это позволяет существенно улучшить атомную эффективность переработки сульфидных руд. Недостатком технологии  является  генерация другого отхода – железооксидных отвальных хвостов. Отвальные хвосты имеют ярко красный цвет и так же требуют размещения в хвостохранилищах, которые представляют угрозу загрязнения для окружающей среды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985665" y="3064193"/>
            <a:ext cx="316170" cy="332739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1600">
                <a:solidFill>
                  <a:srgbClr val="838383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6.jpeg"/><Relationship Id="rId8" Type="http://schemas.openxmlformats.org/officeDocument/2006/relationships/image" Target="../media/image1.tif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7.jpeg"/><Relationship Id="rId13" Type="http://schemas.openxmlformats.org/officeDocument/2006/relationships/image" Target="../media/image31.png"/><Relationship Id="rId14" Type="http://schemas.openxmlformats.org/officeDocument/2006/relationships/image" Target="../media/image2.tif"/><Relationship Id="rId15" Type="http://schemas.openxmlformats.org/officeDocument/2006/relationships/image" Target="../media/image8.jpeg"/><Relationship Id="rId16" Type="http://schemas.openxmlformats.org/officeDocument/2006/relationships/image" Target="../media/image32.png"/><Relationship Id="rId17" Type="http://schemas.openxmlformats.org/officeDocument/2006/relationships/image" Target="../media/image3.tif"/><Relationship Id="rId18" Type="http://schemas.openxmlformats.org/officeDocument/2006/relationships/image" Target="../media/image33.png"/><Relationship Id="rId19" Type="http://schemas.openxmlformats.org/officeDocument/2006/relationships/image" Target="../media/image3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Заголовок 1"/>
          <p:cNvSpPr txBox="1"/>
          <p:nvPr>
            <p:ph type="ctrTitle"/>
          </p:nvPr>
        </p:nvSpPr>
        <p:spPr>
          <a:xfrm>
            <a:off x="685799" y="2600380"/>
            <a:ext cx="7772401" cy="147002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00B050"/>
                </a:solidFill>
              </a:defRPr>
            </a:pPr>
            <a:r>
              <a:t>Зеленая химия</a:t>
            </a:r>
            <a:br/>
            <a:r>
              <a:t>для зеленой энергетики</a:t>
            </a:r>
          </a:p>
        </p:txBody>
      </p:sp>
      <p:sp>
        <p:nvSpPr>
          <p:cNvPr id="128" name="Подзаголовок 2"/>
          <p:cNvSpPr txBox="1"/>
          <p:nvPr>
            <p:ph type="subTitle" sz="half" idx="1"/>
          </p:nvPr>
        </p:nvSpPr>
        <p:spPr>
          <a:xfrm>
            <a:off x="143229" y="4408885"/>
            <a:ext cx="8496301" cy="17526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700">
                <a:solidFill>
                  <a:srgbClr val="000000"/>
                </a:solidFill>
              </a:defRPr>
            </a:pPr>
            <a:r>
              <a:t>Наталия Павловна Тарасова</a:t>
            </a:r>
            <a:br/>
            <a:r>
              <a:t>член-корреспондент РАН (РХТУ имени Д.И. Менделеева)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defRPr sz="2700">
                <a:solidFill>
                  <a:srgbClr val="000000"/>
                </a:solidFill>
              </a:defRPr>
            </a:pPr>
            <a:r>
              <a:t>Ирина Васильевна Перминова</a:t>
            </a:r>
            <a:br/>
            <a:r>
              <a:t>профессор (МГУ имени М.В. Ломоносова)</a:t>
            </a:r>
          </a:p>
        </p:txBody>
      </p:sp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0"/>
            <a:ext cx="3490914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Прямоугольник 4"/>
          <p:cNvSpPr txBox="1"/>
          <p:nvPr/>
        </p:nvSpPr>
        <p:spPr>
          <a:xfrm>
            <a:off x="4473257" y="468312"/>
            <a:ext cx="4480561" cy="179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376092"/>
                </a:solidFill>
              </a:defRPr>
            </a:pPr>
            <a:r>
              <a:t>Четырнадцатые чтения серии</a:t>
            </a:r>
            <a:endParaRPr sz="3200"/>
          </a:p>
          <a:p>
            <a:pPr algn="ctr">
              <a:defRPr>
                <a:solidFill>
                  <a:srgbClr val="376092"/>
                </a:solidFill>
              </a:defRPr>
            </a:pPr>
            <a:r>
              <a:t>«Легенды геологии»:</a:t>
            </a:r>
            <a:endParaRPr sz="3200"/>
          </a:p>
          <a:p>
            <a:pPr algn="ctr">
              <a:defRPr>
                <a:solidFill>
                  <a:srgbClr val="376092"/>
                </a:solidFill>
              </a:defRPr>
            </a:pPr>
            <a:r>
              <a:t>“95 лет Николаю Павловичу Лаверову “</a:t>
            </a:r>
          </a:p>
          <a:p>
            <a:pPr algn="ctr">
              <a:defRPr>
                <a:solidFill>
                  <a:srgbClr val="376092"/>
                </a:solidFill>
              </a:defRPr>
            </a:pPr>
            <a:r>
              <a:t>6 октября 2025 года</a:t>
            </a:r>
          </a:p>
          <a:p>
            <a:pPr algn="ctr">
              <a:defRPr>
                <a:solidFill>
                  <a:srgbClr val="376092"/>
                </a:solidFill>
              </a:defRPr>
            </a:pPr>
            <a:r>
              <a:t>Государственный геологический музей </a:t>
            </a:r>
          </a:p>
          <a:p>
            <a:pPr algn="ctr">
              <a:defRPr>
                <a:solidFill>
                  <a:srgbClr val="376092"/>
                </a:solidFill>
              </a:defRPr>
            </a:pPr>
            <a:r>
              <a:t>им. В.И. Вернадского, г. Москва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Заголовок 1"/>
          <p:cNvSpPr txBox="1"/>
          <p:nvPr>
            <p:ph type="title"/>
          </p:nvPr>
        </p:nvSpPr>
        <p:spPr>
          <a:xfrm>
            <a:off x="457200" y="274638"/>
            <a:ext cx="8686800" cy="1143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B050"/>
                </a:solidFill>
              </a:defRPr>
            </a:lvl1pPr>
          </a:lstStyle>
          <a:p>
            <a:pPr/>
            <a:r>
              <a:t>Переход к зеленой энергетике</a:t>
            </a:r>
          </a:p>
        </p:txBody>
      </p:sp>
      <p:grpSp>
        <p:nvGrpSpPr>
          <p:cNvPr id="193" name="Группа 3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191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grpSp>
        <p:nvGrpSpPr>
          <p:cNvPr id="215" name="Схема 6"/>
          <p:cNvGrpSpPr/>
          <p:nvPr/>
        </p:nvGrpSpPr>
        <p:grpSpPr>
          <a:xfrm>
            <a:off x="1203893" y="2263428"/>
            <a:ext cx="6463387" cy="4402832"/>
            <a:chOff x="0" y="0"/>
            <a:chExt cx="6463386" cy="4402831"/>
          </a:xfrm>
        </p:grpSpPr>
        <p:sp>
          <p:nvSpPr>
            <p:cNvPr id="194" name="Shape"/>
            <p:cNvSpPr/>
            <p:nvPr/>
          </p:nvSpPr>
          <p:spPr>
            <a:xfrm>
              <a:off x="0" y="0"/>
              <a:ext cx="924933" cy="4402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7" h="21600" fill="norm" stroke="1" extrusionOk="0">
                  <a:moveTo>
                    <a:pt x="230" y="0"/>
                  </a:moveTo>
                  <a:cubicBezTo>
                    <a:pt x="21600" y="5965"/>
                    <a:pt x="21600" y="15635"/>
                    <a:pt x="230" y="21600"/>
                  </a:cubicBezTo>
                  <a:lnTo>
                    <a:pt x="0" y="21536"/>
                  </a:lnTo>
                  <a:cubicBezTo>
                    <a:pt x="21243" y="15607"/>
                    <a:pt x="21243" y="5993"/>
                    <a:pt x="0" y="64"/>
                  </a:cubicBezTo>
                  <a:close/>
                </a:path>
              </a:pathLst>
            </a:custGeom>
            <a:noFill/>
            <a:ln w="25400" cap="flat">
              <a:solidFill>
                <a:srgbClr val="A8C37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97" name="Group"/>
            <p:cNvGrpSpPr/>
            <p:nvPr/>
          </p:nvGrpSpPr>
          <p:grpSpPr>
            <a:xfrm>
              <a:off x="364210" y="177463"/>
              <a:ext cx="6099177" cy="578432"/>
              <a:chOff x="0" y="0"/>
              <a:chExt cx="6099176" cy="578430"/>
            </a:xfrm>
          </p:grpSpPr>
          <p:sp>
            <p:nvSpPr>
              <p:cNvPr id="195" name="Rectangle"/>
              <p:cNvSpPr/>
              <p:nvPr/>
            </p:nvSpPr>
            <p:spPr>
              <a:xfrm>
                <a:off x="-1" y="0"/>
                <a:ext cx="6099178" cy="578431"/>
              </a:xfrm>
              <a:prstGeom prst="rect">
                <a:avLst/>
              </a:prstGeom>
              <a:gradFill flip="none" rotWithShape="1">
                <a:gsLst>
                  <a:gs pos="0">
                    <a:srgbClr val="566C28"/>
                  </a:gs>
                  <a:gs pos="80000">
                    <a:srgbClr val="718E34"/>
                  </a:gs>
                  <a:gs pos="100000">
                    <a:srgbClr val="729133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96" name="гидроэнергетика"/>
              <p:cNvSpPr txBox="1"/>
              <p:nvPr/>
            </p:nvSpPr>
            <p:spPr>
              <a:xfrm>
                <a:off x="406912" y="88972"/>
                <a:ext cx="5692265" cy="400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no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гидроэнергетика</a:t>
                </a:r>
              </a:p>
            </p:txBody>
          </p:sp>
        </p:grpSp>
        <p:sp>
          <p:nvSpPr>
            <p:cNvPr id="198" name="Circle"/>
            <p:cNvSpPr/>
            <p:nvPr/>
          </p:nvSpPr>
          <p:spPr>
            <a:xfrm>
              <a:off x="2691" y="105160"/>
              <a:ext cx="723039" cy="72303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9525" cap="flat">
              <a:solidFill>
                <a:srgbClr val="71884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01" name="Group"/>
            <p:cNvGrpSpPr/>
            <p:nvPr/>
          </p:nvGrpSpPr>
          <p:grpSpPr>
            <a:xfrm>
              <a:off x="778696" y="1044831"/>
              <a:ext cx="5684690" cy="578431"/>
              <a:chOff x="0" y="0"/>
              <a:chExt cx="5684689" cy="578430"/>
            </a:xfrm>
          </p:grpSpPr>
          <p:sp>
            <p:nvSpPr>
              <p:cNvPr id="199" name="Rectangle"/>
              <p:cNvSpPr/>
              <p:nvPr/>
            </p:nvSpPr>
            <p:spPr>
              <a:xfrm>
                <a:off x="0" y="0"/>
                <a:ext cx="5684689" cy="578431"/>
              </a:xfrm>
              <a:prstGeom prst="rect">
                <a:avLst/>
              </a:prstGeom>
              <a:gradFill flip="none" rotWithShape="1">
                <a:gsLst>
                  <a:gs pos="0">
                    <a:srgbClr val="738D45"/>
                  </a:gs>
                  <a:gs pos="80000">
                    <a:srgbClr val="98BA5A"/>
                  </a:gs>
                  <a:gs pos="100000">
                    <a:srgbClr val="99BD59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00" name="ветроэнергетика"/>
              <p:cNvSpPr txBox="1"/>
              <p:nvPr/>
            </p:nvSpPr>
            <p:spPr>
              <a:xfrm>
                <a:off x="406912" y="88972"/>
                <a:ext cx="5277778" cy="400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no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ветроэнергетика</a:t>
                </a:r>
              </a:p>
            </p:txBody>
          </p:sp>
        </p:grpSp>
        <p:sp>
          <p:nvSpPr>
            <p:cNvPr id="202" name="Circle"/>
            <p:cNvSpPr/>
            <p:nvPr/>
          </p:nvSpPr>
          <p:spPr>
            <a:xfrm>
              <a:off x="417177" y="972527"/>
              <a:ext cx="723039" cy="72303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9525" cap="flat">
              <a:solidFill>
                <a:srgbClr val="9AB569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05" name="Group"/>
            <p:cNvGrpSpPr/>
            <p:nvPr/>
          </p:nvGrpSpPr>
          <p:grpSpPr>
            <a:xfrm>
              <a:off x="905910" y="1912199"/>
              <a:ext cx="5557476" cy="578431"/>
              <a:chOff x="0" y="0"/>
              <a:chExt cx="5557475" cy="578430"/>
            </a:xfrm>
          </p:grpSpPr>
          <p:sp>
            <p:nvSpPr>
              <p:cNvPr id="203" name="Rectangle"/>
              <p:cNvSpPr/>
              <p:nvPr/>
            </p:nvSpPr>
            <p:spPr>
              <a:xfrm>
                <a:off x="-1" y="0"/>
                <a:ext cx="5557477" cy="578431"/>
              </a:xfrm>
              <a:prstGeom prst="rect">
                <a:avLst/>
              </a:prstGeom>
              <a:gradFill flip="none" rotWithShape="1">
                <a:gsLst>
                  <a:gs pos="0">
                    <a:srgbClr val="8D9E72"/>
                  </a:gs>
                  <a:gs pos="80000">
                    <a:srgbClr val="B9CF96"/>
                  </a:gs>
                  <a:gs pos="100000">
                    <a:srgbClr val="BAD19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04" name="солнечная энергетика"/>
              <p:cNvSpPr txBox="1"/>
              <p:nvPr/>
            </p:nvSpPr>
            <p:spPr>
              <a:xfrm>
                <a:off x="406912" y="88972"/>
                <a:ext cx="5150564" cy="400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no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солнечная энергетика</a:t>
                </a:r>
              </a:p>
            </p:txBody>
          </p:sp>
        </p:grpSp>
        <p:sp>
          <p:nvSpPr>
            <p:cNvPr id="206" name="Circle"/>
            <p:cNvSpPr/>
            <p:nvPr/>
          </p:nvSpPr>
          <p:spPr>
            <a:xfrm>
              <a:off x="544391" y="1839896"/>
              <a:ext cx="723039" cy="72303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9525" cap="flat">
              <a:solidFill>
                <a:srgbClr val="BECFA2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09" name="Group"/>
            <p:cNvGrpSpPr/>
            <p:nvPr/>
          </p:nvGrpSpPr>
          <p:grpSpPr>
            <a:xfrm>
              <a:off x="778696" y="2779567"/>
              <a:ext cx="5684690" cy="578431"/>
              <a:chOff x="0" y="0"/>
              <a:chExt cx="5684689" cy="578430"/>
            </a:xfrm>
          </p:grpSpPr>
          <p:sp>
            <p:nvSpPr>
              <p:cNvPr id="207" name="Rectangle"/>
              <p:cNvSpPr/>
              <p:nvPr/>
            </p:nvSpPr>
            <p:spPr>
              <a:xfrm>
                <a:off x="0" y="0"/>
                <a:ext cx="5684689" cy="578431"/>
              </a:xfrm>
              <a:prstGeom prst="rect">
                <a:avLst/>
              </a:prstGeom>
              <a:gradFill flip="none" rotWithShape="1">
                <a:gsLst>
                  <a:gs pos="0">
                    <a:srgbClr val="8D9E72"/>
                  </a:gs>
                  <a:gs pos="80000">
                    <a:srgbClr val="B9CF96"/>
                  </a:gs>
                  <a:gs pos="100000">
                    <a:srgbClr val="BAD19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08" name="биоэнергетика"/>
              <p:cNvSpPr txBox="1"/>
              <p:nvPr/>
            </p:nvSpPr>
            <p:spPr>
              <a:xfrm>
                <a:off x="406912" y="88972"/>
                <a:ext cx="5277778" cy="400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no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биоэнергетика</a:t>
                </a:r>
              </a:p>
            </p:txBody>
          </p:sp>
        </p:grpSp>
        <p:sp>
          <p:nvSpPr>
            <p:cNvPr id="210" name="Circle"/>
            <p:cNvSpPr/>
            <p:nvPr/>
          </p:nvSpPr>
          <p:spPr>
            <a:xfrm>
              <a:off x="417177" y="2707263"/>
              <a:ext cx="723039" cy="723039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9525" cap="flat">
              <a:solidFill>
                <a:srgbClr val="BECFA2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13" name="Group"/>
            <p:cNvGrpSpPr/>
            <p:nvPr/>
          </p:nvGrpSpPr>
          <p:grpSpPr>
            <a:xfrm>
              <a:off x="364210" y="3646935"/>
              <a:ext cx="6099177" cy="578431"/>
              <a:chOff x="0" y="0"/>
              <a:chExt cx="6099176" cy="578430"/>
            </a:xfrm>
          </p:grpSpPr>
          <p:sp>
            <p:nvSpPr>
              <p:cNvPr id="211" name="Rectangle"/>
              <p:cNvSpPr/>
              <p:nvPr/>
            </p:nvSpPr>
            <p:spPr>
              <a:xfrm>
                <a:off x="-1" y="0"/>
                <a:ext cx="6099178" cy="578431"/>
              </a:xfrm>
              <a:prstGeom prst="rect">
                <a:avLst/>
              </a:prstGeom>
              <a:gradFill flip="none" rotWithShape="1">
                <a:gsLst>
                  <a:gs pos="0">
                    <a:srgbClr val="738D45"/>
                  </a:gs>
                  <a:gs pos="80000">
                    <a:srgbClr val="98BA5A"/>
                  </a:gs>
                  <a:gs pos="100000">
                    <a:srgbClr val="99BD59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12" name="геотермальная энергия"/>
              <p:cNvSpPr txBox="1"/>
              <p:nvPr/>
            </p:nvSpPr>
            <p:spPr>
              <a:xfrm>
                <a:off x="406912" y="88972"/>
                <a:ext cx="5692265" cy="400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no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геотермальная энергия</a:t>
                </a:r>
              </a:p>
            </p:txBody>
          </p:sp>
        </p:grpSp>
        <p:sp>
          <p:nvSpPr>
            <p:cNvPr id="214" name="Circle"/>
            <p:cNvSpPr/>
            <p:nvPr/>
          </p:nvSpPr>
          <p:spPr>
            <a:xfrm>
              <a:off x="2691" y="3574631"/>
              <a:ext cx="723039" cy="723039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9525" cap="flat">
              <a:solidFill>
                <a:srgbClr val="9AB569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6" name="Прямоугольник 7"/>
          <p:cNvSpPr txBox="1"/>
          <p:nvPr/>
        </p:nvSpPr>
        <p:spPr>
          <a:xfrm>
            <a:off x="945833" y="6543675"/>
            <a:ext cx="813339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i="1" sz="1400">
                <a:latin typeface="Arial"/>
                <a:ea typeface="Arial"/>
                <a:cs typeface="Arial"/>
                <a:sym typeface="Arial"/>
              </a:defRPr>
            </a:pPr>
            <a:r>
              <a:t>Top 5 Fastest-Growing renewable energy sources around the world // Earth ORG. 2021.</a:t>
            </a:r>
            <a:r>
              <a:t> </a:t>
            </a:r>
            <a:r>
              <a:t>10.05.</a:t>
            </a:r>
          </a:p>
        </p:txBody>
      </p:sp>
      <p:sp>
        <p:nvSpPr>
          <p:cNvPr id="217" name="Зеленая энергетика – это сектор энергетики, использующий возобновляемые источники энергии (ВИЭ): солнечный свет, водные потоки, ветер, приливы, геотермальные источники."/>
          <p:cNvSpPr txBox="1"/>
          <p:nvPr/>
        </p:nvSpPr>
        <p:spPr>
          <a:xfrm>
            <a:off x="107275" y="1164005"/>
            <a:ext cx="8656623" cy="1093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/>
            </a:lvl1pPr>
          </a:lstStyle>
          <a:p>
            <a:pPr/>
            <a:r>
              <a:t>Зеленая энергетика – это сектор энергетики, использующий возобновляемые источники энергии (ВИЭ): солнечный свет, водные потоки, ветер, приливы, геотермальные источники.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Заголовок 1"/>
          <p:cNvSpPr txBox="1"/>
          <p:nvPr>
            <p:ph type="title"/>
          </p:nvPr>
        </p:nvSpPr>
        <p:spPr>
          <a:xfrm>
            <a:off x="457200" y="274638"/>
            <a:ext cx="8686800" cy="1143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B050"/>
                </a:solidFill>
              </a:defRPr>
            </a:lvl1pPr>
          </a:lstStyle>
          <a:p>
            <a:pPr/>
            <a:r>
              <a:t>Зеленая энергетика: металлы</a:t>
            </a:r>
          </a:p>
        </p:txBody>
      </p:sp>
      <p:grpSp>
        <p:nvGrpSpPr>
          <p:cNvPr id="224" name="Группа 3"/>
          <p:cNvGrpSpPr/>
          <p:nvPr/>
        </p:nvGrpSpPr>
        <p:grpSpPr>
          <a:xfrm>
            <a:off x="-36513" y="-26988"/>
            <a:ext cx="9134793" cy="901701"/>
            <a:chOff x="0" y="0"/>
            <a:chExt cx="9134793" cy="901700"/>
          </a:xfrm>
        </p:grpSpPr>
        <p:pic>
          <p:nvPicPr>
            <p:cNvPr id="222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Прямоугольник 5"/>
            <p:cNvSpPr txBox="1"/>
            <p:nvPr/>
          </p:nvSpPr>
          <p:spPr>
            <a:xfrm>
              <a:off x="1218883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225" name="TextBox 7"/>
          <p:cNvSpPr txBox="1"/>
          <p:nvPr/>
        </p:nvSpPr>
        <p:spPr>
          <a:xfrm>
            <a:off x="167957" y="1198562"/>
            <a:ext cx="8814436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Использование металлов в технологиях зеленой энергетики,</a:t>
            </a:r>
            <a:br/>
            <a:r>
              <a:t>по сравнению с другими источниками электроэнергии</a:t>
            </a:r>
          </a:p>
        </p:txBody>
      </p:sp>
      <p:sp>
        <p:nvSpPr>
          <p:cNvPr id="226" name="Прямоугольник 8"/>
          <p:cNvSpPr txBox="1"/>
          <p:nvPr/>
        </p:nvSpPr>
        <p:spPr>
          <a:xfrm>
            <a:off x="45719" y="6362700"/>
            <a:ext cx="9033512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i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https://www.iea.org/data-and-statistics/charts/minerals-used-in-clean-energy-technologies-compared-to-other-power-generation-sources</a:t>
            </a:r>
          </a:p>
        </p:txBody>
      </p:sp>
      <p:pic>
        <p:nvPicPr>
          <p:cNvPr id="227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50" y="2349500"/>
            <a:ext cx="6299200" cy="370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4300" y="2082800"/>
            <a:ext cx="5076825" cy="300196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 Box 12"/>
          <p:cNvSpPr txBox="1"/>
          <p:nvPr/>
        </p:nvSpPr>
        <p:spPr>
          <a:xfrm>
            <a:off x="5625782" y="3925887"/>
            <a:ext cx="4117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</a:t>
            </a:r>
          </a:p>
        </p:txBody>
      </p:sp>
      <p:sp>
        <p:nvSpPr>
          <p:cNvPr id="230" name="Text Box 13"/>
          <p:cNvSpPr txBox="1"/>
          <p:nvPr/>
        </p:nvSpPr>
        <p:spPr>
          <a:xfrm>
            <a:off x="6348095" y="3925887"/>
            <a:ext cx="4117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Ni</a:t>
            </a:r>
          </a:p>
        </p:txBody>
      </p:sp>
      <p:sp>
        <p:nvSpPr>
          <p:cNvPr id="231" name="Text Box 14"/>
          <p:cNvSpPr txBox="1"/>
          <p:nvPr/>
        </p:nvSpPr>
        <p:spPr>
          <a:xfrm>
            <a:off x="6778308" y="39338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Mn</a:t>
            </a:r>
          </a:p>
        </p:txBody>
      </p:sp>
      <p:sp>
        <p:nvSpPr>
          <p:cNvPr id="232" name="Text Box 15"/>
          <p:cNvSpPr txBox="1"/>
          <p:nvPr/>
        </p:nvSpPr>
        <p:spPr>
          <a:xfrm>
            <a:off x="7067233" y="39338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</a:t>
            </a:r>
          </a:p>
        </p:txBody>
      </p:sp>
      <p:sp>
        <p:nvSpPr>
          <p:cNvPr id="233" name="Text Box 16"/>
          <p:cNvSpPr txBox="1"/>
          <p:nvPr/>
        </p:nvSpPr>
        <p:spPr>
          <a:xfrm>
            <a:off x="7570470" y="3925887"/>
            <a:ext cx="4117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234" name="Text Box 17"/>
          <p:cNvSpPr txBox="1"/>
          <p:nvPr/>
        </p:nvSpPr>
        <p:spPr>
          <a:xfrm>
            <a:off x="5987732" y="3987800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</a:t>
            </a:r>
          </a:p>
        </p:txBody>
      </p:sp>
      <p:sp>
        <p:nvSpPr>
          <p:cNvPr id="235" name="Text Box 18"/>
          <p:cNvSpPr txBox="1"/>
          <p:nvPr/>
        </p:nvSpPr>
        <p:spPr>
          <a:xfrm>
            <a:off x="2314258" y="51403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</a:t>
            </a:r>
          </a:p>
        </p:txBody>
      </p:sp>
      <p:sp>
        <p:nvSpPr>
          <p:cNvPr id="236" name="Text Box 19"/>
          <p:cNvSpPr txBox="1"/>
          <p:nvPr/>
        </p:nvSpPr>
        <p:spPr>
          <a:xfrm>
            <a:off x="1809433" y="45815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</a:t>
            </a:r>
          </a:p>
        </p:txBody>
      </p:sp>
      <p:sp>
        <p:nvSpPr>
          <p:cNvPr id="237" name="Text Box 20"/>
          <p:cNvSpPr txBox="1"/>
          <p:nvPr/>
        </p:nvSpPr>
        <p:spPr>
          <a:xfrm>
            <a:off x="1737995" y="4076700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</a:t>
            </a:r>
          </a:p>
        </p:txBody>
      </p:sp>
      <p:sp>
        <p:nvSpPr>
          <p:cNvPr id="238" name="Text Box 21"/>
          <p:cNvSpPr txBox="1"/>
          <p:nvPr/>
        </p:nvSpPr>
        <p:spPr>
          <a:xfrm>
            <a:off x="2025333" y="4365625"/>
            <a:ext cx="91662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Ni  Mn Cr</a:t>
            </a:r>
          </a:p>
        </p:txBody>
      </p:sp>
      <p:sp>
        <p:nvSpPr>
          <p:cNvPr id="239" name="Text Box 23"/>
          <p:cNvSpPr txBox="1"/>
          <p:nvPr/>
        </p:nvSpPr>
        <p:spPr>
          <a:xfrm>
            <a:off x="2025333" y="47974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</a:t>
            </a:r>
          </a:p>
        </p:txBody>
      </p:sp>
      <p:sp>
        <p:nvSpPr>
          <p:cNvPr id="240" name="Text Box 24"/>
          <p:cNvSpPr txBox="1"/>
          <p:nvPr/>
        </p:nvSpPr>
        <p:spPr>
          <a:xfrm>
            <a:off x="2961958" y="45815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Zn</a:t>
            </a:r>
          </a:p>
        </p:txBody>
      </p:sp>
      <p:sp>
        <p:nvSpPr>
          <p:cNvPr id="241" name="Text Box 25"/>
          <p:cNvSpPr txBox="1"/>
          <p:nvPr/>
        </p:nvSpPr>
        <p:spPr>
          <a:xfrm>
            <a:off x="4112895" y="5140325"/>
            <a:ext cx="411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Zn</a:t>
            </a:r>
          </a:p>
        </p:txBody>
      </p:sp>
      <p:sp>
        <p:nvSpPr>
          <p:cNvPr id="242" name="Text Box 26"/>
          <p:cNvSpPr txBox="1"/>
          <p:nvPr/>
        </p:nvSpPr>
        <p:spPr>
          <a:xfrm>
            <a:off x="5651500" y="3148013"/>
            <a:ext cx="3455988" cy="617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На 1 электромобиль.</a:t>
            </a:r>
            <a:br/>
            <a:r>
              <a:t>8кг </a:t>
            </a:r>
            <a:r>
              <a:t>Li</a:t>
            </a:r>
            <a:r>
              <a:t>,</a:t>
            </a:r>
            <a:r>
              <a:t> 35</a:t>
            </a:r>
            <a:r>
              <a:t>кг </a:t>
            </a:r>
            <a:r>
              <a:t>Ni</a:t>
            </a:r>
            <a:r>
              <a:t>,</a:t>
            </a:r>
            <a:r>
              <a:t> </a:t>
            </a:r>
            <a:r>
              <a:t>20кг </a:t>
            </a:r>
            <a:r>
              <a:t>Mn</a:t>
            </a:r>
            <a:r>
              <a:t>,</a:t>
            </a:r>
            <a:r>
              <a:t> 14</a:t>
            </a:r>
            <a:r>
              <a:t>кг </a:t>
            </a:r>
            <a:r>
              <a:t>Co</a:t>
            </a:r>
          </a:p>
        </p:txBody>
      </p:sp>
      <p:sp>
        <p:nvSpPr>
          <p:cNvPr id="243" name="Text Box 27"/>
          <p:cNvSpPr txBox="1"/>
          <p:nvPr/>
        </p:nvSpPr>
        <p:spPr>
          <a:xfrm>
            <a:off x="369569" y="1916113"/>
            <a:ext cx="278828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ИСТОЧНИКИ ЭНЕРГИИ</a:t>
            </a:r>
          </a:p>
        </p:txBody>
      </p:sp>
      <p:sp>
        <p:nvSpPr>
          <p:cNvPr id="244" name="Text Box 28"/>
          <p:cNvSpPr txBox="1"/>
          <p:nvPr/>
        </p:nvSpPr>
        <p:spPr>
          <a:xfrm>
            <a:off x="5409883" y="1982788"/>
            <a:ext cx="242792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ЭЛЕКТРОМОБИЛИ</a:t>
            </a:r>
          </a:p>
        </p:txBody>
      </p:sp>
      <p:sp>
        <p:nvSpPr>
          <p:cNvPr id="245" name="Text Box 29"/>
          <p:cNvSpPr txBox="1"/>
          <p:nvPr/>
        </p:nvSpPr>
        <p:spPr>
          <a:xfrm>
            <a:off x="3033395" y="4868862"/>
            <a:ext cx="916623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Ni  Mn Cr</a:t>
            </a:r>
          </a:p>
        </p:txBody>
      </p:sp>
      <p:sp>
        <p:nvSpPr>
          <p:cNvPr id="246" name="Text Box 30"/>
          <p:cNvSpPr txBox="1"/>
          <p:nvPr/>
        </p:nvSpPr>
        <p:spPr>
          <a:xfrm>
            <a:off x="1737994" y="3524250"/>
            <a:ext cx="127698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</a:t>
            </a:r>
            <a:r>
              <a:t>u Ni Mn Cr</a:t>
            </a:r>
          </a:p>
        </p:txBody>
      </p:sp>
      <p:sp>
        <p:nvSpPr>
          <p:cNvPr id="247" name="Text Box 31"/>
          <p:cNvSpPr txBox="1"/>
          <p:nvPr/>
        </p:nvSpPr>
        <p:spPr>
          <a:xfrm>
            <a:off x="1736408" y="3052763"/>
            <a:ext cx="62928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</a:t>
            </a:r>
            <a:r>
              <a:t>u Ni</a:t>
            </a:r>
          </a:p>
        </p:txBody>
      </p:sp>
      <p:sp>
        <p:nvSpPr>
          <p:cNvPr id="248" name="Text Box 32"/>
          <p:cNvSpPr txBox="1"/>
          <p:nvPr/>
        </p:nvSpPr>
        <p:spPr>
          <a:xfrm>
            <a:off x="1737994" y="2492375"/>
            <a:ext cx="34036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</a:t>
            </a:r>
            <a:r>
              <a:t>u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Заголовок 1"/>
          <p:cNvSpPr txBox="1"/>
          <p:nvPr>
            <p:ph type="title"/>
          </p:nvPr>
        </p:nvSpPr>
        <p:spPr>
          <a:xfrm>
            <a:off x="457200" y="414337"/>
            <a:ext cx="8686800" cy="1143001"/>
          </a:xfrm>
          <a:prstGeom prst="rect">
            <a:avLst/>
          </a:prstGeom>
        </p:spPr>
        <p:txBody>
          <a:bodyPr/>
          <a:lstStyle/>
          <a:p>
            <a:pPr algn="r" defTabSz="886968">
              <a:lnSpc>
                <a:spcPct val="70000"/>
              </a:lnSpc>
              <a:defRPr sz="4268">
                <a:solidFill>
                  <a:srgbClr val="00B050"/>
                </a:solidFill>
              </a:defRPr>
            </a:pPr>
            <a:r>
              <a:t>Металлы для</a:t>
            </a:r>
            <a:br/>
            <a:r>
              <a:t>зеленой энергетики: страны</a:t>
            </a:r>
          </a:p>
        </p:txBody>
      </p:sp>
      <p:grpSp>
        <p:nvGrpSpPr>
          <p:cNvPr id="255" name="Группа 3"/>
          <p:cNvGrpSpPr/>
          <p:nvPr/>
        </p:nvGrpSpPr>
        <p:grpSpPr>
          <a:xfrm>
            <a:off x="-36513" y="-26988"/>
            <a:ext cx="9134793" cy="901701"/>
            <a:chOff x="0" y="0"/>
            <a:chExt cx="9134793" cy="901700"/>
          </a:xfrm>
        </p:grpSpPr>
        <p:pic>
          <p:nvPicPr>
            <p:cNvPr id="253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Прямоугольник 5"/>
            <p:cNvSpPr txBox="1"/>
            <p:nvPr/>
          </p:nvSpPr>
          <p:spPr>
            <a:xfrm>
              <a:off x="1218883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256" name="TextBox 6"/>
          <p:cNvSpPr txBox="1"/>
          <p:nvPr/>
        </p:nvSpPr>
        <p:spPr>
          <a:xfrm>
            <a:off x="167957" y="1557337"/>
            <a:ext cx="8814436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Доля </a:t>
            </a:r>
            <a:r>
              <a:rPr>
                <a:solidFill>
                  <a:srgbClr val="993300"/>
                </a:solidFill>
              </a:rPr>
              <a:t>тройки ведущих стран-производителей</a:t>
            </a:r>
            <a:br>
              <a:rPr>
                <a:solidFill>
                  <a:srgbClr val="993300"/>
                </a:solidFill>
              </a:rPr>
            </a:br>
            <a:r>
              <a:t>в мировой добыче отдельных полезных ископаемых, 2019 год</a:t>
            </a:r>
          </a:p>
        </p:txBody>
      </p:sp>
      <p:sp>
        <p:nvSpPr>
          <p:cNvPr id="257" name="Прямоугольник 7"/>
          <p:cNvSpPr txBox="1"/>
          <p:nvPr/>
        </p:nvSpPr>
        <p:spPr>
          <a:xfrm>
            <a:off x="45719" y="6362700"/>
            <a:ext cx="9033512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i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https://www.iea.org/data-and-statistics/charts/share-of-top-producing-countries-in-extraction-of-selected-minerals-and-fossil-fuels-2019</a:t>
            </a:r>
          </a:p>
        </p:txBody>
      </p:sp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112" y="2276475"/>
            <a:ext cx="7391401" cy="3962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 Box 9"/>
          <p:cNvSpPr txBox="1"/>
          <p:nvPr/>
        </p:nvSpPr>
        <p:spPr>
          <a:xfrm>
            <a:off x="2096769" y="4292599"/>
            <a:ext cx="127698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Россия</a:t>
            </a:r>
          </a:p>
        </p:txBody>
      </p:sp>
      <p:sp>
        <p:nvSpPr>
          <p:cNvPr id="260" name="AutoShape 10"/>
          <p:cNvSpPr/>
          <p:nvPr/>
        </p:nvSpPr>
        <p:spPr>
          <a:xfrm>
            <a:off x="827087" y="4437062"/>
            <a:ext cx="720726" cy="71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r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Заголовок 1"/>
          <p:cNvSpPr txBox="1"/>
          <p:nvPr>
            <p:ph type="title"/>
          </p:nvPr>
        </p:nvSpPr>
        <p:spPr>
          <a:xfrm>
            <a:off x="323850" y="414337"/>
            <a:ext cx="8686800" cy="1143001"/>
          </a:xfrm>
          <a:prstGeom prst="rect">
            <a:avLst/>
          </a:prstGeom>
        </p:spPr>
        <p:txBody>
          <a:bodyPr/>
          <a:lstStyle/>
          <a:p>
            <a:pPr algn="r" defTabSz="859536">
              <a:defRPr sz="3759">
                <a:solidFill>
                  <a:srgbClr val="00B050"/>
                </a:solidFill>
              </a:defRPr>
            </a:pPr>
            <a:r>
              <a:t>Основные никельсодержащие </a:t>
            </a:r>
            <a:br/>
            <a:r>
              <a:t>руды России: Норильский регион</a:t>
            </a:r>
          </a:p>
        </p:txBody>
      </p:sp>
      <p:grpSp>
        <p:nvGrpSpPr>
          <p:cNvPr id="267" name="Группа 2"/>
          <p:cNvGrpSpPr/>
          <p:nvPr/>
        </p:nvGrpSpPr>
        <p:grpSpPr>
          <a:xfrm>
            <a:off x="-36513" y="-26988"/>
            <a:ext cx="9134793" cy="901701"/>
            <a:chOff x="0" y="0"/>
            <a:chExt cx="9134793" cy="901700"/>
          </a:xfrm>
        </p:grpSpPr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Прямоугольник 5"/>
            <p:cNvSpPr txBox="1"/>
            <p:nvPr/>
          </p:nvSpPr>
          <p:spPr>
            <a:xfrm>
              <a:off x="1218883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grpSp>
        <p:nvGrpSpPr>
          <p:cNvPr id="284" name="Схема 15"/>
          <p:cNvGrpSpPr/>
          <p:nvPr/>
        </p:nvGrpSpPr>
        <p:grpSpPr>
          <a:xfrm>
            <a:off x="108683" y="1912637"/>
            <a:ext cx="8926633" cy="2456659"/>
            <a:chOff x="0" y="0"/>
            <a:chExt cx="8926632" cy="2456658"/>
          </a:xfrm>
        </p:grpSpPr>
        <p:sp>
          <p:nvSpPr>
            <p:cNvPr id="268" name="Rounded Rectangle"/>
            <p:cNvSpPr/>
            <p:nvPr/>
          </p:nvSpPr>
          <p:spPr>
            <a:xfrm>
              <a:off x="0" y="0"/>
              <a:ext cx="1535412" cy="1535412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1" name="Group"/>
            <p:cNvGrpSpPr/>
            <p:nvPr/>
          </p:nvGrpSpPr>
          <p:grpSpPr>
            <a:xfrm>
              <a:off x="249950" y="921247"/>
              <a:ext cx="1535412" cy="1535412"/>
              <a:chOff x="0" y="0"/>
              <a:chExt cx="1535411" cy="1535411"/>
            </a:xfrm>
          </p:grpSpPr>
          <p:sp>
            <p:nvSpPr>
              <p:cNvPr id="269" name="Rounded Rectangle"/>
              <p:cNvSpPr/>
              <p:nvPr/>
            </p:nvSpPr>
            <p:spPr>
              <a:xfrm>
                <a:off x="0" y="0"/>
                <a:ext cx="1535412" cy="153541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6B8631"/>
                  </a:gs>
                  <a:gs pos="80000">
                    <a:srgbClr val="8CB041"/>
                  </a:gs>
                  <a:gs pos="100000">
                    <a:srgbClr val="8DB33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Петландинит…"/>
              <p:cNvSpPr txBox="1"/>
              <p:nvPr/>
            </p:nvSpPr>
            <p:spPr>
              <a:xfrm>
                <a:off x="44970" y="430590"/>
                <a:ext cx="1445471" cy="67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Петландинит</a:t>
                </a: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(Ni,Fe)</a:t>
                </a:r>
                <a:r>
                  <a:rPr baseline="-25000"/>
                  <a:t>9</a:t>
                </a:r>
                <a:r>
                  <a:t>S</a:t>
                </a:r>
                <a:r>
                  <a:rPr baseline="-25000"/>
                  <a:t>8</a:t>
                </a:r>
              </a:p>
            </p:txBody>
          </p:sp>
        </p:grpSp>
        <p:sp>
          <p:nvSpPr>
            <p:cNvPr id="272" name="Rounded Rectangle"/>
            <p:cNvSpPr/>
            <p:nvPr/>
          </p:nvSpPr>
          <p:spPr>
            <a:xfrm>
              <a:off x="2380422" y="0"/>
              <a:ext cx="1535412" cy="1535412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5" name="Group"/>
            <p:cNvGrpSpPr/>
            <p:nvPr/>
          </p:nvGrpSpPr>
          <p:grpSpPr>
            <a:xfrm>
              <a:off x="2630373" y="921247"/>
              <a:ext cx="1535412" cy="1535412"/>
              <a:chOff x="0" y="0"/>
              <a:chExt cx="1535411" cy="1535411"/>
            </a:xfrm>
          </p:grpSpPr>
          <p:sp>
            <p:nvSpPr>
              <p:cNvPr id="273" name="Rounded Rectangle"/>
              <p:cNvSpPr/>
              <p:nvPr/>
            </p:nvSpPr>
            <p:spPr>
              <a:xfrm>
                <a:off x="0" y="0"/>
                <a:ext cx="1535412" cy="153541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769046"/>
                  </a:gs>
                  <a:gs pos="80000">
                    <a:srgbClr val="9CBD5D"/>
                  </a:gs>
                  <a:gs pos="100000">
                    <a:srgbClr val="9DC05B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Пирротин…"/>
              <p:cNvSpPr txBox="1"/>
              <p:nvPr/>
            </p:nvSpPr>
            <p:spPr>
              <a:xfrm>
                <a:off x="44971" y="430590"/>
                <a:ext cx="1445470" cy="67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Пирротин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Fe</a:t>
                </a:r>
                <a:r>
                  <a:rPr baseline="-25000"/>
                  <a:t>n</a:t>
                </a:r>
                <a:r>
                  <a:t>S</a:t>
                </a:r>
                <a:r>
                  <a:rPr baseline="-25000"/>
                  <a:t>n+1</a:t>
                </a:r>
              </a:p>
            </p:txBody>
          </p:sp>
        </p:grpSp>
        <p:sp>
          <p:nvSpPr>
            <p:cNvPr id="276" name="Rounded Rectangle"/>
            <p:cNvSpPr/>
            <p:nvPr/>
          </p:nvSpPr>
          <p:spPr>
            <a:xfrm>
              <a:off x="4760846" y="0"/>
              <a:ext cx="1535413" cy="1535412"/>
            </a:xfrm>
            <a:prstGeom prst="roundRect">
              <a:avLst>
                <a:gd name="adj" fmla="val 10000"/>
              </a:avLst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9" name="Group"/>
            <p:cNvGrpSpPr/>
            <p:nvPr/>
          </p:nvGrpSpPr>
          <p:grpSpPr>
            <a:xfrm>
              <a:off x="5010798" y="921247"/>
              <a:ext cx="1535412" cy="1535412"/>
              <a:chOff x="0" y="0"/>
              <a:chExt cx="1535411" cy="1535411"/>
            </a:xfrm>
          </p:grpSpPr>
          <p:sp>
            <p:nvSpPr>
              <p:cNvPr id="277" name="Rounded Rectangle"/>
              <p:cNvSpPr/>
              <p:nvPr/>
            </p:nvSpPr>
            <p:spPr>
              <a:xfrm>
                <a:off x="0" y="0"/>
                <a:ext cx="1535412" cy="153541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82985D"/>
                  </a:gs>
                  <a:gs pos="80000">
                    <a:srgbClr val="ABC87B"/>
                  </a:gs>
                  <a:gs pos="100000">
                    <a:srgbClr val="ACCA7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Халькопирит…"/>
              <p:cNvSpPr txBox="1"/>
              <p:nvPr/>
            </p:nvSpPr>
            <p:spPr>
              <a:xfrm>
                <a:off x="44970" y="430590"/>
                <a:ext cx="1445470" cy="67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Халькопирит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CuFeS</a:t>
                </a:r>
                <a:r>
                  <a:rPr baseline="-25000"/>
                  <a:t>2</a:t>
                </a:r>
              </a:p>
            </p:txBody>
          </p:sp>
        </p:grpSp>
        <p:sp>
          <p:nvSpPr>
            <p:cNvPr id="280" name="Rounded Rectangle"/>
            <p:cNvSpPr/>
            <p:nvPr/>
          </p:nvSpPr>
          <p:spPr>
            <a:xfrm>
              <a:off x="7141271" y="0"/>
              <a:ext cx="1535412" cy="1535412"/>
            </a:xfrm>
            <a:prstGeom prst="roundRect">
              <a:avLst>
                <a:gd name="adj" fmla="val 10000"/>
              </a:avLst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83" name="Group"/>
            <p:cNvGrpSpPr/>
            <p:nvPr/>
          </p:nvGrpSpPr>
          <p:grpSpPr>
            <a:xfrm>
              <a:off x="7391221" y="921247"/>
              <a:ext cx="1535412" cy="1535412"/>
              <a:chOff x="0" y="0"/>
              <a:chExt cx="1535411" cy="1535411"/>
            </a:xfrm>
          </p:grpSpPr>
          <p:sp>
            <p:nvSpPr>
              <p:cNvPr id="281" name="Rounded Rectangle"/>
              <p:cNvSpPr/>
              <p:nvPr/>
            </p:nvSpPr>
            <p:spPr>
              <a:xfrm>
                <a:off x="0" y="0"/>
                <a:ext cx="1535412" cy="153541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8FA074"/>
                  </a:gs>
                  <a:gs pos="80000">
                    <a:srgbClr val="BCD298"/>
                  </a:gs>
                  <a:gs pos="100000">
                    <a:srgbClr val="BDD498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2" name="Кубанит…"/>
              <p:cNvSpPr txBox="1"/>
              <p:nvPr/>
            </p:nvSpPr>
            <p:spPr>
              <a:xfrm>
                <a:off x="44970" y="430590"/>
                <a:ext cx="1445470" cy="67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Кубанит</a:t>
                </a: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CuFe</a:t>
                </a:r>
                <a:r>
                  <a:rPr baseline="-25000"/>
                  <a:t>2</a:t>
                </a:r>
                <a:r>
                  <a:t>S</a:t>
                </a:r>
                <a:r>
                  <a:rPr baseline="-25000"/>
                  <a:t>3</a:t>
                </a:r>
              </a:p>
            </p:txBody>
          </p:sp>
        </p:grpSp>
      </p:grpSp>
      <p:grpSp>
        <p:nvGrpSpPr>
          <p:cNvPr id="287" name="Скругленный прямоугольник 16"/>
          <p:cNvGrpSpPr/>
          <p:nvPr/>
        </p:nvGrpSpPr>
        <p:grpSpPr>
          <a:xfrm>
            <a:off x="1691680" y="5517231"/>
            <a:ext cx="5760640" cy="792089"/>
            <a:chOff x="0" y="0"/>
            <a:chExt cx="5760639" cy="792087"/>
          </a:xfrm>
        </p:grpSpPr>
        <p:sp>
          <p:nvSpPr>
            <p:cNvPr id="285" name="Rounded Rectangle"/>
            <p:cNvSpPr/>
            <p:nvPr/>
          </p:nvSpPr>
          <p:spPr>
            <a:xfrm>
              <a:off x="0" y="0"/>
              <a:ext cx="5760640" cy="79208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5E437E"/>
                </a:gs>
                <a:gs pos="80000">
                  <a:srgbClr val="7B58A6"/>
                </a:gs>
                <a:gs pos="100000">
                  <a:srgbClr val="7B57A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Извлечение целевых металлов: &lt;&lt; 100%…"/>
            <p:cNvSpPr txBox="1"/>
            <p:nvPr/>
          </p:nvSpPr>
          <p:spPr>
            <a:xfrm>
              <a:off x="84386" y="87363"/>
              <a:ext cx="5591868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Извлечение целевых металлов: </a:t>
              </a:r>
              <a:r>
                <a:t>&lt;&lt;</a:t>
              </a:r>
              <a:r>
                <a:t> 100%</a:t>
              </a:r>
            </a:p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Основные отходы: железо и сера</a:t>
              </a:r>
            </a:p>
          </p:txBody>
        </p:sp>
      </p:grpSp>
      <p:sp>
        <p:nvSpPr>
          <p:cNvPr id="288" name="Прямоугольник 17"/>
          <p:cNvSpPr txBox="1"/>
          <p:nvPr/>
        </p:nvSpPr>
        <p:spPr>
          <a:xfrm>
            <a:off x="296544" y="4724400"/>
            <a:ext cx="855091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+ </a:t>
            </a:r>
            <a:r>
              <a:t>Co, Pd, Pt, Ru, Rh, Ir, </a:t>
            </a:r>
            <a:r>
              <a:t>Au, </a:t>
            </a:r>
            <a:r>
              <a:t>Ag, Te, Se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Заголовок 1"/>
          <p:cNvSpPr txBox="1"/>
          <p:nvPr>
            <p:ph type="title"/>
          </p:nvPr>
        </p:nvSpPr>
        <p:spPr>
          <a:xfrm>
            <a:off x="457200" y="274638"/>
            <a:ext cx="8686800" cy="1143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B050"/>
                </a:solidFill>
              </a:defRPr>
            </a:lvl1pPr>
          </a:lstStyle>
          <a:p>
            <a:pPr/>
            <a:r>
              <a:t>Атомная эффективность</a:t>
            </a:r>
          </a:p>
        </p:txBody>
      </p:sp>
      <p:pic>
        <p:nvPicPr>
          <p:cNvPr id="29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75" y="1341437"/>
            <a:ext cx="8905875" cy="5572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294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grpSp>
        <p:nvGrpSpPr>
          <p:cNvPr id="314" name="Группа 59"/>
          <p:cNvGrpSpPr/>
          <p:nvPr/>
        </p:nvGrpSpPr>
        <p:grpSpPr>
          <a:xfrm>
            <a:off x="1703387" y="2492375"/>
            <a:ext cx="5761038" cy="1835151"/>
            <a:chOff x="0" y="0"/>
            <a:chExt cx="5761036" cy="1835150"/>
          </a:xfrm>
        </p:grpSpPr>
        <p:grpSp>
          <p:nvGrpSpPr>
            <p:cNvPr id="304" name="Группа 23"/>
            <p:cNvGrpSpPr/>
            <p:nvPr/>
          </p:nvGrpSpPr>
          <p:grpSpPr>
            <a:xfrm>
              <a:off x="3528635" y="0"/>
              <a:ext cx="2232402" cy="1835151"/>
              <a:chOff x="0" y="0"/>
              <a:chExt cx="2232401" cy="1835150"/>
            </a:xfrm>
          </p:grpSpPr>
          <p:sp>
            <p:nvSpPr>
              <p:cNvPr id="297" name="Овал 3"/>
              <p:cNvSpPr/>
              <p:nvPr/>
            </p:nvSpPr>
            <p:spPr>
              <a:xfrm>
                <a:off x="-1" y="431800"/>
                <a:ext cx="792143" cy="791635"/>
              </a:xfrm>
              <a:prstGeom prst="ellipse">
                <a:avLst/>
              </a:prstGeom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8" name="Овал 11"/>
              <p:cNvSpPr/>
              <p:nvPr/>
            </p:nvSpPr>
            <p:spPr>
              <a:xfrm>
                <a:off x="1440259" y="0"/>
                <a:ext cx="792143" cy="791635"/>
              </a:xfrm>
              <a:prstGeom prst="ellipse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9" name="Овал 12"/>
              <p:cNvSpPr/>
              <p:nvPr/>
            </p:nvSpPr>
            <p:spPr>
              <a:xfrm>
                <a:off x="1440259" y="1043516"/>
                <a:ext cx="792143" cy="791635"/>
              </a:xfrm>
              <a:prstGeom prst="ellipse">
                <a:avLst/>
              </a:prstGeom>
              <a:gradFill flip="none" rotWithShape="1">
                <a:gsLst>
                  <a:gs pos="0">
                    <a:srgbClr val="769537"/>
                  </a:gs>
                  <a:gs pos="80000">
                    <a:srgbClr val="9BC348"/>
                  </a:gs>
                  <a:gs pos="100000">
                    <a:srgbClr val="9CC64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0" name="Прямоугольник 4"/>
              <p:cNvSpPr/>
              <p:nvPr/>
            </p:nvSpPr>
            <p:spPr>
              <a:xfrm>
                <a:off x="1152901" y="792163"/>
                <a:ext cx="71438" cy="71437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1" name="Прямая соединительная линия 13"/>
              <p:cNvSpPr/>
              <p:nvPr/>
            </p:nvSpPr>
            <p:spPr>
              <a:xfrm>
                <a:off x="1152901" y="827087"/>
                <a:ext cx="403225" cy="331788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" name="Прямая соединительная линия 15"/>
              <p:cNvSpPr/>
              <p:nvPr/>
            </p:nvSpPr>
            <p:spPr>
              <a:xfrm flipV="1">
                <a:off x="1187826" y="395288"/>
                <a:ext cx="252414" cy="396876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" name="Прямая соединительная линия 21"/>
              <p:cNvSpPr/>
              <p:nvPr/>
            </p:nvSpPr>
            <p:spPr>
              <a:xfrm flipH="1">
                <a:off x="792540" y="827087"/>
                <a:ext cx="360362" cy="1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05" name="Овал 35"/>
            <p:cNvSpPr/>
            <p:nvPr/>
          </p:nvSpPr>
          <p:spPr>
            <a:xfrm>
              <a:off x="-1" y="431800"/>
              <a:ext cx="792143" cy="791635"/>
            </a:xfrm>
            <a:prstGeom prst="ellipse">
              <a:avLst/>
            </a:prstGeom>
            <a:gradFill flip="none" rotWithShape="1">
              <a:gsLst>
                <a:gs pos="0">
                  <a:srgbClr val="9A2F2C"/>
                </a:gs>
                <a:gs pos="80000">
                  <a:srgbClr val="CA3E3A"/>
                </a:gs>
                <a:gs pos="100000">
                  <a:srgbClr val="CE3B37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311" name="Группа 24"/>
            <p:cNvGrpSpPr/>
            <p:nvPr/>
          </p:nvGrpSpPr>
          <p:grpSpPr>
            <a:xfrm>
              <a:off x="1331911" y="0"/>
              <a:ext cx="1080523" cy="1835151"/>
              <a:chOff x="0" y="0"/>
              <a:chExt cx="1080521" cy="1835150"/>
            </a:xfrm>
          </p:grpSpPr>
          <p:sp>
            <p:nvSpPr>
              <p:cNvPr id="306" name="Овал 36"/>
              <p:cNvSpPr/>
              <p:nvPr/>
            </p:nvSpPr>
            <p:spPr>
              <a:xfrm>
                <a:off x="288379" y="0"/>
                <a:ext cx="792143" cy="791634"/>
              </a:xfrm>
              <a:prstGeom prst="ellipse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7" name="Овал 37"/>
              <p:cNvSpPr/>
              <p:nvPr/>
            </p:nvSpPr>
            <p:spPr>
              <a:xfrm>
                <a:off x="288379" y="1043516"/>
                <a:ext cx="792143" cy="791635"/>
              </a:xfrm>
              <a:prstGeom prst="ellipse">
                <a:avLst/>
              </a:prstGeom>
              <a:gradFill flip="none" rotWithShape="1">
                <a:gsLst>
                  <a:gs pos="0">
                    <a:srgbClr val="769537"/>
                  </a:gs>
                  <a:gs pos="80000">
                    <a:srgbClr val="9BC348"/>
                  </a:gs>
                  <a:gs pos="100000">
                    <a:srgbClr val="9CC64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8" name="Прямоугольник 38"/>
              <p:cNvSpPr/>
              <p:nvPr/>
            </p:nvSpPr>
            <p:spPr>
              <a:xfrm>
                <a:off x="0" y="792163"/>
                <a:ext cx="71438" cy="71437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9" name="Прямая соединительная линия 39"/>
              <p:cNvSpPr/>
              <p:nvPr/>
            </p:nvSpPr>
            <p:spPr>
              <a:xfrm>
                <a:off x="0" y="827087"/>
                <a:ext cx="404813" cy="331788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0" name="Прямая соединительная линия 40"/>
              <p:cNvSpPr/>
              <p:nvPr/>
            </p:nvSpPr>
            <p:spPr>
              <a:xfrm flipV="1">
                <a:off x="36513" y="395288"/>
                <a:ext cx="252413" cy="396876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12" name="TextBox 52"/>
            <p:cNvSpPr txBox="1"/>
            <p:nvPr/>
          </p:nvSpPr>
          <p:spPr>
            <a:xfrm>
              <a:off x="837862" y="431800"/>
              <a:ext cx="412651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4400"/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13" name="Прямая со стрелкой 55"/>
            <p:cNvSpPr/>
            <p:nvPr/>
          </p:nvSpPr>
          <p:spPr>
            <a:xfrm>
              <a:off x="2520949" y="863599"/>
              <a:ext cx="892176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9" name="Группа 62"/>
          <p:cNvGrpSpPr/>
          <p:nvPr/>
        </p:nvGrpSpPr>
        <p:grpSpPr>
          <a:xfrm>
            <a:off x="406400" y="4800599"/>
            <a:ext cx="8353426" cy="1836739"/>
            <a:chOff x="0" y="0"/>
            <a:chExt cx="8353425" cy="1836737"/>
          </a:xfrm>
        </p:grpSpPr>
        <p:grpSp>
          <p:nvGrpSpPr>
            <p:cNvPr id="322" name="Группа 26"/>
            <p:cNvGrpSpPr/>
            <p:nvPr/>
          </p:nvGrpSpPr>
          <p:grpSpPr>
            <a:xfrm>
              <a:off x="4752810" y="-1"/>
              <a:ext cx="2232383" cy="1836739"/>
              <a:chOff x="0" y="0"/>
              <a:chExt cx="2232381" cy="1836737"/>
            </a:xfrm>
          </p:grpSpPr>
          <p:sp>
            <p:nvSpPr>
              <p:cNvPr id="315" name="Овал 27"/>
              <p:cNvSpPr/>
              <p:nvPr/>
            </p:nvSpPr>
            <p:spPr>
              <a:xfrm>
                <a:off x="-1" y="432173"/>
                <a:ext cx="792137" cy="792319"/>
              </a:xfrm>
              <a:prstGeom prst="ellipse">
                <a:avLst/>
              </a:prstGeom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6" name="Овал 28"/>
              <p:cNvSpPr/>
              <p:nvPr/>
            </p:nvSpPr>
            <p:spPr>
              <a:xfrm>
                <a:off x="1440245" y="-1"/>
                <a:ext cx="792137" cy="792319"/>
              </a:xfrm>
              <a:prstGeom prst="ellipse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7" name="Овал 29"/>
              <p:cNvSpPr/>
              <p:nvPr/>
            </p:nvSpPr>
            <p:spPr>
              <a:xfrm>
                <a:off x="1440245" y="1044419"/>
                <a:ext cx="792137" cy="792319"/>
              </a:xfrm>
              <a:prstGeom prst="ellipse">
                <a:avLst/>
              </a:prstGeom>
              <a:gradFill flip="none" rotWithShape="1">
                <a:gsLst>
                  <a:gs pos="0">
                    <a:srgbClr val="769537"/>
                  </a:gs>
                  <a:gs pos="80000">
                    <a:srgbClr val="9BC348"/>
                  </a:gs>
                  <a:gs pos="100000">
                    <a:srgbClr val="9CC64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8" name="Прямоугольник 30"/>
              <p:cNvSpPr/>
              <p:nvPr/>
            </p:nvSpPr>
            <p:spPr>
              <a:xfrm>
                <a:off x="1152688" y="792163"/>
                <a:ext cx="71439" cy="71437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9" name="Прямая соединительная линия 31"/>
              <p:cNvSpPr/>
              <p:nvPr/>
            </p:nvSpPr>
            <p:spPr>
              <a:xfrm>
                <a:off x="1152688" y="828674"/>
                <a:ext cx="403226" cy="331789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" name="Прямая соединительная линия 32"/>
              <p:cNvSpPr/>
              <p:nvPr/>
            </p:nvSpPr>
            <p:spPr>
              <a:xfrm flipV="1">
                <a:off x="1187613" y="396876"/>
                <a:ext cx="252414" cy="395288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" name="Прямая соединительная линия 33"/>
              <p:cNvSpPr/>
              <p:nvPr/>
            </p:nvSpPr>
            <p:spPr>
              <a:xfrm flipH="1">
                <a:off x="792327" y="828674"/>
                <a:ext cx="360363" cy="1"/>
              </a:xfrm>
              <a:prstGeom prst="lin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23" name="Овал 42"/>
            <p:cNvSpPr/>
            <p:nvPr/>
          </p:nvSpPr>
          <p:spPr>
            <a:xfrm>
              <a:off x="-1" y="432173"/>
              <a:ext cx="792137" cy="792319"/>
            </a:xfrm>
            <a:prstGeom prst="ellipse">
              <a:avLst/>
            </a:prstGeom>
            <a:gradFill flip="none" rotWithShape="1">
              <a:gsLst>
                <a:gs pos="0">
                  <a:srgbClr val="9A2F2C"/>
                </a:gs>
                <a:gs pos="80000">
                  <a:srgbClr val="CA3E3A"/>
                </a:gs>
                <a:gs pos="100000">
                  <a:srgbClr val="CE3B37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332" name="Группа 50"/>
            <p:cNvGrpSpPr/>
            <p:nvPr/>
          </p:nvGrpSpPr>
          <p:grpSpPr>
            <a:xfrm>
              <a:off x="1440245" y="-1"/>
              <a:ext cx="2196377" cy="1836739"/>
              <a:chOff x="0" y="0"/>
              <a:chExt cx="2196375" cy="1836737"/>
            </a:xfrm>
          </p:grpSpPr>
          <p:grpSp>
            <p:nvGrpSpPr>
              <p:cNvPr id="330" name="Группа 25"/>
              <p:cNvGrpSpPr/>
              <p:nvPr/>
            </p:nvGrpSpPr>
            <p:grpSpPr>
              <a:xfrm>
                <a:off x="750504" y="-1"/>
                <a:ext cx="1445872" cy="1836739"/>
                <a:chOff x="0" y="0"/>
                <a:chExt cx="1445871" cy="1836737"/>
              </a:xfrm>
            </p:grpSpPr>
            <p:sp>
              <p:nvSpPr>
                <p:cNvPr id="324" name="Овал 43"/>
                <p:cNvSpPr/>
                <p:nvPr/>
              </p:nvSpPr>
              <p:spPr>
                <a:xfrm>
                  <a:off x="653735" y="0"/>
                  <a:ext cx="792137" cy="7923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E5E97"/>
                    </a:gs>
                    <a:gs pos="80000">
                      <a:srgbClr val="3C7BC7"/>
                    </a:gs>
                    <a:gs pos="100000">
                      <a:srgbClr val="3A7CCA"/>
                    </a:gs>
                  </a:gsLst>
                  <a:lin ang="16200000" scaled="0"/>
                </a:gra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30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5" name="Овал 44"/>
                <p:cNvSpPr/>
                <p:nvPr/>
              </p:nvSpPr>
              <p:spPr>
                <a:xfrm>
                  <a:off x="653735" y="1044419"/>
                  <a:ext cx="792137" cy="7923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69537"/>
                    </a:gs>
                    <a:gs pos="80000">
                      <a:srgbClr val="9BC348"/>
                    </a:gs>
                    <a:gs pos="100000">
                      <a:srgbClr val="9CC646"/>
                    </a:gs>
                  </a:gsLst>
                  <a:lin ang="16200000" scaled="0"/>
                </a:gra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30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6" name="Прямоугольник 45"/>
                <p:cNvSpPr/>
                <p:nvPr/>
              </p:nvSpPr>
              <p:spPr>
                <a:xfrm>
                  <a:off x="365125" y="792163"/>
                  <a:ext cx="71439" cy="71437"/>
                </a:xfrm>
                <a:prstGeom prst="rect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7" name="Прямая соединительная линия 46"/>
                <p:cNvSpPr/>
                <p:nvPr/>
              </p:nvSpPr>
              <p:spPr>
                <a:xfrm>
                  <a:off x="365124" y="828674"/>
                  <a:ext cx="404814" cy="331789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Прямая соединительная линия 47"/>
                <p:cNvSpPr/>
                <p:nvPr/>
              </p:nvSpPr>
              <p:spPr>
                <a:xfrm flipV="1">
                  <a:off x="401637" y="396876"/>
                  <a:ext cx="252413" cy="395288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Прямая соединительная линия 48"/>
                <p:cNvSpPr/>
                <p:nvPr/>
              </p:nvSpPr>
              <p:spPr>
                <a:xfrm flipH="1">
                  <a:off x="0" y="828674"/>
                  <a:ext cx="365125" cy="4764"/>
                </a:xfrm>
                <a:prstGeom prst="line">
                  <a:avLst/>
                </a:prstGeom>
                <a:noFill/>
                <a:ln w="222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1" name="Скругленный прямоугольник 49"/>
              <p:cNvSpPr/>
              <p:nvPr/>
            </p:nvSpPr>
            <p:spPr>
              <a:xfrm>
                <a:off x="-1" y="608139"/>
                <a:ext cx="756130" cy="450182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5E437E"/>
                  </a:gs>
                  <a:gs pos="80000">
                    <a:srgbClr val="7B58A6"/>
                  </a:gs>
                  <a:gs pos="100000">
                    <a:srgbClr val="7B57A8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335" name="Скругленный прямоугольник 53"/>
            <p:cNvGrpSpPr/>
            <p:nvPr/>
          </p:nvGrpSpPr>
          <p:grpSpPr>
            <a:xfrm>
              <a:off x="7489277" y="597503"/>
              <a:ext cx="864149" cy="450182"/>
              <a:chOff x="0" y="0"/>
              <a:chExt cx="864147" cy="450180"/>
            </a:xfrm>
          </p:grpSpPr>
          <p:sp>
            <p:nvSpPr>
              <p:cNvPr id="333" name="Rounded Rectangle"/>
              <p:cNvSpPr/>
              <p:nvPr/>
            </p:nvSpPr>
            <p:spPr>
              <a:xfrm>
                <a:off x="0" y="0"/>
                <a:ext cx="864148" cy="450181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5E437E"/>
                  </a:gs>
                  <a:gs pos="80000">
                    <a:srgbClr val="7B58A6"/>
                  </a:gs>
                  <a:gs pos="100000">
                    <a:srgbClr val="7B57A8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отход"/>
              <p:cNvSpPr txBox="1"/>
              <p:nvPr/>
            </p:nvSpPr>
            <p:spPr>
              <a:xfrm>
                <a:off x="67696" y="68393"/>
                <a:ext cx="728755" cy="313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b="1"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отход</a:t>
                </a:r>
              </a:p>
            </p:txBody>
          </p:sp>
        </p:grpSp>
        <p:sp>
          <p:nvSpPr>
            <p:cNvPr id="336" name="TextBox 56"/>
            <p:cNvSpPr txBox="1"/>
            <p:nvPr/>
          </p:nvSpPr>
          <p:spPr>
            <a:xfrm>
              <a:off x="837855" y="432173"/>
              <a:ext cx="412647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4400"/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37" name="Прямая со стрелкой 60"/>
            <p:cNvSpPr/>
            <p:nvPr/>
          </p:nvSpPr>
          <p:spPr>
            <a:xfrm>
              <a:off x="3744912" y="863600"/>
              <a:ext cx="892176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8" name="TextBox 61"/>
            <p:cNvSpPr txBox="1"/>
            <p:nvPr/>
          </p:nvSpPr>
          <p:spPr>
            <a:xfrm>
              <a:off x="7035901" y="432173"/>
              <a:ext cx="412647" cy="653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4400"/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340" name="TextBox 58"/>
          <p:cNvSpPr txBox="1"/>
          <p:nvPr/>
        </p:nvSpPr>
        <p:spPr>
          <a:xfrm>
            <a:off x="175894" y="2051049"/>
            <a:ext cx="881443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Высокая атомная эффективность</a:t>
            </a:r>
          </a:p>
        </p:txBody>
      </p:sp>
      <p:sp>
        <p:nvSpPr>
          <p:cNvPr id="341" name="TextBox 63"/>
          <p:cNvSpPr txBox="1"/>
          <p:nvPr/>
        </p:nvSpPr>
        <p:spPr>
          <a:xfrm>
            <a:off x="175894" y="4356100"/>
            <a:ext cx="881443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Низкая атомная эффективность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1"/>
          <p:cNvSpPr txBox="1"/>
          <p:nvPr>
            <p:ph type="title" idx="4294967295"/>
          </p:nvPr>
        </p:nvSpPr>
        <p:spPr>
          <a:xfrm>
            <a:off x="117474" y="706437"/>
            <a:ext cx="8859840" cy="993776"/>
          </a:xfrm>
          <a:prstGeom prst="rect">
            <a:avLst/>
          </a:prstGeom>
        </p:spPr>
        <p:txBody>
          <a:bodyPr/>
          <a:lstStyle/>
          <a:p>
            <a:pPr algn="r" defTabSz="850391">
              <a:defRPr sz="3255">
                <a:solidFill>
                  <a:srgbClr val="00BD00"/>
                </a:solidFill>
              </a:defRPr>
            </a:pPr>
            <a:r>
              <a:t>Атомная эффективность </a:t>
            </a:r>
            <a:br/>
            <a:r>
              <a:t>переработки сульфидных железо-никелевых руд</a:t>
            </a:r>
          </a:p>
        </p:txBody>
      </p:sp>
      <p:pic>
        <p:nvPicPr>
          <p:cNvPr id="34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9687" y="2924175"/>
            <a:ext cx="1943101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1862" y="2435225"/>
            <a:ext cx="2289176" cy="2289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12424" t="8079" r="14848" b="9696"/>
          <a:stretch>
            <a:fillRect/>
          </a:stretch>
        </p:blipFill>
        <p:spPr>
          <a:xfrm>
            <a:off x="4156075" y="2947988"/>
            <a:ext cx="1455738" cy="123348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ontent Placeholder 2"/>
          <p:cNvSpPr txBox="1"/>
          <p:nvPr/>
        </p:nvSpPr>
        <p:spPr>
          <a:xfrm>
            <a:off x="255269" y="2025650"/>
            <a:ext cx="8584250" cy="135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100"/>
            </a:pPr>
            <a:r>
              <a:t>Переработка сульфидных  полиметаллических руд глазами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100"/>
            </a:pPr>
            <a:r>
              <a:rPr>
                <a:solidFill>
                  <a:srgbClr val="00BC00"/>
                </a:solidFill>
              </a:rPr>
              <a:t>«зеленой химии»</a:t>
            </a:r>
            <a:r>
              <a:t>:</a:t>
            </a:r>
            <a:endParaRPr sz="3200"/>
          </a:p>
        </p:txBody>
      </p:sp>
      <p:sp>
        <p:nvSpPr>
          <p:cNvPr id="350" name="Text Box 8"/>
          <p:cNvSpPr txBox="1"/>
          <p:nvPr/>
        </p:nvSpPr>
        <p:spPr>
          <a:xfrm>
            <a:off x="1149033" y="4197349"/>
            <a:ext cx="2275522" cy="37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</a:pPr>
            <a:r>
              <a:t>Пирротин  - </a:t>
            </a:r>
            <a:r>
              <a:rPr>
                <a:solidFill>
                  <a:srgbClr val="CC3300"/>
                </a:solidFill>
              </a:rPr>
              <a:t>Fe</a:t>
            </a:r>
            <a:r>
              <a:rPr baseline="-25000">
                <a:solidFill>
                  <a:srgbClr val="CC3300"/>
                </a:solidFill>
              </a:rPr>
              <a:t>7</a:t>
            </a:r>
            <a:r>
              <a:rPr>
                <a:solidFill>
                  <a:srgbClr val="CC3300"/>
                </a:solidFill>
              </a:rPr>
              <a:t>S</a:t>
            </a:r>
            <a:r>
              <a:rPr baseline="-25000">
                <a:solidFill>
                  <a:srgbClr val="CC3300"/>
                </a:solidFill>
              </a:rPr>
              <a:t>8</a:t>
            </a:r>
          </a:p>
        </p:txBody>
      </p:sp>
      <p:sp>
        <p:nvSpPr>
          <p:cNvPr id="351" name="Text Box 9"/>
          <p:cNvSpPr txBox="1"/>
          <p:nvPr/>
        </p:nvSpPr>
        <p:spPr>
          <a:xfrm>
            <a:off x="3833494" y="4176712"/>
            <a:ext cx="2345375" cy="37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</a:pPr>
            <a:r>
              <a:t>Пентландит - </a:t>
            </a:r>
            <a:r>
              <a:rPr>
                <a:solidFill>
                  <a:srgbClr val="000099"/>
                </a:solidFill>
              </a:rPr>
              <a:t>Ni</a:t>
            </a:r>
            <a:r>
              <a:rPr>
                <a:solidFill>
                  <a:srgbClr val="CC3300"/>
                </a:solidFill>
              </a:rPr>
              <a:t>FeS</a:t>
            </a:r>
            <a:r>
              <a:rPr baseline="-25000">
                <a:solidFill>
                  <a:srgbClr val="CC3300"/>
                </a:solidFill>
              </a:rPr>
              <a:t>2</a:t>
            </a:r>
          </a:p>
        </p:txBody>
      </p:sp>
      <p:sp>
        <p:nvSpPr>
          <p:cNvPr id="352" name="Text Box 10"/>
          <p:cNvSpPr txBox="1"/>
          <p:nvPr/>
        </p:nvSpPr>
        <p:spPr>
          <a:xfrm>
            <a:off x="6273482" y="4135437"/>
            <a:ext cx="2518411" cy="37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</a:pPr>
            <a:r>
              <a:t>Халькопирит-  </a:t>
            </a:r>
            <a:r>
              <a:rPr>
                <a:solidFill>
                  <a:srgbClr val="000099"/>
                </a:solidFill>
              </a:rPr>
              <a:t>Cu</a:t>
            </a:r>
            <a:r>
              <a:rPr>
                <a:solidFill>
                  <a:srgbClr val="CC3300"/>
                </a:solidFill>
              </a:rPr>
              <a:t>FeS</a:t>
            </a:r>
            <a:r>
              <a:rPr baseline="-25000">
                <a:solidFill>
                  <a:srgbClr val="CC3300"/>
                </a:solidFill>
              </a:rPr>
              <a:t>2</a:t>
            </a:r>
          </a:p>
        </p:txBody>
      </p:sp>
      <p:sp>
        <p:nvSpPr>
          <p:cNvPr id="353" name="AutoShape 11"/>
          <p:cNvSpPr/>
          <p:nvPr/>
        </p:nvSpPr>
        <p:spPr>
          <a:xfrm>
            <a:off x="4140200" y="5516562"/>
            <a:ext cx="1276351" cy="581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69696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sz="1300"/>
            </a:pPr>
          </a:p>
        </p:txBody>
      </p:sp>
      <p:sp>
        <p:nvSpPr>
          <p:cNvPr id="354" name="Text Box 12"/>
          <p:cNvSpPr txBox="1"/>
          <p:nvPr/>
        </p:nvSpPr>
        <p:spPr>
          <a:xfrm>
            <a:off x="190182" y="5405437"/>
            <a:ext cx="3116899" cy="898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  <a:defRPr>
                <a:solidFill>
                  <a:srgbClr val="CC3300"/>
                </a:solidFill>
              </a:defRPr>
            </a:pPr>
            <a:r>
              <a:t>Отход:</a:t>
            </a:r>
            <a:br/>
            <a:r>
              <a:t>Пирротиновый концентрат</a:t>
            </a:r>
            <a:r>
              <a:rPr>
                <a:solidFill>
                  <a:srgbClr val="000000"/>
                </a:solidFill>
              </a:rPr>
              <a:t> </a:t>
            </a:r>
            <a:br>
              <a:rPr>
                <a:solidFill>
                  <a:srgbClr val="000000"/>
                </a:solidFill>
              </a:rPr>
            </a:br>
            <a:r>
              <a:rPr sz="1500">
                <a:solidFill>
                  <a:srgbClr val="000000"/>
                </a:solidFill>
              </a:rPr>
              <a:t>75 % </a:t>
            </a:r>
            <a:r>
              <a:rPr sz="1500">
                <a:solidFill>
                  <a:srgbClr val="000000"/>
                </a:solidFill>
              </a:rPr>
              <a:t>Fe</a:t>
            </a:r>
            <a:r>
              <a:rPr baseline="-25000" sz="1500">
                <a:solidFill>
                  <a:srgbClr val="000000"/>
                </a:solidFill>
              </a:rPr>
              <a:t>7</a:t>
            </a:r>
            <a:r>
              <a:rPr sz="1500">
                <a:solidFill>
                  <a:srgbClr val="000000"/>
                </a:solidFill>
              </a:rPr>
              <a:t>S</a:t>
            </a:r>
            <a:r>
              <a:rPr baseline="-25000" sz="1500">
                <a:solidFill>
                  <a:srgbClr val="000000"/>
                </a:solidFill>
              </a:rPr>
              <a:t>8</a:t>
            </a:r>
            <a:r>
              <a:rPr sz="1500">
                <a:solidFill>
                  <a:srgbClr val="000000"/>
                </a:solidFill>
              </a:rPr>
              <a:t>, </a:t>
            </a:r>
            <a:r>
              <a:rPr sz="1500">
                <a:solidFill>
                  <a:srgbClr val="000000"/>
                </a:solidFill>
              </a:rPr>
              <a:t>0.5-1 % </a:t>
            </a:r>
            <a:r>
              <a:rPr sz="1500">
                <a:solidFill>
                  <a:srgbClr val="0000FF"/>
                </a:solidFill>
              </a:rPr>
              <a:t>С</a:t>
            </a:r>
            <a:r>
              <a:rPr sz="1500">
                <a:solidFill>
                  <a:srgbClr val="0000FF"/>
                </a:solidFill>
              </a:rPr>
              <a:t>u</a:t>
            </a:r>
            <a:r>
              <a:rPr sz="1500">
                <a:solidFill>
                  <a:srgbClr val="000000"/>
                </a:solidFill>
              </a:rPr>
              <a:t> </a:t>
            </a:r>
            <a:r>
              <a:rPr sz="1500">
                <a:solidFill>
                  <a:srgbClr val="000000"/>
                </a:solidFill>
              </a:rPr>
              <a:t>и 1-2 % </a:t>
            </a:r>
            <a:r>
              <a:rPr sz="1500">
                <a:solidFill>
                  <a:srgbClr val="0000FF"/>
                </a:solidFill>
              </a:rPr>
              <a:t>Ni</a:t>
            </a:r>
            <a:r>
              <a:rPr sz="15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5" name="Text Box 13"/>
          <p:cNvSpPr txBox="1"/>
          <p:nvPr/>
        </p:nvSpPr>
        <p:spPr>
          <a:xfrm>
            <a:off x="4166076" y="5152799"/>
            <a:ext cx="143573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</a:lvl1pPr>
          </a:lstStyle>
          <a:p>
            <a:pPr/>
            <a:r>
              <a:t>Обогащение</a:t>
            </a:r>
          </a:p>
        </p:txBody>
      </p:sp>
      <p:grpSp>
        <p:nvGrpSpPr>
          <p:cNvPr id="359" name="AutoShape 16"/>
          <p:cNvGrpSpPr/>
          <p:nvPr/>
        </p:nvGrpSpPr>
        <p:grpSpPr>
          <a:xfrm>
            <a:off x="5424359" y="5253037"/>
            <a:ext cx="489079" cy="421572"/>
            <a:chOff x="0" y="0"/>
            <a:chExt cx="489078" cy="421571"/>
          </a:xfrm>
        </p:grpSpPr>
        <p:sp>
          <p:nvSpPr>
            <p:cNvPr id="356" name="Shape"/>
            <p:cNvSpPr/>
            <p:nvPr/>
          </p:nvSpPr>
          <p:spPr>
            <a:xfrm>
              <a:off x="0" y="0"/>
              <a:ext cx="489079" cy="42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8" h="21600" fill="norm" stroke="1" extrusionOk="0">
                  <a:moveTo>
                    <a:pt x="5" y="7715"/>
                  </a:moveTo>
                  <a:cubicBezTo>
                    <a:pt x="5" y="10983"/>
                    <a:pt x="5169" y="13896"/>
                    <a:pt x="12896" y="14987"/>
                  </a:cubicBezTo>
                  <a:lnTo>
                    <a:pt x="12896" y="12783"/>
                  </a:lnTo>
                  <a:lnTo>
                    <a:pt x="19358" y="17634"/>
                  </a:lnTo>
                  <a:lnTo>
                    <a:pt x="12896" y="21600"/>
                  </a:lnTo>
                  <a:lnTo>
                    <a:pt x="12896" y="19396"/>
                  </a:lnTo>
                  <a:cubicBezTo>
                    <a:pt x="5169" y="18305"/>
                    <a:pt x="5" y="15391"/>
                    <a:pt x="5" y="12124"/>
                  </a:cubicBezTo>
                  <a:close/>
                  <a:moveTo>
                    <a:pt x="19358" y="4409"/>
                  </a:moveTo>
                  <a:cubicBezTo>
                    <a:pt x="10799" y="4409"/>
                    <a:pt x="3257" y="6650"/>
                    <a:pt x="812" y="9919"/>
                  </a:cubicBezTo>
                  <a:cubicBezTo>
                    <a:pt x="-2242" y="5836"/>
                    <a:pt x="3586" y="1539"/>
                    <a:pt x="13829" y="322"/>
                  </a:cubicBezTo>
                  <a:cubicBezTo>
                    <a:pt x="15623" y="108"/>
                    <a:pt x="17486" y="0"/>
                    <a:pt x="1935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  <p:sp>
          <p:nvSpPr>
            <p:cNvPr id="357" name="Shape"/>
            <p:cNvSpPr/>
            <p:nvPr/>
          </p:nvSpPr>
          <p:spPr>
            <a:xfrm>
              <a:off x="0" y="0"/>
              <a:ext cx="489079" cy="193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8" h="21600" fill="norm" stroke="1" extrusionOk="0">
                  <a:moveTo>
                    <a:pt x="19358" y="9600"/>
                  </a:moveTo>
                  <a:cubicBezTo>
                    <a:pt x="10799" y="9600"/>
                    <a:pt x="3257" y="14480"/>
                    <a:pt x="812" y="21600"/>
                  </a:cubicBezTo>
                  <a:cubicBezTo>
                    <a:pt x="-2242" y="12708"/>
                    <a:pt x="3586" y="3351"/>
                    <a:pt x="13829" y="700"/>
                  </a:cubicBezTo>
                  <a:cubicBezTo>
                    <a:pt x="15623" y="236"/>
                    <a:pt x="17486" y="0"/>
                    <a:pt x="1935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  <p:sp>
          <p:nvSpPr>
            <p:cNvPr id="358" name="Line"/>
            <p:cNvSpPr/>
            <p:nvPr/>
          </p:nvSpPr>
          <p:spPr>
            <a:xfrm>
              <a:off x="128" y="0"/>
              <a:ext cx="488951" cy="42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715"/>
                  </a:moveTo>
                  <a:cubicBezTo>
                    <a:pt x="0" y="10983"/>
                    <a:pt x="5764" y="13896"/>
                    <a:pt x="14388" y="14987"/>
                  </a:cubicBezTo>
                  <a:lnTo>
                    <a:pt x="14388" y="12783"/>
                  </a:lnTo>
                  <a:lnTo>
                    <a:pt x="21600" y="17634"/>
                  </a:lnTo>
                  <a:lnTo>
                    <a:pt x="14388" y="21600"/>
                  </a:lnTo>
                  <a:lnTo>
                    <a:pt x="14388" y="19396"/>
                  </a:lnTo>
                  <a:cubicBezTo>
                    <a:pt x="5764" y="18305"/>
                    <a:pt x="0" y="15391"/>
                    <a:pt x="0" y="12124"/>
                  </a:cubicBezTo>
                  <a:lnTo>
                    <a:pt x="0" y="7715"/>
                  </a:lnTo>
                  <a:cubicBezTo>
                    <a:pt x="0" y="3454"/>
                    <a:pt x="9671" y="0"/>
                    <a:pt x="21600" y="0"/>
                  </a:cubicBezTo>
                  <a:lnTo>
                    <a:pt x="21600" y="4409"/>
                  </a:lnTo>
                  <a:cubicBezTo>
                    <a:pt x="12048" y="4409"/>
                    <a:pt x="3630" y="6650"/>
                    <a:pt x="900" y="9919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</p:grpSp>
      <p:sp>
        <p:nvSpPr>
          <p:cNvPr id="360" name="Text Box 17"/>
          <p:cNvSpPr txBox="1"/>
          <p:nvPr/>
        </p:nvSpPr>
        <p:spPr>
          <a:xfrm>
            <a:off x="5752782" y="5349875"/>
            <a:ext cx="3345498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  <a:defRPr>
                <a:solidFill>
                  <a:srgbClr val="0000FF"/>
                </a:solidFill>
              </a:defRPr>
            </a:pPr>
            <a:r>
              <a:t>Продукт:</a:t>
            </a:r>
            <a:br/>
            <a:r>
              <a:rPr>
                <a:solidFill>
                  <a:srgbClr val="000000"/>
                </a:solidFill>
              </a:rPr>
              <a:t>медно-никелевый концентрат</a:t>
            </a:r>
            <a:br>
              <a:rPr>
                <a:solidFill>
                  <a:srgbClr val="000000"/>
                </a:solidFill>
              </a:rPr>
            </a:br>
            <a:r>
              <a:t>Cu</a:t>
            </a:r>
            <a:r>
              <a:rPr>
                <a:solidFill>
                  <a:srgbClr val="000000"/>
                </a:solidFill>
              </a:rPr>
              <a:t>S, </a:t>
            </a:r>
            <a:r>
              <a:t>Ni</a:t>
            </a:r>
            <a:r>
              <a:rPr>
                <a:solidFill>
                  <a:srgbClr val="000000"/>
                </a:solidFill>
              </a:rPr>
              <a:t>S</a:t>
            </a:r>
            <a:r>
              <a:rPr>
                <a:solidFill>
                  <a:srgbClr val="000000"/>
                </a:solidFill>
              </a:rPr>
              <a:t>, концентрат МПГ</a:t>
            </a:r>
          </a:p>
        </p:txBody>
      </p:sp>
      <p:grpSp>
        <p:nvGrpSpPr>
          <p:cNvPr id="364" name="AutoShape 18"/>
          <p:cNvGrpSpPr/>
          <p:nvPr/>
        </p:nvGrpSpPr>
        <p:grpSpPr>
          <a:xfrm>
            <a:off x="3181349" y="5057775"/>
            <a:ext cx="974940" cy="922544"/>
            <a:chOff x="0" y="0"/>
            <a:chExt cx="974938" cy="922544"/>
          </a:xfrm>
        </p:grpSpPr>
        <p:sp>
          <p:nvSpPr>
            <p:cNvPr id="361" name="Shape"/>
            <p:cNvSpPr/>
            <p:nvPr/>
          </p:nvSpPr>
          <p:spPr>
            <a:xfrm>
              <a:off x="0" y="0"/>
              <a:ext cx="974939" cy="92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4" h="21600" fill="norm" stroke="1" extrusionOk="0">
                  <a:moveTo>
                    <a:pt x="0" y="17633"/>
                  </a:moveTo>
                  <a:lnTo>
                    <a:pt x="6483" y="12784"/>
                  </a:lnTo>
                  <a:lnTo>
                    <a:pt x="6483" y="14988"/>
                  </a:lnTo>
                  <a:lnTo>
                    <a:pt x="6483" y="14988"/>
                  </a:lnTo>
                  <a:cubicBezTo>
                    <a:pt x="12345" y="14166"/>
                    <a:pt x="16863" y="12282"/>
                    <a:pt x="18639" y="9919"/>
                  </a:cubicBezTo>
                  <a:cubicBezTo>
                    <a:pt x="21600" y="13858"/>
                    <a:pt x="16254" y="18026"/>
                    <a:pt x="6483" y="19396"/>
                  </a:cubicBezTo>
                  <a:lnTo>
                    <a:pt x="6483" y="21600"/>
                  </a:lnTo>
                  <a:close/>
                  <a:moveTo>
                    <a:pt x="19450" y="12123"/>
                  </a:moveTo>
                  <a:cubicBezTo>
                    <a:pt x="19450" y="7862"/>
                    <a:pt x="10742" y="4408"/>
                    <a:pt x="0" y="4408"/>
                  </a:cubicBezTo>
                  <a:lnTo>
                    <a:pt x="0" y="0"/>
                  </a:lnTo>
                  <a:cubicBezTo>
                    <a:pt x="10742" y="0"/>
                    <a:pt x="19450" y="3454"/>
                    <a:pt x="19450" y="7714"/>
                  </a:cubicBezTo>
                  <a:close/>
                </a:path>
              </a:pathLst>
            </a:custGeom>
            <a:solidFill>
              <a:srgbClr val="CC33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  <p:sp>
          <p:nvSpPr>
            <p:cNvPr id="362" name="Shape"/>
            <p:cNvSpPr/>
            <p:nvPr/>
          </p:nvSpPr>
          <p:spPr>
            <a:xfrm>
              <a:off x="0" y="0"/>
              <a:ext cx="974726" cy="517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14009"/>
                    <a:pt x="11929" y="7855"/>
                    <a:pt x="0" y="7855"/>
                  </a:cubicBezTo>
                  <a:lnTo>
                    <a:pt x="0" y="0"/>
                  </a:lnTo>
                  <a:cubicBezTo>
                    <a:pt x="11929" y="0"/>
                    <a:pt x="21600" y="6154"/>
                    <a:pt x="21600" y="1374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  <p:sp>
          <p:nvSpPr>
            <p:cNvPr id="363" name="Line"/>
            <p:cNvSpPr/>
            <p:nvPr/>
          </p:nvSpPr>
          <p:spPr>
            <a:xfrm>
              <a:off x="0" y="0"/>
              <a:ext cx="974726" cy="92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123"/>
                  </a:moveTo>
                  <a:cubicBezTo>
                    <a:pt x="21600" y="7862"/>
                    <a:pt x="11929" y="4408"/>
                    <a:pt x="0" y="4408"/>
                  </a:cubicBezTo>
                  <a:lnTo>
                    <a:pt x="0" y="0"/>
                  </a:lnTo>
                  <a:cubicBezTo>
                    <a:pt x="11929" y="0"/>
                    <a:pt x="21600" y="3454"/>
                    <a:pt x="21600" y="7714"/>
                  </a:cubicBezTo>
                  <a:lnTo>
                    <a:pt x="21600" y="12123"/>
                  </a:lnTo>
                  <a:cubicBezTo>
                    <a:pt x="21600" y="15392"/>
                    <a:pt x="15830" y="18306"/>
                    <a:pt x="7200" y="19396"/>
                  </a:cubicBezTo>
                  <a:lnTo>
                    <a:pt x="7200" y="21600"/>
                  </a:lnTo>
                  <a:lnTo>
                    <a:pt x="0" y="17633"/>
                  </a:lnTo>
                  <a:lnTo>
                    <a:pt x="7200" y="12784"/>
                  </a:lnTo>
                  <a:lnTo>
                    <a:pt x="7200" y="14988"/>
                  </a:lnTo>
                  <a:lnTo>
                    <a:pt x="7200" y="14988"/>
                  </a:lnTo>
                  <a:cubicBezTo>
                    <a:pt x="13710" y="14166"/>
                    <a:pt x="18727" y="12282"/>
                    <a:pt x="20700" y="9919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/>
              </a:pPr>
            </a:p>
          </p:txBody>
        </p:sp>
      </p:grpSp>
      <p:sp>
        <p:nvSpPr>
          <p:cNvPr id="365" name="Text Box 19"/>
          <p:cNvSpPr txBox="1"/>
          <p:nvPr/>
        </p:nvSpPr>
        <p:spPr>
          <a:xfrm>
            <a:off x="2817494" y="4518025"/>
            <a:ext cx="393446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b="1" sz="2000">
                <a:solidFill>
                  <a:srgbClr val="990033"/>
                </a:solidFill>
              </a:defRPr>
            </a:pPr>
            <a:r>
              <a:t>Из 2</a:t>
            </a:r>
            <a:r>
              <a:t>3</a:t>
            </a:r>
            <a:r>
              <a:t> атомов нужны только 2 !!!</a:t>
            </a:r>
          </a:p>
        </p:txBody>
      </p:sp>
      <p:grpSp>
        <p:nvGrpSpPr>
          <p:cNvPr id="368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366" name="Picture 2" descr="Picture 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369" name="Text Box 21"/>
          <p:cNvSpPr txBox="1"/>
          <p:nvPr/>
        </p:nvSpPr>
        <p:spPr>
          <a:xfrm>
            <a:off x="4211752" y="4776223"/>
            <a:ext cx="120944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00B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АЭ = 0,09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Заголовок 1"/>
          <p:cNvSpPr txBox="1"/>
          <p:nvPr>
            <p:ph type="title" idx="4294967295"/>
          </p:nvPr>
        </p:nvSpPr>
        <p:spPr>
          <a:xfrm>
            <a:off x="341313" y="276224"/>
            <a:ext cx="8686801" cy="1719265"/>
          </a:xfrm>
          <a:prstGeom prst="rect">
            <a:avLst/>
          </a:prstGeom>
        </p:spPr>
        <p:txBody>
          <a:bodyPr/>
          <a:lstStyle/>
          <a:p>
            <a:pPr algn="r">
              <a:defRPr sz="2800">
                <a:solidFill>
                  <a:srgbClr val="00B050"/>
                </a:solidFill>
              </a:defRPr>
            </a:pPr>
            <a:r>
              <a:t>Шесть рекомендаций МЭА по комплексному </a:t>
            </a:r>
            <a:br/>
            <a:r>
              <a:t>подходу к безопасности добычи полезных ископаемых и двенадцать принципов зеленой химии </a:t>
            </a:r>
          </a:p>
        </p:txBody>
      </p:sp>
      <p:sp>
        <p:nvSpPr>
          <p:cNvPr id="374" name="Прямоугольник 7"/>
          <p:cNvSpPr txBox="1"/>
          <p:nvPr/>
        </p:nvSpPr>
        <p:spPr>
          <a:xfrm>
            <a:off x="45719" y="6362700"/>
            <a:ext cx="903351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i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https://www.iea.org/reports/the-role-of-critical-minerals-in-clean-energy-transitions/executive-summary</a:t>
            </a:r>
          </a:p>
        </p:txBody>
      </p:sp>
      <p:grpSp>
        <p:nvGrpSpPr>
          <p:cNvPr id="393" name="Схема 2"/>
          <p:cNvGrpSpPr/>
          <p:nvPr/>
        </p:nvGrpSpPr>
        <p:grpSpPr>
          <a:xfrm>
            <a:off x="39809" y="2015936"/>
            <a:ext cx="5133080" cy="3262991"/>
            <a:chOff x="0" y="0"/>
            <a:chExt cx="5133078" cy="3262989"/>
          </a:xfrm>
        </p:grpSpPr>
        <p:grpSp>
          <p:nvGrpSpPr>
            <p:cNvPr id="377" name="Group"/>
            <p:cNvGrpSpPr/>
            <p:nvPr/>
          </p:nvGrpSpPr>
          <p:grpSpPr>
            <a:xfrm>
              <a:off x="1302748" y="0"/>
              <a:ext cx="2436344" cy="649447"/>
              <a:chOff x="0" y="0"/>
              <a:chExt cx="2436343" cy="649446"/>
            </a:xfrm>
          </p:grpSpPr>
          <p:sp>
            <p:nvSpPr>
              <p:cNvPr id="375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76" name="Инвестиции в диверсифицированные источники новых поставок"/>
              <p:cNvSpPr txBox="1"/>
              <p:nvPr/>
            </p:nvSpPr>
            <p:spPr>
              <a:xfrm>
                <a:off x="31702" y="32077"/>
                <a:ext cx="2372939" cy="585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Инвестиции в диверсифицированные источники новых поставок</a:t>
                </a:r>
              </a:p>
            </p:txBody>
          </p:sp>
        </p:grpSp>
        <p:grpSp>
          <p:nvGrpSpPr>
            <p:cNvPr id="380" name="Group"/>
            <p:cNvGrpSpPr/>
            <p:nvPr/>
          </p:nvGrpSpPr>
          <p:grpSpPr>
            <a:xfrm>
              <a:off x="2627736" y="880762"/>
              <a:ext cx="2436345" cy="649448"/>
              <a:chOff x="0" y="0"/>
              <a:chExt cx="2436343" cy="649446"/>
            </a:xfrm>
          </p:grpSpPr>
          <p:sp>
            <p:nvSpPr>
              <p:cNvPr id="378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rgbClr val="5FB65B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79" name="Технологические инновации"/>
              <p:cNvSpPr txBox="1"/>
              <p:nvPr/>
            </p:nvSpPr>
            <p:spPr>
              <a:xfrm>
                <a:off x="31703" y="192595"/>
                <a:ext cx="2372939" cy="264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Технологические инновации </a:t>
                </a:r>
              </a:p>
            </p:txBody>
          </p:sp>
        </p:grpSp>
        <p:grpSp>
          <p:nvGrpSpPr>
            <p:cNvPr id="383" name="Group"/>
            <p:cNvGrpSpPr/>
            <p:nvPr/>
          </p:nvGrpSpPr>
          <p:grpSpPr>
            <a:xfrm>
              <a:off x="6" y="1790089"/>
              <a:ext cx="2436344" cy="649447"/>
              <a:chOff x="0" y="0"/>
              <a:chExt cx="2436343" cy="649446"/>
            </a:xfrm>
          </p:grpSpPr>
          <p:sp>
            <p:nvSpPr>
              <p:cNvPr id="381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rgbClr val="5DB18E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2" name="Повышение устойчивости цепочки поставок"/>
              <p:cNvSpPr txBox="1"/>
              <p:nvPr/>
            </p:nvSpPr>
            <p:spPr>
              <a:xfrm>
                <a:off x="31703" y="112336"/>
                <a:ext cx="2372938" cy="424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Повышение устойчивости цепочки поставок </a:t>
                </a:r>
              </a:p>
            </p:txBody>
          </p:sp>
        </p:grpSp>
        <p:grpSp>
          <p:nvGrpSpPr>
            <p:cNvPr id="386" name="Group"/>
            <p:cNvGrpSpPr/>
            <p:nvPr/>
          </p:nvGrpSpPr>
          <p:grpSpPr>
            <a:xfrm>
              <a:off x="0" y="878105"/>
              <a:ext cx="2436344" cy="649447"/>
              <a:chOff x="0" y="0"/>
              <a:chExt cx="2436343" cy="649446"/>
            </a:xfrm>
          </p:grpSpPr>
          <p:sp>
            <p:nvSpPr>
              <p:cNvPr id="384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rgbClr val="5F9DAC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5" name="Укрепление сотрудничества между производителями и потребителями"/>
              <p:cNvSpPr txBox="1"/>
              <p:nvPr/>
            </p:nvSpPr>
            <p:spPr>
              <a:xfrm>
                <a:off x="31703" y="32077"/>
                <a:ext cx="2372938" cy="585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Укрепление сотрудничества между производителями и потребителями</a:t>
                </a:r>
              </a:p>
            </p:txBody>
          </p:sp>
        </p:grpSp>
        <p:grpSp>
          <p:nvGrpSpPr>
            <p:cNvPr id="389" name="Group"/>
            <p:cNvGrpSpPr/>
            <p:nvPr/>
          </p:nvGrpSpPr>
          <p:grpSpPr>
            <a:xfrm>
              <a:off x="1008115" y="2613543"/>
              <a:ext cx="2436344" cy="649447"/>
              <a:chOff x="0" y="0"/>
              <a:chExt cx="2436343" cy="649446"/>
            </a:xfrm>
          </p:grpSpPr>
          <p:sp>
            <p:nvSpPr>
              <p:cNvPr id="387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rgbClr val="626EA7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8" name="Внедрение более высоких стандартов управления"/>
              <p:cNvSpPr txBox="1"/>
              <p:nvPr/>
            </p:nvSpPr>
            <p:spPr>
              <a:xfrm>
                <a:off x="31702" y="112336"/>
                <a:ext cx="2372939" cy="424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Внедрение более высоких стандартов управления</a:t>
                </a:r>
              </a:p>
            </p:txBody>
          </p:sp>
        </p:grpSp>
        <p:grpSp>
          <p:nvGrpSpPr>
            <p:cNvPr id="392" name="Group"/>
            <p:cNvGrpSpPr/>
            <p:nvPr/>
          </p:nvGrpSpPr>
          <p:grpSpPr>
            <a:xfrm>
              <a:off x="2696735" y="1816748"/>
              <a:ext cx="2436344" cy="649447"/>
              <a:chOff x="0" y="0"/>
              <a:chExt cx="2436343" cy="649446"/>
            </a:xfrm>
          </p:grpSpPr>
          <p:sp>
            <p:nvSpPr>
              <p:cNvPr id="390" name="Rounded Rectangle"/>
              <p:cNvSpPr/>
              <p:nvPr/>
            </p:nvSpPr>
            <p:spPr>
              <a:xfrm>
                <a:off x="0" y="0"/>
                <a:ext cx="2436344" cy="649447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1" name="Увеличение масштабов переработки отходов"/>
              <p:cNvSpPr txBox="1"/>
              <p:nvPr/>
            </p:nvSpPr>
            <p:spPr>
              <a:xfrm>
                <a:off x="31703" y="112336"/>
                <a:ext cx="2372939" cy="424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Увеличение масштабов переработки отходов</a:t>
                </a:r>
              </a:p>
            </p:txBody>
          </p:sp>
        </p:grpSp>
      </p:grpSp>
      <p:grpSp>
        <p:nvGrpSpPr>
          <p:cNvPr id="396" name="Группа 8"/>
          <p:cNvGrpSpPr/>
          <p:nvPr/>
        </p:nvGrpSpPr>
        <p:grpSpPr>
          <a:xfrm>
            <a:off x="-1588" y="-26988"/>
            <a:ext cx="9099868" cy="901701"/>
            <a:chOff x="0" y="0"/>
            <a:chExt cx="9099868" cy="901700"/>
          </a:xfrm>
        </p:grpSpPr>
        <p:pic>
          <p:nvPicPr>
            <p:cNvPr id="394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Прямоугольник 5"/>
            <p:cNvSpPr txBox="1"/>
            <p:nvPr/>
          </p:nvSpPr>
          <p:spPr>
            <a:xfrm>
              <a:off x="1183958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pic>
        <p:nvPicPr>
          <p:cNvPr id="397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7175" y="1743075"/>
            <a:ext cx="5910263" cy="3917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ontent Placeholder 2"/>
          <p:cNvSpPr txBox="1"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28600" indent="-228600"/>
          </a:p>
        </p:txBody>
      </p:sp>
      <p:pic>
        <p:nvPicPr>
          <p:cNvPr id="40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288" y="476250"/>
            <a:ext cx="8497887" cy="5976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Title 1"/>
          <p:cNvGrpSpPr/>
          <p:nvPr/>
        </p:nvGrpSpPr>
        <p:grpSpPr>
          <a:xfrm>
            <a:off x="180975" y="474662"/>
            <a:ext cx="8928100" cy="1225551"/>
            <a:chOff x="0" y="0"/>
            <a:chExt cx="8928100" cy="1225550"/>
          </a:xfrm>
        </p:grpSpPr>
        <p:sp>
          <p:nvSpPr>
            <p:cNvPr id="403" name="Rectangle"/>
            <p:cNvSpPr/>
            <p:nvPr/>
          </p:nvSpPr>
          <p:spPr>
            <a:xfrm>
              <a:off x="0" y="0"/>
              <a:ext cx="8928100" cy="12255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lnSpc>
                  <a:spcPct val="70000"/>
                </a:lnSpc>
                <a:defRPr sz="3200">
                  <a:solidFill>
                    <a:srgbClr val="00CC00"/>
                  </a:solidFill>
                </a:defRPr>
              </a:pPr>
            </a:p>
          </p:txBody>
        </p:sp>
        <p:sp>
          <p:nvSpPr>
            <p:cNvPr id="404" name="Отходы при добыче меди и никеля:  мировые тренды"/>
            <p:cNvSpPr txBox="1"/>
            <p:nvPr/>
          </p:nvSpPr>
          <p:spPr>
            <a:xfrm>
              <a:off x="45719" y="177442"/>
              <a:ext cx="8836662" cy="870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r">
                <a:lnSpc>
                  <a:spcPct val="70000"/>
                </a:lnSpc>
                <a:defRPr sz="3200">
                  <a:solidFill>
                    <a:srgbClr val="00CC00"/>
                  </a:solidFill>
                </a:defRPr>
              </a:pPr>
              <a:r>
                <a:t>Отходы при добыче меди и никеля: </a:t>
              </a:r>
              <a:br/>
              <a:r>
                <a:t>мировые тренды</a:t>
              </a:r>
            </a:p>
          </p:txBody>
        </p:sp>
      </p:grpSp>
      <p:grpSp>
        <p:nvGrpSpPr>
          <p:cNvPr id="408" name="Группа 8"/>
          <p:cNvGrpSpPr/>
          <p:nvPr/>
        </p:nvGrpSpPr>
        <p:grpSpPr>
          <a:xfrm>
            <a:off x="-1588" y="-26988"/>
            <a:ext cx="9099868" cy="901701"/>
            <a:chOff x="0" y="0"/>
            <a:chExt cx="9099868" cy="901700"/>
          </a:xfrm>
        </p:grpSpPr>
        <p:pic>
          <p:nvPicPr>
            <p:cNvPr id="406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Прямоугольник 5"/>
            <p:cNvSpPr txBox="1"/>
            <p:nvPr/>
          </p:nvSpPr>
          <p:spPr>
            <a:xfrm>
              <a:off x="1183958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409" name="Text Box 10"/>
          <p:cNvSpPr txBox="1"/>
          <p:nvPr/>
        </p:nvSpPr>
        <p:spPr>
          <a:xfrm>
            <a:off x="0" y="1838324"/>
            <a:ext cx="3565525" cy="350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Количество добываемой руды</a:t>
            </a:r>
          </a:p>
        </p:txBody>
      </p:sp>
      <p:sp>
        <p:nvSpPr>
          <p:cNvPr id="410" name="Text Box 11"/>
          <p:cNvSpPr txBox="1"/>
          <p:nvPr/>
        </p:nvSpPr>
        <p:spPr>
          <a:xfrm>
            <a:off x="3924300" y="1844674"/>
            <a:ext cx="1584325" cy="350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Хвосты</a:t>
            </a:r>
          </a:p>
        </p:txBody>
      </p:sp>
      <p:sp>
        <p:nvSpPr>
          <p:cNvPr id="411" name="Text Box 12"/>
          <p:cNvSpPr txBox="1"/>
          <p:nvPr/>
        </p:nvSpPr>
        <p:spPr>
          <a:xfrm>
            <a:off x="6037262" y="1836738"/>
            <a:ext cx="271145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Вскрышные породы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6" name="Объект 3" descr="Объект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" y="549275"/>
            <a:ext cx="9144001" cy="7329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Заголовок 1"/>
          <p:cNvSpPr txBox="1"/>
          <p:nvPr>
            <p:ph type="title" idx="4294967295"/>
          </p:nvPr>
        </p:nvSpPr>
        <p:spPr>
          <a:xfrm>
            <a:off x="0" y="485775"/>
            <a:ext cx="8937625" cy="114300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70000"/>
              </a:lnSpc>
              <a:defRPr sz="3200">
                <a:solidFill>
                  <a:srgbClr val="00B050"/>
                </a:solidFill>
              </a:defRPr>
            </a:pPr>
            <a:r>
              <a:t>Отходы </a:t>
            </a:r>
            <a:r>
              <a:t>–</a:t>
            </a:r>
            <a:r>
              <a:t> ценное техногенное сырье: </a:t>
            </a:r>
            <a:br/>
            <a:r>
              <a:t>нужны новые технологии их переработки</a:t>
            </a:r>
          </a:p>
        </p:txBody>
      </p:sp>
      <p:sp>
        <p:nvSpPr>
          <p:cNvPr id="419" name="Прямоугольник 7"/>
          <p:cNvSpPr txBox="1"/>
          <p:nvPr/>
        </p:nvSpPr>
        <p:spPr>
          <a:xfrm>
            <a:off x="45719" y="6362700"/>
            <a:ext cx="903351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 sz="1400">
                <a:latin typeface="Arial"/>
                <a:ea typeface="Arial"/>
                <a:cs typeface="Arial"/>
                <a:sym typeface="Arial"/>
              </a:defRPr>
            </a:pPr>
            <a:r>
              <a:t>Петров И.В</a:t>
            </a:r>
            <a:r>
              <a:t>.</a:t>
            </a:r>
            <a:r>
              <a:t> Вторичные ресурсы, образующиеся в горнодобывающей промышленности. 2019</a:t>
            </a:r>
          </a:p>
        </p:txBody>
      </p:sp>
      <p:sp>
        <p:nvSpPr>
          <p:cNvPr id="420" name="TextBox 2"/>
          <p:cNvSpPr txBox="1"/>
          <p:nvPr/>
        </p:nvSpPr>
        <p:spPr>
          <a:xfrm>
            <a:off x="498158" y="1704975"/>
            <a:ext cx="8406447" cy="442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B050"/>
              </a:buClr>
              <a:buSzPct val="11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Суммарная ценность металлов в  горнопромышленных отходах России  в 4 раза превышает стоимость их известных не используемых запасов</a:t>
            </a:r>
            <a:endParaRPr sz="3200"/>
          </a:p>
          <a:p>
            <a:pPr marL="285750" indent="-285750">
              <a:spcBef>
                <a:spcPts val="1200"/>
              </a:spcBef>
              <a:buClr>
                <a:srgbClr val="00B050"/>
              </a:buClr>
              <a:buSzPct val="11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Среднее содержание элементов в хвостохранилищах составляет: меди  0,4%, цинка 0,4%, серы 22%. Это зачастую выше их содержания на многих вновь вовлекаемых в  разработку месторождениях.</a:t>
            </a:r>
            <a:endParaRPr sz="3200"/>
          </a:p>
          <a:p>
            <a:pPr marL="285750" indent="-285750">
              <a:spcBef>
                <a:spcPts val="1200"/>
              </a:spcBef>
              <a:buClr>
                <a:srgbClr val="00B050"/>
              </a:buClr>
              <a:buSzPct val="11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В хвостах обогащения полиметаллических руд теряется (% отн.): </a:t>
            </a:r>
            <a:br/>
            <a:r>
              <a:t>31–80 Мо; 6 – 19  Cd; 15–81 In; 68–98 Ga; 69 –92 Ge; 51–96 Tl; 19–80 Sb; 23–57 Se; 52–94 Те; 72–94 Re; 40–84 Bi; 58–78 Hg.</a:t>
            </a:r>
            <a:endParaRPr sz="3200"/>
          </a:p>
          <a:p>
            <a:pPr marL="285750" indent="-285750">
              <a:spcBef>
                <a:spcPts val="1200"/>
              </a:spcBef>
              <a:buClr>
                <a:srgbClr val="00B050"/>
              </a:buClr>
              <a:buSzPct val="11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За рубежом из отходов с  помощью различных видов выщелачивания получают более 40% годового объема меди, 35% золота, и значительную долю других металлов (например, РЗЭ)</a:t>
            </a:r>
            <a:endParaRPr sz="3200"/>
          </a:p>
          <a:p>
            <a:pPr marL="285750" indent="-285750">
              <a:spcBef>
                <a:spcPts val="1200"/>
              </a:spcBef>
              <a:buClr>
                <a:srgbClr val="00B050"/>
              </a:buClr>
              <a:buSzPct val="11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Хвосты обогащения медно-никелевых руд Норильского рудного узла содержат промышленные, с точки зрения современных технологий переработки, концентрации платиноидов, золота и серебра.</a:t>
            </a:r>
          </a:p>
        </p:txBody>
      </p:sp>
      <p:grpSp>
        <p:nvGrpSpPr>
          <p:cNvPr id="423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42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"/>
          <p:cNvSpPr txBox="1"/>
          <p:nvPr>
            <p:ph type="title"/>
          </p:nvPr>
        </p:nvSpPr>
        <p:spPr>
          <a:xfrm>
            <a:off x="303213" y="602655"/>
            <a:ext cx="8229601" cy="1143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33CC33"/>
                </a:solidFill>
              </a:defRPr>
            </a:lvl1pPr>
          </a:lstStyle>
          <a:p>
            <a:pPr/>
            <a:r>
              <a:t>Содержание</a:t>
            </a:r>
          </a:p>
        </p:txBody>
      </p:sp>
      <p:grpSp>
        <p:nvGrpSpPr>
          <p:cNvPr id="135" name="Группа 3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13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136" name="Rectangle 9"/>
          <p:cNvSpPr txBox="1"/>
          <p:nvPr/>
        </p:nvSpPr>
        <p:spPr>
          <a:xfrm>
            <a:off x="1087119" y="2492374"/>
            <a:ext cx="7542850" cy="2188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AutoNum type="arabicPeriod" startAt="1"/>
              <a:defRPr sz="3200"/>
            </a:pPr>
            <a:r>
              <a:t>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Исторические параллели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indent="-342900">
              <a:lnSpc>
                <a:spcPct val="150000"/>
              </a:lnSpc>
              <a:buSzPct val="100000"/>
              <a:buAutoNum type="arabicPeriod" startAt="1"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r>
              <a:t>Научно-технологические параллели 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 startAt="1"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r>
              <a:t>Образовательные параллели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1"/>
          <p:cNvSpPr txBox="1"/>
          <p:nvPr>
            <p:ph type="title" idx="4294967295"/>
          </p:nvPr>
        </p:nvSpPr>
        <p:spPr>
          <a:xfrm>
            <a:off x="73025" y="563562"/>
            <a:ext cx="9036050" cy="993776"/>
          </a:xfrm>
          <a:prstGeom prst="rect">
            <a:avLst/>
          </a:prstGeom>
        </p:spPr>
        <p:txBody>
          <a:bodyPr/>
          <a:lstStyle/>
          <a:p>
            <a:pPr algn="r">
              <a:defRPr sz="2800">
                <a:solidFill>
                  <a:srgbClr val="00CC00"/>
                </a:solidFill>
              </a:defRPr>
            </a:pPr>
            <a:r>
              <a:t>Пример российской </a:t>
            </a:r>
            <a:r>
              <a:t>т</a:t>
            </a:r>
            <a:r>
              <a:t>ехнологии </a:t>
            </a:r>
            <a:r>
              <a:t>п</a:t>
            </a:r>
            <a:r>
              <a:t>ереработки </a:t>
            </a:r>
            <a:br/>
            <a:r>
              <a:t>хвостов обогащения железо-никелевых руд</a:t>
            </a:r>
          </a:p>
        </p:txBody>
      </p:sp>
      <p:sp>
        <p:nvSpPr>
          <p:cNvPr id="426" name="Content Placeholder 2"/>
          <p:cNvSpPr txBox="1"/>
          <p:nvPr>
            <p:ph type="body" idx="4294967295"/>
          </p:nvPr>
        </p:nvSpPr>
        <p:spPr>
          <a:xfrm>
            <a:off x="179387" y="1628774"/>
            <a:ext cx="8856664" cy="3240090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latin typeface="Tahoma"/>
                <a:ea typeface="Tahoma"/>
                <a:cs typeface="Tahoma"/>
                <a:sym typeface="Tahoma"/>
              </a:defRPr>
            </a:pPr>
            <a:r>
              <a:t>А</a:t>
            </a:r>
            <a:r>
              <a:t>втоклавно</a:t>
            </a:r>
            <a:r>
              <a:t>е</a:t>
            </a:r>
            <a:r>
              <a:t> окислительно</a:t>
            </a:r>
            <a:r>
              <a:t>е</a:t>
            </a:r>
            <a:r>
              <a:t> выщелачивани</a:t>
            </a:r>
            <a:r>
              <a:t>е</a:t>
            </a:r>
            <a:r>
              <a:t> </a:t>
            </a:r>
            <a:r>
              <a:rPr b="1"/>
              <a:t>пирротинового концентрата</a:t>
            </a:r>
            <a:r>
              <a:t>:</a:t>
            </a: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solidFill>
                  <a:srgbClr val="CC33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Пирротин </a:t>
            </a:r>
            <a:r>
              <a:rPr>
                <a:solidFill>
                  <a:srgbClr val="000000"/>
                </a:solidFill>
              </a:rPr>
              <a:t>окисляется первым:</a:t>
            </a:r>
            <a:endParaRPr>
              <a:solidFill>
                <a:srgbClr val="000000"/>
              </a:solidFill>
            </a:endParaRP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latin typeface="Tahoma"/>
                <a:ea typeface="Tahoma"/>
                <a:cs typeface="Tahoma"/>
                <a:sym typeface="Tahoma"/>
              </a:defRPr>
            </a:pPr>
            <a:r>
              <a:t>2</a:t>
            </a:r>
            <a:r>
              <a:rPr>
                <a:solidFill>
                  <a:srgbClr val="CC3300"/>
                </a:solidFill>
              </a:rPr>
              <a:t>Fe</a:t>
            </a:r>
            <a:r>
              <a:rPr baseline="-25587"/>
              <a:t>7</a:t>
            </a:r>
            <a:r>
              <a:t>S</a:t>
            </a:r>
            <a:r>
              <a:rPr baseline="-25587"/>
              <a:t>8</a:t>
            </a:r>
            <a:r>
              <a:t> + </a:t>
            </a:r>
            <a:r>
              <a:t>13 </a:t>
            </a:r>
            <a:r>
              <a:t>O</a:t>
            </a:r>
            <a:r>
              <a:rPr baseline="-25587"/>
              <a:t>2</a:t>
            </a:r>
            <a:r>
              <a:t> +</a:t>
            </a:r>
            <a:r>
              <a:t> 6</a:t>
            </a:r>
            <a:r>
              <a:t>H</a:t>
            </a:r>
            <a:r>
              <a:rPr baseline="-25587"/>
              <a:t>2</a:t>
            </a:r>
            <a:r>
              <a:t>O = </a:t>
            </a:r>
            <a:r>
              <a:t>12</a:t>
            </a:r>
            <a:r>
              <a:rPr>
                <a:solidFill>
                  <a:srgbClr val="CC3300"/>
                </a:solidFill>
              </a:rPr>
              <a:t>FeOOH</a:t>
            </a:r>
            <a:r>
              <a:t> + </a:t>
            </a:r>
            <a:r>
              <a:t>2</a:t>
            </a:r>
            <a:r>
              <a:rPr>
                <a:solidFill>
                  <a:srgbClr val="CC3300"/>
                </a:solidFill>
              </a:rPr>
              <a:t>Fe</a:t>
            </a:r>
            <a:r>
              <a:t>SO</a:t>
            </a:r>
            <a:r>
              <a:rPr baseline="-25587"/>
              <a:t>4</a:t>
            </a:r>
            <a:r>
              <a:t> +</a:t>
            </a:r>
            <a:r>
              <a:t> 14</a:t>
            </a:r>
            <a:r>
              <a:t>S˚</a:t>
            </a:r>
            <a:r>
              <a:t> </a:t>
            </a:r>
            <a:r>
              <a:t> </a:t>
            </a:r>
            <a:r>
              <a:t>        	</a:t>
            </a: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Пентландит окисляется </a:t>
            </a:r>
            <a:r>
              <a:rPr>
                <a:solidFill>
                  <a:srgbClr val="000000"/>
                </a:solidFill>
              </a:rPr>
              <a:t>после 50% разложения пирротина:</a:t>
            </a:r>
            <a:endParaRPr>
              <a:solidFill>
                <a:srgbClr val="000000"/>
              </a:solidFill>
            </a:endParaRP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latin typeface="Tahoma"/>
                <a:ea typeface="Tahoma"/>
                <a:cs typeface="Tahoma"/>
                <a:sym typeface="Tahoma"/>
              </a:defRPr>
            </a:pPr>
            <a:r>
              <a:t>5</a:t>
            </a:r>
            <a:r>
              <a:rPr>
                <a:solidFill>
                  <a:srgbClr val="0000FF"/>
                </a:solidFill>
              </a:rPr>
              <a:t>Ni</a:t>
            </a:r>
            <a:r>
              <a:rPr>
                <a:solidFill>
                  <a:srgbClr val="CC3300"/>
                </a:solidFill>
              </a:rPr>
              <a:t>Fe</a:t>
            </a:r>
            <a:r>
              <a:t>S</a:t>
            </a:r>
            <a:r>
              <a:rPr baseline="-25587"/>
              <a:t>2</a:t>
            </a:r>
            <a:r>
              <a:t> + 15O</a:t>
            </a:r>
            <a:r>
              <a:rPr baseline="-25587"/>
              <a:t>2</a:t>
            </a:r>
            <a:r>
              <a:t> + 2H</a:t>
            </a:r>
            <a:r>
              <a:rPr baseline="-25587"/>
              <a:t>2</a:t>
            </a:r>
            <a:r>
              <a:t>O = 4</a:t>
            </a:r>
            <a:r>
              <a:rPr>
                <a:solidFill>
                  <a:srgbClr val="CC3300"/>
                </a:solidFill>
              </a:rPr>
              <a:t>FeOOH</a:t>
            </a:r>
            <a:r>
              <a:t> + </a:t>
            </a:r>
            <a:r>
              <a:rPr>
                <a:solidFill>
                  <a:srgbClr val="CC3300"/>
                </a:solidFill>
              </a:rPr>
              <a:t>Fe</a:t>
            </a:r>
            <a:r>
              <a:t>SO</a:t>
            </a:r>
            <a:r>
              <a:rPr baseline="-25587"/>
              <a:t>4</a:t>
            </a:r>
            <a:r>
              <a:t> + 5</a:t>
            </a:r>
            <a:r>
              <a:rPr b="1">
                <a:solidFill>
                  <a:srgbClr val="0000FF"/>
                </a:solidFill>
              </a:rPr>
              <a:t>Ni</a:t>
            </a:r>
            <a:r>
              <a:t>SO</a:t>
            </a:r>
            <a:r>
              <a:rPr baseline="-25587"/>
              <a:t>4</a:t>
            </a:r>
            <a:r>
              <a:t> + 4</a:t>
            </a:r>
            <a:r>
              <a:rPr b="1">
                <a:solidFill>
                  <a:srgbClr val="0000FF"/>
                </a:solidFill>
              </a:rPr>
              <a:t>S</a:t>
            </a:r>
            <a:r>
              <a:t>º </a:t>
            </a:r>
            <a:r>
              <a:t>		</a:t>
            </a: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solidFill>
                  <a:srgbClr val="00009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Халькопирит</a:t>
            </a:r>
            <a:r>
              <a:rPr>
                <a:solidFill>
                  <a:srgbClr val="000000"/>
                </a:solidFill>
              </a:rPr>
              <a:t> окисляется по реакции:</a:t>
            </a: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buSzTx/>
              <a:buNone/>
              <a:defRPr sz="1746">
                <a:latin typeface="Tahoma"/>
                <a:ea typeface="Tahoma"/>
                <a:cs typeface="Tahoma"/>
                <a:sym typeface="Tahoma"/>
              </a:defRPr>
            </a:pPr>
            <a:r>
              <a:t>5</a:t>
            </a:r>
            <a:r>
              <a:rPr>
                <a:solidFill>
                  <a:srgbClr val="0000FF"/>
                </a:solidFill>
              </a:rPr>
              <a:t>Cu</a:t>
            </a:r>
            <a:r>
              <a:rPr>
                <a:solidFill>
                  <a:srgbClr val="CC3300"/>
                </a:solidFill>
              </a:rPr>
              <a:t>Fe</a:t>
            </a:r>
            <a:r>
              <a:t>S</a:t>
            </a:r>
            <a:r>
              <a:rPr baseline="-25587"/>
              <a:t>2</a:t>
            </a:r>
            <a:r>
              <a:t> +</a:t>
            </a:r>
            <a:r>
              <a:t> </a:t>
            </a:r>
            <a:r>
              <a:t>15O</a:t>
            </a:r>
            <a:r>
              <a:rPr baseline="-25587"/>
              <a:t>2</a:t>
            </a:r>
            <a:r>
              <a:t> +</a:t>
            </a:r>
            <a:r>
              <a:t> </a:t>
            </a:r>
            <a:r>
              <a:t>2H</a:t>
            </a:r>
            <a:r>
              <a:rPr baseline="-25587"/>
              <a:t>2</a:t>
            </a:r>
            <a:r>
              <a:t>O</a:t>
            </a:r>
            <a:r>
              <a:t> </a:t>
            </a:r>
            <a:r>
              <a:t>=</a:t>
            </a:r>
            <a:r>
              <a:t> </a:t>
            </a:r>
            <a:r>
              <a:t>4</a:t>
            </a:r>
            <a:r>
              <a:rPr>
                <a:solidFill>
                  <a:srgbClr val="CC3300"/>
                </a:solidFill>
              </a:rPr>
              <a:t>FeOOH</a:t>
            </a:r>
            <a:r>
              <a:t> </a:t>
            </a:r>
            <a:r>
              <a:t>+</a:t>
            </a:r>
            <a:r>
              <a:t> </a:t>
            </a:r>
            <a:r>
              <a:rPr>
                <a:solidFill>
                  <a:srgbClr val="CC3300"/>
                </a:solidFill>
              </a:rPr>
              <a:t>Fe</a:t>
            </a:r>
            <a:r>
              <a:t>SO</a:t>
            </a:r>
            <a:r>
              <a:rPr baseline="-25587"/>
              <a:t>4</a:t>
            </a:r>
            <a:r>
              <a:t> +</a:t>
            </a:r>
            <a:r>
              <a:t> </a:t>
            </a:r>
            <a:r>
              <a:t>5</a:t>
            </a:r>
            <a:r>
              <a:rPr b="1">
                <a:solidFill>
                  <a:srgbClr val="0000FF"/>
                </a:solidFill>
              </a:rPr>
              <a:t>Сu</a:t>
            </a:r>
            <a:r>
              <a:t>SO4 +</a:t>
            </a:r>
            <a:r>
              <a:t> </a:t>
            </a:r>
            <a:r>
              <a:t>4</a:t>
            </a:r>
            <a:r>
              <a:rPr b="1">
                <a:solidFill>
                  <a:srgbClr val="0000FF"/>
                </a:solidFill>
              </a:rPr>
              <a:t>S</a:t>
            </a:r>
            <a:r>
              <a:t>º</a:t>
            </a:r>
            <a:r>
              <a:t>		</a:t>
            </a:r>
          </a:p>
          <a:p>
            <a:pPr marL="0" indent="0" algn="ctr" defTabSz="886968">
              <a:lnSpc>
                <a:spcPct val="90000"/>
              </a:lnSpc>
              <a:buSzTx/>
              <a:buNone/>
              <a:defRPr sz="1746">
                <a:latin typeface="Tahoma"/>
                <a:ea typeface="Tahoma"/>
                <a:cs typeface="Tahoma"/>
                <a:sym typeface="Tahoma"/>
              </a:defRPr>
            </a:pPr>
          </a:p>
          <a:p>
            <a:pPr marL="0" indent="0" defTabSz="886968">
              <a:lnSpc>
                <a:spcPct val="90000"/>
              </a:lnSpc>
              <a:spcBef>
                <a:spcPts val="400"/>
              </a:spcBef>
              <a:defRPr sz="1746">
                <a:latin typeface="Tahoma"/>
                <a:ea typeface="Tahoma"/>
                <a:cs typeface="Tahoma"/>
                <a:sym typeface="Tahoma"/>
              </a:defRPr>
            </a:pPr>
            <a:r>
              <a:t>Реализация АОВ при Т=130-150</a:t>
            </a:r>
            <a:r>
              <a:rPr baseline="29938"/>
              <a:t>о</a:t>
            </a:r>
            <a:r>
              <a:t>С приводит к синтезу гематита </a:t>
            </a:r>
            <a:r>
              <a:t>–</a:t>
            </a:r>
            <a:r>
              <a:t>  </a:t>
            </a:r>
            <a:r>
              <a:t>a-F</a:t>
            </a:r>
            <a:r>
              <a:rPr baseline="-25587"/>
              <a:t>2</a:t>
            </a:r>
            <a:r>
              <a:t>O</a:t>
            </a:r>
            <a:r>
              <a:rPr baseline="-25587"/>
              <a:t>3</a:t>
            </a:r>
            <a:r>
              <a:t> (</a:t>
            </a:r>
            <a:r>
              <a:t>красный железооксидный пигмент) и сопровождается расплавом серы</a:t>
            </a:r>
          </a:p>
        </p:txBody>
      </p:sp>
      <p:sp>
        <p:nvSpPr>
          <p:cNvPr id="427" name="AutoShape 6"/>
          <p:cNvSpPr/>
          <p:nvPr/>
        </p:nvSpPr>
        <p:spPr>
          <a:xfrm>
            <a:off x="6877050" y="2924175"/>
            <a:ext cx="639763" cy="188913"/>
          </a:xfrm>
          <a:prstGeom prst="rightArrow">
            <a:avLst>
              <a:gd name="adj1" fmla="val 50000"/>
              <a:gd name="adj2" fmla="val 84429"/>
            </a:avLst>
          </a:prstGeom>
          <a:ln>
            <a:solidFill>
              <a:srgbClr val="800080"/>
            </a:solidFill>
            <a:miter/>
          </a:ln>
        </p:spPr>
        <p:txBody>
          <a:bodyPr lIns="45719" rIns="45719" anchor="ctr"/>
          <a:lstStyle/>
          <a:p>
            <a:pPr>
              <a:defRPr sz="1300"/>
            </a:pPr>
          </a:p>
        </p:txBody>
      </p:sp>
      <p:sp>
        <p:nvSpPr>
          <p:cNvPr id="428" name="AutoShape 8"/>
          <p:cNvSpPr/>
          <p:nvPr/>
        </p:nvSpPr>
        <p:spPr>
          <a:xfrm>
            <a:off x="6958013" y="3500437"/>
            <a:ext cx="638176" cy="188913"/>
          </a:xfrm>
          <a:prstGeom prst="rightArrow">
            <a:avLst>
              <a:gd name="adj1" fmla="val 50000"/>
              <a:gd name="adj2" fmla="val 84438"/>
            </a:avLst>
          </a:prstGeom>
          <a:ln>
            <a:solidFill>
              <a:srgbClr val="800080"/>
            </a:solidFill>
            <a:miter/>
          </a:ln>
        </p:spPr>
        <p:txBody>
          <a:bodyPr lIns="45719" rIns="45719" anchor="ctr"/>
          <a:lstStyle/>
          <a:p>
            <a:pPr>
              <a:defRPr sz="1300"/>
            </a:pPr>
          </a:p>
        </p:txBody>
      </p:sp>
      <p:sp>
        <p:nvSpPr>
          <p:cNvPr id="429" name="AutoShape 9"/>
          <p:cNvSpPr/>
          <p:nvPr/>
        </p:nvSpPr>
        <p:spPr>
          <a:xfrm>
            <a:off x="6877050" y="2349500"/>
            <a:ext cx="639763" cy="188913"/>
          </a:xfrm>
          <a:prstGeom prst="rightArrow">
            <a:avLst>
              <a:gd name="adj1" fmla="val 50000"/>
              <a:gd name="adj2" fmla="val 84429"/>
            </a:avLst>
          </a:prstGeom>
          <a:ln>
            <a:solidFill>
              <a:srgbClr val="800080"/>
            </a:solidFill>
            <a:miter/>
          </a:ln>
        </p:spPr>
        <p:txBody>
          <a:bodyPr lIns="45719" rIns="45719" anchor="ctr"/>
          <a:lstStyle/>
          <a:p>
            <a:pPr>
              <a:defRPr sz="1300"/>
            </a:pPr>
          </a:p>
        </p:txBody>
      </p:sp>
      <p:pic>
        <p:nvPicPr>
          <p:cNvPr id="43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4950" y="2179638"/>
            <a:ext cx="930275" cy="93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 Box 12"/>
          <p:cNvSpPr txBox="1"/>
          <p:nvPr/>
        </p:nvSpPr>
        <p:spPr>
          <a:xfrm>
            <a:off x="7714933" y="1989138"/>
            <a:ext cx="1210311" cy="27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900"/>
              </a:spcBef>
              <a:defRPr b="1" sz="1500">
                <a:solidFill>
                  <a:srgbClr val="CC3300"/>
                </a:solidFill>
              </a:defRPr>
            </a:lvl1pPr>
          </a:lstStyle>
          <a:p>
            <a:pPr/>
            <a:r>
              <a:t>ГЕМАТИТ</a:t>
            </a:r>
          </a:p>
        </p:txBody>
      </p:sp>
      <p:sp>
        <p:nvSpPr>
          <p:cNvPr id="432" name="Text Box 13"/>
          <p:cNvSpPr txBox="1"/>
          <p:nvPr/>
        </p:nvSpPr>
        <p:spPr>
          <a:xfrm>
            <a:off x="7786369" y="3187700"/>
            <a:ext cx="1197612" cy="38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0000"/>
              </a:lnSpc>
              <a:spcBef>
                <a:spcPts val="700"/>
              </a:spcBef>
              <a:defRPr b="1" sz="2000">
                <a:solidFill>
                  <a:srgbClr val="CC3300"/>
                </a:solidFill>
              </a:defRPr>
            </a:pPr>
            <a:r>
              <a:t>α</a:t>
            </a:r>
            <a:r>
              <a:t>-Fe</a:t>
            </a:r>
            <a:r>
              <a:rPr baseline="-25000"/>
              <a:t>2</a:t>
            </a:r>
            <a:r>
              <a:t>O</a:t>
            </a:r>
            <a:r>
              <a:rPr baseline="-25000"/>
              <a:t>3</a:t>
            </a:r>
          </a:p>
        </p:txBody>
      </p:sp>
      <p:sp>
        <p:nvSpPr>
          <p:cNvPr id="433" name="Text Box 12"/>
          <p:cNvSpPr txBox="1"/>
          <p:nvPr/>
        </p:nvSpPr>
        <p:spPr>
          <a:xfrm>
            <a:off x="80644" y="4868862"/>
            <a:ext cx="8798562" cy="1864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200"/>
              </a:spcBef>
              <a:defRPr sz="2000">
                <a:solidFill>
                  <a:srgbClr val="009900"/>
                </a:solidFill>
              </a:defRPr>
            </a:pPr>
            <a:r>
              <a:t>Внедрение  технологии на Надеждинском металлургическом заводе позволило не только пустить в переработку отход обогащения </a:t>
            </a:r>
            <a:r>
              <a:t>–</a:t>
            </a:r>
            <a:r>
              <a:t> пирротиновый концентрат, но и получать из него товарную элементную серу, что резко повысило атомную эффективность переработки руд. </a:t>
            </a:r>
            <a:br/>
            <a:r>
              <a:t>Но данная технология стала источником другого отход</a:t>
            </a:r>
            <a:r>
              <a:t>а</a:t>
            </a:r>
            <a:r>
              <a:t> </a:t>
            </a:r>
            <a:r>
              <a:t>–</a:t>
            </a:r>
            <a:r>
              <a:t> </a:t>
            </a:r>
            <a:br/>
            <a:r>
              <a:rPr>
                <a:solidFill>
                  <a:schemeClr val="accent2"/>
                </a:solidFill>
              </a:rPr>
              <a:t>отвальны</a:t>
            </a:r>
            <a:r>
              <a:rPr>
                <a:solidFill>
                  <a:schemeClr val="accent2"/>
                </a:solidFill>
              </a:rPr>
              <a:t>х</a:t>
            </a:r>
            <a:r>
              <a:rPr>
                <a:solidFill>
                  <a:schemeClr val="accent2"/>
                </a:solidFill>
              </a:rPr>
              <a:t> железогидратны</a:t>
            </a:r>
            <a:r>
              <a:rPr>
                <a:solidFill>
                  <a:schemeClr val="accent2"/>
                </a:solidFill>
              </a:rPr>
              <a:t>х</a:t>
            </a:r>
            <a:r>
              <a:rPr>
                <a:solidFill>
                  <a:schemeClr val="accent2"/>
                </a:solidFill>
              </a:rPr>
              <a:t> хвост</a:t>
            </a:r>
            <a:r>
              <a:rPr>
                <a:solidFill>
                  <a:schemeClr val="accent2"/>
                </a:solidFill>
              </a:rPr>
              <a:t>о</a:t>
            </a:r>
            <a:r>
              <a:rPr>
                <a:solidFill>
                  <a:schemeClr val="accent2"/>
                </a:solidFill>
              </a:rPr>
              <a:t>в </a:t>
            </a:r>
            <a:r>
              <a:rPr>
                <a:solidFill>
                  <a:schemeClr val="accent2"/>
                </a:solidFill>
              </a:rPr>
              <a:t>я</a:t>
            </a:r>
            <a:r>
              <a:rPr>
                <a:solidFill>
                  <a:schemeClr val="accent2"/>
                </a:solidFill>
              </a:rPr>
              <a:t>р</a:t>
            </a:r>
            <a:r>
              <a:rPr>
                <a:solidFill>
                  <a:schemeClr val="accent2"/>
                </a:solidFill>
              </a:rPr>
              <a:t>к</a:t>
            </a:r>
            <a:r>
              <a:rPr>
                <a:solidFill>
                  <a:schemeClr val="accent2"/>
                </a:solidFill>
              </a:rPr>
              <a:t>о красного цвета</a:t>
            </a:r>
          </a:p>
        </p:txBody>
      </p:sp>
      <p:sp>
        <p:nvSpPr>
          <p:cNvPr id="434" name="Rectangle 11"/>
          <p:cNvSpPr/>
          <p:nvPr/>
        </p:nvSpPr>
        <p:spPr>
          <a:xfrm>
            <a:off x="6875463" y="1989138"/>
            <a:ext cx="2160588" cy="1800226"/>
          </a:xfrm>
          <a:prstGeom prst="rect">
            <a:avLst/>
          </a:prstGeom>
          <a:ln w="38100"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9933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5" name="Text Box 12"/>
          <p:cNvSpPr txBox="1"/>
          <p:nvPr/>
        </p:nvSpPr>
        <p:spPr>
          <a:xfrm>
            <a:off x="7857808" y="3428999"/>
            <a:ext cx="120396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Отход</a:t>
            </a:r>
          </a:p>
        </p:txBody>
      </p:sp>
      <p:grpSp>
        <p:nvGrpSpPr>
          <p:cNvPr id="438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436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ндустриальный партнер -  ПАО «ГМК «Норильский никель»"/>
          <p:cNvSpPr txBox="1"/>
          <p:nvPr>
            <p:ph type="title" idx="4294967295"/>
          </p:nvPr>
        </p:nvSpPr>
        <p:spPr>
          <a:xfrm>
            <a:off x="137702" y="-4717"/>
            <a:ext cx="7456491" cy="988983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896111">
              <a:lnSpc>
                <a:spcPct val="90000"/>
              </a:lnSpc>
              <a:defRPr sz="31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ЭКОАДАПТИВНЫЕ ТЕХНОЛОГИИ ОЧИСТКИ ОКРУЖАЮЩЕЙ СРЕДЫ</a:t>
            </a:r>
          </a:p>
        </p:txBody>
      </p:sp>
      <p:pic>
        <p:nvPicPr>
          <p:cNvPr id="4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94" y="3766815"/>
            <a:ext cx="1881191" cy="141129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Приоритетное направление стратегии развития «Норникеля» - реализация комплексной экологической программы. Сотрудничество с Химическим факультетом МГУ осуществляется по направлениям: чистая вода, чистые почвы, управление хвостохранилищами (Х/д № НН/1796-2"/>
          <p:cNvSpPr txBox="1"/>
          <p:nvPr/>
        </p:nvSpPr>
        <p:spPr>
          <a:xfrm>
            <a:off x="156845" y="837132"/>
            <a:ext cx="8830310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700">
                <a:solidFill>
                  <a:srgbClr val="20212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Приоритетное направление стратегии развития «Норникеля» - </a:t>
            </a:r>
          </a:p>
          <a:p>
            <a:pPr>
              <a:defRPr sz="1700">
                <a:solidFill>
                  <a:srgbClr val="20212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реализация экологической программы. Сотрудничество с Химфаком МГУ по направлениям: </a:t>
            </a:r>
            <a:r>
              <a:rPr>
                <a:solidFill>
                  <a:srgbClr val="FF0000"/>
                </a:solidFill>
              </a:rPr>
              <a:t>чистая вода, чистые почвы, управление хвостохранилищами</a:t>
            </a:r>
          </a:p>
        </p:txBody>
      </p:sp>
      <p:pic>
        <p:nvPicPr>
          <p:cNvPr id="445" name="IMG_5149" descr="IMG_51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267" y="1783633"/>
            <a:ext cx="185896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087" y="5420085"/>
            <a:ext cx="1965327" cy="1309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9" name="Group"/>
          <p:cNvGrpSpPr/>
          <p:nvPr/>
        </p:nvGrpSpPr>
        <p:grpSpPr>
          <a:xfrm>
            <a:off x="2030578" y="1612132"/>
            <a:ext cx="7189779" cy="641776"/>
            <a:chOff x="0" y="0"/>
            <a:chExt cx="7189777" cy="641775"/>
          </a:xfrm>
        </p:grpSpPr>
        <p:sp>
          <p:nvSpPr>
            <p:cNvPr id="447" name="Arrow"/>
            <p:cNvSpPr/>
            <p:nvPr/>
          </p:nvSpPr>
          <p:spPr>
            <a:xfrm>
              <a:off x="61503" y="-1"/>
              <a:ext cx="6936812" cy="641777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DDDDDD"/>
            </a:solidFill>
            <a:ln w="11429" cap="flat">
              <a:solidFill>
                <a:srgbClr val="A2A2A2"/>
              </a:solidFill>
              <a:prstDash val="sysDash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0000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448" name="In situ поверхностная очистка грунтов – внедренческие испытания"/>
            <p:cNvSpPr txBox="1"/>
            <p:nvPr/>
          </p:nvSpPr>
          <p:spPr>
            <a:xfrm>
              <a:off x="-1" y="136098"/>
              <a:ext cx="7189779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b="1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In situ очистка грунтов – внедренческие испытания </a:t>
              </a:r>
            </a:p>
          </p:txBody>
        </p:sp>
      </p:grpSp>
      <p:pic>
        <p:nvPicPr>
          <p:cNvPr id="450" name="image.tif" descr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4425" y="4887912"/>
            <a:ext cx="327025" cy="258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.tif" descr="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40950" y="4816475"/>
            <a:ext cx="192088" cy="184150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Arrow"/>
          <p:cNvSpPr/>
          <p:nvPr/>
        </p:nvSpPr>
        <p:spPr>
          <a:xfrm>
            <a:off x="3309601" y="4675187"/>
            <a:ext cx="381002" cy="466728"/>
          </a:xfrm>
          <a:prstGeom prst="rightArrow">
            <a:avLst>
              <a:gd name="adj1" fmla="val 50000"/>
              <a:gd name="adj2" fmla="val 28458"/>
            </a:avLst>
          </a:prstGeom>
          <a:solidFill>
            <a:srgbClr val="DDDDDD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53" name="Arrow"/>
          <p:cNvSpPr/>
          <p:nvPr/>
        </p:nvSpPr>
        <p:spPr>
          <a:xfrm>
            <a:off x="6896658" y="4704886"/>
            <a:ext cx="657227" cy="492128"/>
          </a:xfrm>
          <a:prstGeom prst="rightArrow">
            <a:avLst>
              <a:gd name="adj1" fmla="val 50000"/>
              <a:gd name="adj2" fmla="val 77662"/>
            </a:avLst>
          </a:prstGeom>
          <a:solidFill>
            <a:srgbClr val="CC330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grpSp>
        <p:nvGrpSpPr>
          <p:cNvPr id="456" name="Group"/>
          <p:cNvGrpSpPr/>
          <p:nvPr/>
        </p:nvGrpSpPr>
        <p:grpSpPr>
          <a:xfrm>
            <a:off x="2044922" y="6087390"/>
            <a:ext cx="1462853" cy="624837"/>
            <a:chOff x="0" y="0"/>
            <a:chExt cx="1462851" cy="624835"/>
          </a:xfrm>
        </p:grpSpPr>
        <p:sp>
          <p:nvSpPr>
            <p:cNvPr id="454" name="Rectangle"/>
            <p:cNvSpPr/>
            <p:nvPr/>
          </p:nvSpPr>
          <p:spPr>
            <a:xfrm>
              <a:off x="0" y="40769"/>
              <a:ext cx="1462852" cy="543299"/>
            </a:xfrm>
            <a:prstGeom prst="rect">
              <a:avLst/>
            </a:prstGeom>
            <a:solidFill>
              <a:srgbClr val="CC3300"/>
            </a:soli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5" name="Отвальные хвосты"/>
            <p:cNvSpPr txBox="1"/>
            <p:nvPr/>
          </p:nvSpPr>
          <p:spPr>
            <a:xfrm>
              <a:off x="55340" y="0"/>
              <a:ext cx="1352170" cy="624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Отвальные хвосты</a:t>
              </a:r>
            </a:p>
          </p:txBody>
        </p:sp>
      </p:grpSp>
      <p:sp>
        <p:nvSpPr>
          <p:cNvPr id="457" name="Arrow"/>
          <p:cNvSpPr/>
          <p:nvPr/>
        </p:nvSpPr>
        <p:spPr>
          <a:xfrm>
            <a:off x="3599129" y="6166444"/>
            <a:ext cx="381002" cy="466727"/>
          </a:xfrm>
          <a:prstGeom prst="rightArrow">
            <a:avLst>
              <a:gd name="adj1" fmla="val 50000"/>
              <a:gd name="adj2" fmla="val 28458"/>
            </a:avLst>
          </a:prstGeom>
          <a:solidFill>
            <a:srgbClr val="DDDDDD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58" name="Arrow"/>
          <p:cNvSpPr/>
          <p:nvPr/>
        </p:nvSpPr>
        <p:spPr>
          <a:xfrm>
            <a:off x="6897452" y="6208333"/>
            <a:ext cx="655640" cy="461965"/>
          </a:xfrm>
          <a:prstGeom prst="rightArrow">
            <a:avLst>
              <a:gd name="adj1" fmla="val 50000"/>
              <a:gd name="adj2" fmla="val 77592"/>
            </a:avLst>
          </a:prstGeom>
          <a:solidFill>
            <a:srgbClr val="CC330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pic>
        <p:nvPicPr>
          <p:cNvPr id="459" name="ксперты заявили о возможном снижении цены палладия на опасениях рецессии |  РБК Инвестиции" descr="ксперты заявили о возможном снижении цены палладия на опасениях рецессии |  РБК Инвестици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07241" y="5931446"/>
            <a:ext cx="868365" cy="5429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Group"/>
          <p:cNvGrpSpPr/>
          <p:nvPr/>
        </p:nvGrpSpPr>
        <p:grpSpPr>
          <a:xfrm>
            <a:off x="7630015" y="6093772"/>
            <a:ext cx="1376367" cy="731518"/>
            <a:chOff x="0" y="0"/>
            <a:chExt cx="1376365" cy="731516"/>
          </a:xfrm>
        </p:grpSpPr>
        <p:sp>
          <p:nvSpPr>
            <p:cNvPr id="460" name="Rectangle"/>
            <p:cNvSpPr/>
            <p:nvPr/>
          </p:nvSpPr>
          <p:spPr>
            <a:xfrm>
              <a:off x="0" y="44986"/>
              <a:ext cx="1376366" cy="641545"/>
            </a:xfrm>
            <a:prstGeom prst="rect">
              <a:avLst/>
            </a:prstGeom>
            <a:solidFill>
              <a:srgbClr val="996600"/>
            </a:solidFill>
            <a:ln w="38100" cap="flat">
              <a:solidFill>
                <a:srgbClr val="33CC3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1" name="Почво-грунт"/>
            <p:cNvSpPr txBox="1"/>
            <p:nvPr/>
          </p:nvSpPr>
          <p:spPr>
            <a:xfrm>
              <a:off x="77669" y="-1"/>
              <a:ext cx="1221025" cy="731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Почво-грунт</a:t>
              </a:r>
            </a:p>
          </p:txBody>
        </p:sp>
      </p:grpSp>
      <p:sp>
        <p:nvSpPr>
          <p:cNvPr id="463" name="Pd"/>
          <p:cNvSpPr txBox="1"/>
          <p:nvPr/>
        </p:nvSpPr>
        <p:spPr>
          <a:xfrm>
            <a:off x="7696690" y="5819659"/>
            <a:ext cx="37481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Pd</a:t>
            </a: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29460" y="125341"/>
            <a:ext cx="1035305" cy="98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Рисунок 3" descr="Рисунок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82901" y="5949546"/>
            <a:ext cx="623360" cy="925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Рисунок 3" descr="Рисунок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806889" y="5965618"/>
            <a:ext cx="527416" cy="987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Рисунок 6" descr="Рисунок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420931" y="5949546"/>
            <a:ext cx="556752" cy="957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064343" y="5949850"/>
            <a:ext cx="718087" cy="957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152" descr="Picture 15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376192" y="2144411"/>
            <a:ext cx="2336015" cy="153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icture 12" descr="Picture 1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56031" y="2160988"/>
            <a:ext cx="2040471" cy="153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icture 150" descr="Picture 150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529446" y="2278159"/>
            <a:ext cx="1210355" cy="132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4914.JPG" descr="IMG_4914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135608" y="4053606"/>
            <a:ext cx="1147766" cy="153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728413" y="4031931"/>
            <a:ext cx="3067877" cy="1595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4964.JPG" descr="IMG_4964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575118" y="3988029"/>
            <a:ext cx="1169929" cy="15599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7" name="Group"/>
          <p:cNvGrpSpPr/>
          <p:nvPr/>
        </p:nvGrpSpPr>
        <p:grpSpPr>
          <a:xfrm>
            <a:off x="1954606" y="3577490"/>
            <a:ext cx="7341724" cy="523238"/>
            <a:chOff x="0" y="0"/>
            <a:chExt cx="7341722" cy="523237"/>
          </a:xfrm>
        </p:grpSpPr>
        <p:sp>
          <p:nvSpPr>
            <p:cNvPr id="475" name="Arrow"/>
            <p:cNvSpPr/>
            <p:nvPr/>
          </p:nvSpPr>
          <p:spPr>
            <a:xfrm>
              <a:off x="0" y="0"/>
              <a:ext cx="7061673" cy="523238"/>
            </a:xfrm>
            <a:prstGeom prst="rightArrow">
              <a:avLst>
                <a:gd name="adj1" fmla="val 50000"/>
                <a:gd name="adj2" fmla="val 49986"/>
              </a:avLst>
            </a:prstGeom>
            <a:solidFill>
              <a:srgbClr val="DDDDDD"/>
            </a:solidFill>
            <a:ln w="11429" cap="flat">
              <a:solidFill>
                <a:srgbClr val="A2A2A2"/>
              </a:solidFill>
              <a:prstDash val="sysDash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0000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476" name="Магнитные сорбенты для очистки красных рек"/>
            <p:cNvSpPr txBox="1"/>
            <p:nvPr/>
          </p:nvSpPr>
          <p:spPr>
            <a:xfrm>
              <a:off x="64704" y="80147"/>
              <a:ext cx="7277019" cy="362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b="1" sz="19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Мелиоранты для красных почв - полевые испытания</a:t>
              </a:r>
            </a:p>
          </p:txBody>
        </p:sp>
      </p:grpSp>
      <p:grpSp>
        <p:nvGrpSpPr>
          <p:cNvPr id="480" name="Group"/>
          <p:cNvGrpSpPr/>
          <p:nvPr/>
        </p:nvGrpSpPr>
        <p:grpSpPr>
          <a:xfrm>
            <a:off x="1999223" y="5445485"/>
            <a:ext cx="7089955" cy="664104"/>
            <a:chOff x="0" y="0"/>
            <a:chExt cx="7089954" cy="664102"/>
          </a:xfrm>
        </p:grpSpPr>
        <p:sp>
          <p:nvSpPr>
            <p:cNvPr id="478" name="Arrow"/>
            <p:cNvSpPr/>
            <p:nvPr/>
          </p:nvSpPr>
          <p:spPr>
            <a:xfrm>
              <a:off x="0" y="0"/>
              <a:ext cx="7089955" cy="664103"/>
            </a:xfrm>
            <a:prstGeom prst="rightArrow">
              <a:avLst>
                <a:gd name="adj1" fmla="val 50000"/>
                <a:gd name="adj2" fmla="val 50019"/>
              </a:avLst>
            </a:prstGeom>
            <a:solidFill>
              <a:srgbClr val="DDDDDD"/>
            </a:solidFill>
            <a:ln w="11429" cap="flat">
              <a:solidFill>
                <a:srgbClr val="A2A2A2"/>
              </a:solidFill>
              <a:prstDash val="sysDash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0000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479" name="Безотходная переработка хвостов в МПГ и почвогрунт"/>
            <p:cNvSpPr txBox="1"/>
            <p:nvPr/>
          </p:nvSpPr>
          <p:spPr>
            <a:xfrm>
              <a:off x="54887" y="156721"/>
              <a:ext cx="6814089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Безотходная переработка хвостов в МПГ и почвогрунт</a:t>
              </a:r>
            </a:p>
          </p:txBody>
        </p:sp>
      </p:grpSp>
      <p:sp>
        <p:nvSpPr>
          <p:cNvPr id="481" name="Arrow"/>
          <p:cNvSpPr/>
          <p:nvPr/>
        </p:nvSpPr>
        <p:spPr>
          <a:xfrm>
            <a:off x="6858558" y="2886542"/>
            <a:ext cx="657227" cy="492128"/>
          </a:xfrm>
          <a:prstGeom prst="rightArrow">
            <a:avLst>
              <a:gd name="adj1" fmla="val 50000"/>
              <a:gd name="adj2" fmla="val 77662"/>
            </a:avLst>
          </a:prstGeom>
          <a:solidFill>
            <a:srgbClr val="CC330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pic>
        <p:nvPicPr>
          <p:cNvPr id="482" name="Picture 149" descr="Picture 149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5125" y="2442261"/>
            <a:ext cx="1202029" cy="1349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itle 1"/>
          <p:cNvSpPr txBox="1"/>
          <p:nvPr>
            <p:ph type="title" idx="4294967295"/>
          </p:nvPr>
        </p:nvSpPr>
        <p:spPr>
          <a:xfrm>
            <a:off x="35496" y="404813"/>
            <a:ext cx="8820472" cy="993776"/>
          </a:xfrm>
          <a:prstGeom prst="rect">
            <a:avLst/>
          </a:prstGeom>
        </p:spPr>
        <p:txBody>
          <a:bodyPr/>
          <a:lstStyle/>
          <a:p>
            <a:pPr algn="r" defTabSz="859536">
              <a:defRPr sz="2632">
                <a:solidFill>
                  <a:srgbClr val="33CC33"/>
                </a:solidFill>
              </a:defRPr>
            </a:pPr>
            <a:r>
              <a:t>Перспективы </a:t>
            </a:r>
            <a:r>
              <a:rPr sz="3384"/>
              <a:t> </a:t>
            </a:r>
            <a:r>
              <a:rPr sz="3008"/>
              <a:t>б</a:t>
            </a:r>
            <a:r>
              <a:rPr sz="3008"/>
              <a:t>езотходн</a:t>
            </a:r>
            <a:r>
              <a:rPr sz="3008"/>
              <a:t>о</a:t>
            </a:r>
            <a:r>
              <a:rPr sz="3008"/>
              <a:t>й переработки </a:t>
            </a:r>
            <a:br>
              <a:rPr sz="3008"/>
            </a:br>
            <a:r>
              <a:rPr sz="3008"/>
              <a:t>отвальных хвостов (предложения МГУ)</a:t>
            </a:r>
          </a:p>
        </p:txBody>
      </p:sp>
      <p:grpSp>
        <p:nvGrpSpPr>
          <p:cNvPr id="487" name="Rectangle 13"/>
          <p:cNvGrpSpPr/>
          <p:nvPr/>
        </p:nvGrpSpPr>
        <p:grpSpPr>
          <a:xfrm>
            <a:off x="1331913" y="1844675"/>
            <a:ext cx="6624636" cy="831850"/>
            <a:chOff x="0" y="0"/>
            <a:chExt cx="6624635" cy="831850"/>
          </a:xfrm>
        </p:grpSpPr>
        <p:sp>
          <p:nvSpPr>
            <p:cNvPr id="485" name="Rectangle"/>
            <p:cNvSpPr/>
            <p:nvPr/>
          </p:nvSpPr>
          <p:spPr>
            <a:xfrm>
              <a:off x="0" y="0"/>
              <a:ext cx="6624636" cy="831850"/>
            </a:xfrm>
            <a:prstGeom prst="rect">
              <a:avLst/>
            </a:prstGeom>
            <a:solidFill>
              <a:srgbClr val="CC3300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6" name="ЖЕЛЕЗОГИДРАТНЫЕ ОТВАЛЬНЫЕ ХВОСТЫ"/>
            <p:cNvSpPr txBox="1"/>
            <p:nvPr/>
          </p:nvSpPr>
          <p:spPr>
            <a:xfrm>
              <a:off x="52070" y="245834"/>
              <a:ext cx="6520496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ЖЕЛЕЗОГИДРАТНЫЕ ОТВАЛЬНЫЕ ХВОСТЫ</a:t>
              </a:r>
            </a:p>
          </p:txBody>
        </p:sp>
      </p:grpSp>
      <p:grpSp>
        <p:nvGrpSpPr>
          <p:cNvPr id="490" name="Rectangle 15"/>
          <p:cNvGrpSpPr/>
          <p:nvPr/>
        </p:nvGrpSpPr>
        <p:grpSpPr>
          <a:xfrm>
            <a:off x="1381125" y="3009900"/>
            <a:ext cx="6624638" cy="609600"/>
            <a:chOff x="0" y="0"/>
            <a:chExt cx="6624637" cy="609600"/>
          </a:xfrm>
        </p:grpSpPr>
        <p:sp>
          <p:nvSpPr>
            <p:cNvPr id="488" name="Rectangle"/>
            <p:cNvSpPr/>
            <p:nvPr/>
          </p:nvSpPr>
          <p:spPr>
            <a:xfrm>
              <a:off x="0" y="0"/>
              <a:ext cx="6624638" cy="609600"/>
            </a:xfrm>
            <a:prstGeom prst="rect">
              <a:avLst/>
            </a:prstGeom>
            <a:solidFill>
              <a:srgbClr val="D6D62A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</a:p>
          </p:txBody>
        </p:sp>
        <p:sp>
          <p:nvSpPr>
            <p:cNvPr id="489" name="ГИДРОМЕТАЛЛУРГИЧЕСКОЕ ВЫЩЕЛАЧИВАНИЕ"/>
            <p:cNvSpPr txBox="1"/>
            <p:nvPr/>
          </p:nvSpPr>
          <p:spPr>
            <a:xfrm>
              <a:off x="52070" y="165801"/>
              <a:ext cx="6520498" cy="277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500"/>
              </a:lvl1pPr>
            </a:lstStyle>
            <a:p>
              <a:pPr/>
              <a:r>
                <a:t>ГИДРОМЕТАЛЛУРГИЧЕСКОЕ ВЫЩЕЛАЧИВАНИЕ</a:t>
              </a:r>
            </a:p>
          </p:txBody>
        </p:sp>
      </p:grpSp>
      <p:grpSp>
        <p:nvGrpSpPr>
          <p:cNvPr id="493" name="Rectangle 16"/>
          <p:cNvGrpSpPr/>
          <p:nvPr/>
        </p:nvGrpSpPr>
        <p:grpSpPr>
          <a:xfrm>
            <a:off x="1403349" y="3933825"/>
            <a:ext cx="1944690" cy="730250"/>
            <a:chOff x="0" y="0"/>
            <a:chExt cx="1944688" cy="730250"/>
          </a:xfrm>
        </p:grpSpPr>
        <p:sp>
          <p:nvSpPr>
            <p:cNvPr id="491" name="Rectangle"/>
            <p:cNvSpPr/>
            <p:nvPr/>
          </p:nvSpPr>
          <p:spPr>
            <a:xfrm>
              <a:off x="-1" y="0"/>
              <a:ext cx="1944690" cy="730250"/>
            </a:xfrm>
            <a:prstGeom prst="rect">
              <a:avLst/>
            </a:prstGeom>
            <a:solidFill>
              <a:srgbClr val="F0F2DC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</a:p>
          </p:txBody>
        </p:sp>
        <p:sp>
          <p:nvSpPr>
            <p:cNvPr id="492" name="КОНЦЕНТРАТ МПГ"/>
            <p:cNvSpPr txBox="1"/>
            <p:nvPr/>
          </p:nvSpPr>
          <p:spPr>
            <a:xfrm>
              <a:off x="52069" y="226126"/>
              <a:ext cx="1840550" cy="277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500"/>
              </a:lvl1pPr>
            </a:lstStyle>
            <a:p>
              <a:pPr/>
              <a:r>
                <a:t>КОНЦЕНТРАТ МПГ </a:t>
              </a:r>
            </a:p>
          </p:txBody>
        </p:sp>
      </p:grpSp>
      <p:grpSp>
        <p:nvGrpSpPr>
          <p:cNvPr id="496" name="Rectangle 17"/>
          <p:cNvGrpSpPr/>
          <p:nvPr/>
        </p:nvGrpSpPr>
        <p:grpSpPr>
          <a:xfrm>
            <a:off x="5365749" y="3917951"/>
            <a:ext cx="2735265" cy="381001"/>
            <a:chOff x="0" y="0"/>
            <a:chExt cx="2735263" cy="381000"/>
          </a:xfrm>
        </p:grpSpPr>
        <p:sp>
          <p:nvSpPr>
            <p:cNvPr id="494" name="Rectangle"/>
            <p:cNvSpPr/>
            <p:nvPr/>
          </p:nvSpPr>
          <p:spPr>
            <a:xfrm>
              <a:off x="-1" y="0"/>
              <a:ext cx="2735265" cy="381000"/>
            </a:xfrm>
            <a:prstGeom prst="rect">
              <a:avLst/>
            </a:prstGeom>
            <a:solidFill>
              <a:srgbClr val="D6D62A"/>
            </a:solidFill>
            <a:ln w="12700" cap="flat">
              <a:solidFill>
                <a:srgbClr val="41719C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5" name="ЖЕЛЕЗИСТЫЙ КЕК"/>
            <p:cNvSpPr txBox="1"/>
            <p:nvPr/>
          </p:nvSpPr>
          <p:spPr>
            <a:xfrm>
              <a:off x="52069" y="23956"/>
              <a:ext cx="26311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 ЖЕЛЕЗИСТЫЙ КЕК</a:t>
              </a:r>
            </a:p>
          </p:txBody>
        </p:sp>
      </p:grpSp>
      <p:grpSp>
        <p:nvGrpSpPr>
          <p:cNvPr id="499" name="Rectangle 20"/>
          <p:cNvGrpSpPr/>
          <p:nvPr/>
        </p:nvGrpSpPr>
        <p:grpSpPr>
          <a:xfrm>
            <a:off x="5190318" y="5313364"/>
            <a:ext cx="2879726" cy="633414"/>
            <a:chOff x="0" y="0"/>
            <a:chExt cx="2879725" cy="633413"/>
          </a:xfrm>
        </p:grpSpPr>
        <p:sp>
          <p:nvSpPr>
            <p:cNvPr id="497" name="Rectangle"/>
            <p:cNvSpPr/>
            <p:nvPr/>
          </p:nvSpPr>
          <p:spPr>
            <a:xfrm>
              <a:off x="0" y="-1"/>
              <a:ext cx="2879725" cy="633415"/>
            </a:xfrm>
            <a:prstGeom prst="rect">
              <a:avLst/>
            </a:prstGeom>
            <a:solidFill>
              <a:srgbClr val="996600"/>
            </a:solidFill>
            <a:ln w="38100" cap="flat">
              <a:solidFill>
                <a:srgbClr val="33CC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8" name="Fe, Ca, S"/>
            <p:cNvSpPr txBox="1"/>
            <p:nvPr/>
          </p:nvSpPr>
          <p:spPr>
            <a:xfrm>
              <a:off x="64769" y="120471"/>
              <a:ext cx="2750187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r>
                <a:t>Fe, Ca, S</a:t>
              </a:r>
              <a:r>
                <a:t> </a:t>
              </a:r>
            </a:p>
          </p:txBody>
        </p:sp>
      </p:grpSp>
      <p:grpSp>
        <p:nvGrpSpPr>
          <p:cNvPr id="502" name="Rectangle 22"/>
          <p:cNvGrpSpPr/>
          <p:nvPr/>
        </p:nvGrpSpPr>
        <p:grpSpPr>
          <a:xfrm>
            <a:off x="1403350" y="5373687"/>
            <a:ext cx="2089150" cy="646113"/>
            <a:chOff x="0" y="0"/>
            <a:chExt cx="2089150" cy="646112"/>
          </a:xfrm>
        </p:grpSpPr>
        <p:sp>
          <p:nvSpPr>
            <p:cNvPr id="500" name="Rectangle"/>
            <p:cNvSpPr/>
            <p:nvPr/>
          </p:nvSpPr>
          <p:spPr>
            <a:xfrm>
              <a:off x="0" y="-1"/>
              <a:ext cx="2089150" cy="646114"/>
            </a:xfrm>
            <a:prstGeom prst="rect">
              <a:avLst/>
            </a:prstGeom>
            <a:solidFill>
              <a:srgbClr val="EEECE1"/>
            </a:solidFill>
            <a:ln w="38100" cap="flat">
              <a:solidFill>
                <a:srgbClr val="33CC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</a:p>
          </p:txBody>
        </p:sp>
        <p:sp>
          <p:nvSpPr>
            <p:cNvPr id="501" name="Pd, Pt, Rh, Ir …"/>
            <p:cNvSpPr txBox="1"/>
            <p:nvPr/>
          </p:nvSpPr>
          <p:spPr>
            <a:xfrm>
              <a:off x="64769" y="126821"/>
              <a:ext cx="1959612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Pd, Pt, Rh, Ir </a:t>
              </a:r>
              <a:r>
                <a:t>…</a:t>
              </a:r>
            </a:p>
          </p:txBody>
        </p:sp>
      </p:grpSp>
      <p:sp>
        <p:nvSpPr>
          <p:cNvPr id="503" name="Right Arrow 27"/>
          <p:cNvSpPr/>
          <p:nvPr/>
        </p:nvSpPr>
        <p:spPr>
          <a:xfrm rot="5400000">
            <a:off x="1977231" y="4655344"/>
            <a:ext cx="403226" cy="6873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CC33"/>
          </a:solidFill>
          <a:ln w="12700">
            <a:solidFill>
              <a:srgbClr val="41719C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04" name="Right Arrow 23"/>
          <p:cNvSpPr/>
          <p:nvPr/>
        </p:nvSpPr>
        <p:spPr>
          <a:xfrm rot="5400000">
            <a:off x="4103687" y="2711450"/>
            <a:ext cx="452439" cy="4524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05" name="Right Arrow 26"/>
          <p:cNvSpPr/>
          <p:nvPr/>
        </p:nvSpPr>
        <p:spPr>
          <a:xfrm rot="5400000">
            <a:off x="5433219" y="4487343"/>
            <a:ext cx="369888" cy="7969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CC33"/>
          </a:solidFill>
          <a:ln w="12700">
            <a:solidFill>
              <a:srgbClr val="41719C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06" name="Right Arrow 28"/>
          <p:cNvSpPr/>
          <p:nvPr/>
        </p:nvSpPr>
        <p:spPr>
          <a:xfrm rot="5400000">
            <a:off x="4103687" y="3552825"/>
            <a:ext cx="452439" cy="4524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grpSp>
        <p:nvGrpSpPr>
          <p:cNvPr id="509" name="AutoShape 16"/>
          <p:cNvGrpSpPr/>
          <p:nvPr/>
        </p:nvGrpSpPr>
        <p:grpSpPr>
          <a:xfrm>
            <a:off x="3492500" y="3860800"/>
            <a:ext cx="1727200" cy="574675"/>
            <a:chOff x="0" y="0"/>
            <a:chExt cx="1727200" cy="574675"/>
          </a:xfrm>
        </p:grpSpPr>
        <p:sp>
          <p:nvSpPr>
            <p:cNvPr id="507" name="Double Arrow"/>
            <p:cNvSpPr/>
            <p:nvPr/>
          </p:nvSpPr>
          <p:spPr>
            <a:xfrm>
              <a:off x="0" y="0"/>
              <a:ext cx="1727200" cy="574675"/>
            </a:xfrm>
            <a:prstGeom prst="leftRightArrow">
              <a:avLst>
                <a:gd name="adj1" fmla="val 50000"/>
                <a:gd name="adj2" fmla="val 60110"/>
              </a:avLst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Фильтрация"/>
            <p:cNvSpPr txBox="1"/>
            <p:nvPr/>
          </p:nvSpPr>
          <p:spPr>
            <a:xfrm>
              <a:off x="172778" y="112006"/>
              <a:ext cx="138164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Фильтрация</a:t>
              </a:r>
            </a:p>
          </p:txBody>
        </p:sp>
      </p:grpSp>
      <p:sp>
        <p:nvSpPr>
          <p:cNvPr id="510" name="Text Box 17"/>
          <p:cNvSpPr txBox="1"/>
          <p:nvPr/>
        </p:nvSpPr>
        <p:spPr>
          <a:xfrm>
            <a:off x="6101956" y="4597401"/>
            <a:ext cx="206914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Нейтрализация </a:t>
            </a:r>
          </a:p>
        </p:txBody>
      </p:sp>
      <p:grpSp>
        <p:nvGrpSpPr>
          <p:cNvPr id="513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511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2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2"/>
          <p:cNvSpPr txBox="1"/>
          <p:nvPr>
            <p:ph type="title" idx="4294967295"/>
          </p:nvPr>
        </p:nvSpPr>
        <p:spPr>
          <a:xfrm>
            <a:off x="-153202" y="986399"/>
            <a:ext cx="9036051" cy="993776"/>
          </a:xfrm>
          <a:prstGeom prst="rect">
            <a:avLst/>
          </a:prstGeom>
        </p:spPr>
        <p:txBody>
          <a:bodyPr/>
          <a:lstStyle/>
          <a:p>
            <a:pPr algn="r" defTabSz="740663">
              <a:defRPr sz="3240">
                <a:solidFill>
                  <a:srgbClr val="33CC33"/>
                </a:solidFill>
              </a:defRPr>
            </a:pPr>
            <a:r>
              <a:t>Тестирование нейтрализованных продуктов выщелачивания хвостов на фитотоксичност</a:t>
            </a:r>
            <a:r>
              <a:t>ь</a:t>
            </a:r>
          </a:p>
        </p:txBody>
      </p:sp>
      <p:pic>
        <p:nvPicPr>
          <p:cNvPr id="518" name="Рисунок 18" descr="Рисунок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366" y="3817515"/>
            <a:ext cx="2943226" cy="220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Рисунок 19" descr="Рисунок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2291" y="3622252"/>
            <a:ext cx="3170239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3803" y="2507827"/>
            <a:ext cx="1484313" cy="109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Рисунок 11" descr="Рисунок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48116" y="2498302"/>
            <a:ext cx="1454151" cy="109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Рисунок 9" descr="Рисунок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87466" y="2509416"/>
            <a:ext cx="1447801" cy="108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Рисунок 8" descr="Рисунок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34816" y="2518941"/>
            <a:ext cx="1485901" cy="1114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Рисунок 6" descr="Рисунок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504" y="2528466"/>
            <a:ext cx="14732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Рисунок 7" descr="Рисунок 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80679" y="2511002"/>
            <a:ext cx="1497013" cy="1122364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Text Box 11"/>
          <p:cNvSpPr txBox="1"/>
          <p:nvPr/>
        </p:nvSpPr>
        <p:spPr>
          <a:xfrm>
            <a:off x="1340673" y="2228427"/>
            <a:ext cx="2061212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300"/>
            </a:lvl1pPr>
          </a:lstStyle>
          <a:p>
            <a:pPr/>
            <a:r>
              <a:t>ПШЕНИЦА, 3-й день</a:t>
            </a:r>
          </a:p>
        </p:txBody>
      </p:sp>
      <p:sp>
        <p:nvSpPr>
          <p:cNvPr id="527" name="Text Box 12"/>
          <p:cNvSpPr txBox="1"/>
          <p:nvPr/>
        </p:nvSpPr>
        <p:spPr>
          <a:xfrm>
            <a:off x="6109523" y="2237952"/>
            <a:ext cx="2061211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300"/>
            </a:lvl1pPr>
          </a:lstStyle>
          <a:p>
            <a:pPr/>
            <a:r>
              <a:t>РЕДИС, 3-й день</a:t>
            </a:r>
          </a:p>
        </p:txBody>
      </p:sp>
      <p:sp>
        <p:nvSpPr>
          <p:cNvPr id="528" name="Text Box 13"/>
          <p:cNvSpPr txBox="1"/>
          <p:nvPr/>
        </p:nvSpPr>
        <p:spPr>
          <a:xfrm>
            <a:off x="1286698" y="6081290"/>
            <a:ext cx="2061212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300"/>
            </a:lvl1pPr>
          </a:lstStyle>
          <a:p>
            <a:pPr/>
            <a:r>
              <a:t>ПШЕНИЦА, 7-й день</a:t>
            </a:r>
          </a:p>
        </p:txBody>
      </p:sp>
      <p:sp>
        <p:nvSpPr>
          <p:cNvPr id="529" name="Text Box 14"/>
          <p:cNvSpPr txBox="1"/>
          <p:nvPr/>
        </p:nvSpPr>
        <p:spPr>
          <a:xfrm>
            <a:off x="6009511" y="5997152"/>
            <a:ext cx="2061211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300"/>
            </a:lvl1pPr>
          </a:lstStyle>
          <a:p>
            <a:pPr/>
            <a:r>
              <a:t>РЕДИС, 7-й день</a:t>
            </a:r>
          </a:p>
        </p:txBody>
      </p:sp>
      <p:sp>
        <p:nvSpPr>
          <p:cNvPr id="530" name="AutoShape 17"/>
          <p:cNvSpPr/>
          <p:nvPr/>
        </p:nvSpPr>
        <p:spPr>
          <a:xfrm>
            <a:off x="3725416" y="4279477"/>
            <a:ext cx="8763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33CC33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sz="1300"/>
            </a:pPr>
          </a:p>
        </p:txBody>
      </p:sp>
      <p:sp>
        <p:nvSpPr>
          <p:cNvPr id="531" name="Text Box 18"/>
          <p:cNvSpPr txBox="1"/>
          <p:nvPr/>
        </p:nvSpPr>
        <p:spPr>
          <a:xfrm>
            <a:off x="3677791" y="4584277"/>
            <a:ext cx="1666876" cy="1302778"/>
          </a:xfrm>
          <a:prstGeom prst="rect">
            <a:avLst/>
          </a:prstGeom>
          <a:ln w="28575">
            <a:solidFill>
              <a:srgbClr val="33CC3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300"/>
            </a:lvl1pPr>
          </a:lstStyle>
          <a:p>
            <a:pPr/>
            <a:r>
              <a:t>Оба продукта оказали положительное влияние на рост и развитие обеих тест-культур!</a:t>
            </a:r>
          </a:p>
        </p:txBody>
      </p:sp>
      <p:grpSp>
        <p:nvGrpSpPr>
          <p:cNvPr id="534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532" name="Picture 2" descr="Picture 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3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tangle 2"/>
          <p:cNvSpPr txBox="1"/>
          <p:nvPr>
            <p:ph type="title"/>
          </p:nvPr>
        </p:nvSpPr>
        <p:spPr>
          <a:xfrm>
            <a:off x="34925" y="333375"/>
            <a:ext cx="9036050" cy="1143000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pPr/>
            <a:r>
              <a:t>Схема процессно-интегрированной переработки сульфидных руд</a:t>
            </a:r>
          </a:p>
        </p:txBody>
      </p:sp>
      <p:grpSp>
        <p:nvGrpSpPr>
          <p:cNvPr id="541" name="Rectangle 4"/>
          <p:cNvGrpSpPr/>
          <p:nvPr/>
        </p:nvGrpSpPr>
        <p:grpSpPr>
          <a:xfrm>
            <a:off x="107950" y="4868862"/>
            <a:ext cx="2447925" cy="863601"/>
            <a:chOff x="0" y="0"/>
            <a:chExt cx="2447925" cy="863600"/>
          </a:xfrm>
        </p:grpSpPr>
        <p:sp>
          <p:nvSpPr>
            <p:cNvPr id="539" name="Rectangle"/>
            <p:cNvSpPr/>
            <p:nvPr/>
          </p:nvSpPr>
          <p:spPr>
            <a:xfrm>
              <a:off x="0" y="0"/>
              <a:ext cx="2447925" cy="863600"/>
            </a:xfrm>
            <a:prstGeom prst="rect">
              <a:avLst/>
            </a:prstGeom>
            <a:noFill/>
            <a:ln w="57150" cap="flat">
              <a:solidFill>
                <a:srgbClr val="000000"/>
              </a:solidFill>
              <a:prstDash val="lgDashDot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0" name="Улавливание и…"/>
            <p:cNvSpPr txBox="1"/>
            <p:nvPr/>
          </p:nvSpPr>
          <p:spPr>
            <a:xfrm>
              <a:off x="364146" y="123119"/>
              <a:ext cx="171963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Улавливание и</a:t>
              </a:r>
              <a:endParaRPr sz="320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нейтрализация</a:t>
              </a:r>
            </a:p>
          </p:txBody>
        </p:sp>
      </p:grpSp>
      <p:grpSp>
        <p:nvGrpSpPr>
          <p:cNvPr id="544" name="Rectangle 5"/>
          <p:cNvGrpSpPr/>
          <p:nvPr/>
        </p:nvGrpSpPr>
        <p:grpSpPr>
          <a:xfrm>
            <a:off x="179387" y="2636838"/>
            <a:ext cx="2447926" cy="792163"/>
            <a:chOff x="0" y="0"/>
            <a:chExt cx="2447925" cy="792162"/>
          </a:xfrm>
        </p:grpSpPr>
        <p:sp>
          <p:nvSpPr>
            <p:cNvPr id="542" name="Rectangle"/>
            <p:cNvSpPr/>
            <p:nvPr/>
          </p:nvSpPr>
          <p:spPr>
            <a:xfrm>
              <a:off x="0" y="-1"/>
              <a:ext cx="2447925" cy="792164"/>
            </a:xfrm>
            <a:prstGeom prst="rect">
              <a:avLst/>
            </a:prstGeom>
            <a:noFill/>
            <a:ln w="57150" cap="flat">
              <a:solidFill>
                <a:srgbClr val="0000FF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Пирометаллургия"/>
            <p:cNvSpPr txBox="1"/>
            <p:nvPr/>
          </p:nvSpPr>
          <p:spPr>
            <a:xfrm>
              <a:off x="193756" y="220750"/>
              <a:ext cx="206041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Пирометаллургия </a:t>
              </a:r>
            </a:p>
          </p:txBody>
        </p:sp>
      </p:grpSp>
      <p:grpSp>
        <p:nvGrpSpPr>
          <p:cNvPr id="547" name="Rectangle 8"/>
          <p:cNvGrpSpPr/>
          <p:nvPr/>
        </p:nvGrpSpPr>
        <p:grpSpPr>
          <a:xfrm>
            <a:off x="6227762" y="2708274"/>
            <a:ext cx="2486026" cy="792165"/>
            <a:chOff x="0" y="0"/>
            <a:chExt cx="2486025" cy="792163"/>
          </a:xfrm>
        </p:grpSpPr>
        <p:sp>
          <p:nvSpPr>
            <p:cNvPr id="545" name="Rectangle"/>
            <p:cNvSpPr/>
            <p:nvPr/>
          </p:nvSpPr>
          <p:spPr>
            <a:xfrm>
              <a:off x="0" y="-1"/>
              <a:ext cx="2486025" cy="792165"/>
            </a:xfrm>
            <a:prstGeom prst="rect">
              <a:avLst/>
            </a:prstGeom>
            <a:noFill/>
            <a:ln w="57150" cap="flat">
              <a:solidFill>
                <a:srgbClr val="0000FF"/>
              </a:solidFill>
              <a:prstDash val="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Гидрометаллургия"/>
            <p:cNvSpPr txBox="1"/>
            <p:nvPr/>
          </p:nvSpPr>
          <p:spPr>
            <a:xfrm>
              <a:off x="204546" y="220750"/>
              <a:ext cx="2076933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Гидрометаллургия</a:t>
              </a:r>
            </a:p>
          </p:txBody>
        </p:sp>
      </p:grpSp>
      <p:grpSp>
        <p:nvGrpSpPr>
          <p:cNvPr id="554" name="AutoShape 9"/>
          <p:cNvGrpSpPr/>
          <p:nvPr/>
        </p:nvGrpSpPr>
        <p:grpSpPr>
          <a:xfrm>
            <a:off x="3684663" y="1557337"/>
            <a:ext cx="2327200" cy="1008063"/>
            <a:chOff x="0" y="0"/>
            <a:chExt cx="2327199" cy="1008062"/>
          </a:xfrm>
        </p:grpSpPr>
        <p:grpSp>
          <p:nvGrpSpPr>
            <p:cNvPr id="552" name="Group"/>
            <p:cNvGrpSpPr/>
            <p:nvPr/>
          </p:nvGrpSpPr>
          <p:grpSpPr>
            <a:xfrm>
              <a:off x="95174" y="-1"/>
              <a:ext cx="2232026" cy="1008064"/>
              <a:chOff x="0" y="0"/>
              <a:chExt cx="2232025" cy="1008062"/>
            </a:xfrm>
          </p:grpSpPr>
          <p:sp>
            <p:nvSpPr>
              <p:cNvPr id="548" name="Shape"/>
              <p:cNvSpPr/>
              <p:nvPr/>
            </p:nvSpPr>
            <p:spPr>
              <a:xfrm>
                <a:off x="0" y="-1"/>
                <a:ext cx="2232026" cy="100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2439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916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Shape"/>
              <p:cNvSpPr/>
              <p:nvPr/>
            </p:nvSpPr>
            <p:spPr>
              <a:xfrm>
                <a:off x="1980010" y="-1"/>
                <a:ext cx="252016" cy="100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Shape"/>
              <p:cNvSpPr/>
              <p:nvPr/>
            </p:nvSpPr>
            <p:spPr>
              <a:xfrm>
                <a:off x="0" y="-1"/>
                <a:ext cx="2232026" cy="252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439" y="0"/>
                    </a:lnTo>
                    <a:lnTo>
                      <a:pt x="21600" y="0"/>
                    </a:lnTo>
                    <a:lnTo>
                      <a:pt x="1916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Shape"/>
              <p:cNvSpPr/>
              <p:nvPr/>
            </p:nvSpPr>
            <p:spPr>
              <a:xfrm>
                <a:off x="0" y="-1"/>
                <a:ext cx="2232026" cy="1008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2439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9161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9161" y="5400"/>
                    </a:lnTo>
                    <a:lnTo>
                      <a:pt x="21600" y="0"/>
                    </a:lnTo>
                    <a:moveTo>
                      <a:pt x="19161" y="5400"/>
                    </a:moveTo>
                    <a:lnTo>
                      <a:pt x="19161" y="21600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53" name="Руда…"/>
            <p:cNvSpPr txBox="1"/>
            <p:nvPr/>
          </p:nvSpPr>
          <p:spPr>
            <a:xfrm>
              <a:off x="0" y="321358"/>
              <a:ext cx="2170359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Руда</a:t>
              </a:r>
              <a:endParaRPr sz="320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(</a:t>
              </a:r>
              <a:r>
                <a:t>Cu, Ni, Fe, S, </a:t>
              </a:r>
              <a:r>
                <a:t>МПГ)</a:t>
              </a:r>
            </a:p>
          </p:txBody>
        </p:sp>
      </p:grpSp>
      <p:sp>
        <p:nvSpPr>
          <p:cNvPr id="555" name="AutoShape 11"/>
          <p:cNvSpPr/>
          <p:nvPr/>
        </p:nvSpPr>
        <p:spPr>
          <a:xfrm>
            <a:off x="2411413" y="1846263"/>
            <a:ext cx="1225551" cy="287338"/>
          </a:xfrm>
          <a:prstGeom prst="leftArrow">
            <a:avLst>
              <a:gd name="adj1" fmla="val 50000"/>
              <a:gd name="adj2" fmla="val 106630"/>
            </a:avLst>
          </a:prstGeom>
          <a:solidFill>
            <a:schemeClr val="accent1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6" name="AutoShape 12"/>
          <p:cNvSpPr/>
          <p:nvPr/>
        </p:nvSpPr>
        <p:spPr>
          <a:xfrm>
            <a:off x="6156325" y="1773238"/>
            <a:ext cx="935038" cy="360363"/>
          </a:xfrm>
          <a:prstGeom prst="rightArrow">
            <a:avLst>
              <a:gd name="adj1" fmla="val 50000"/>
              <a:gd name="adj2" fmla="val 64868"/>
            </a:avLst>
          </a:prstGeom>
          <a:solidFill>
            <a:schemeClr val="accent1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59" name="AutoShape 13"/>
          <p:cNvGrpSpPr/>
          <p:nvPr/>
        </p:nvGrpSpPr>
        <p:grpSpPr>
          <a:xfrm>
            <a:off x="179387" y="1628775"/>
            <a:ext cx="2160588" cy="720725"/>
            <a:chOff x="0" y="0"/>
            <a:chExt cx="2160586" cy="720725"/>
          </a:xfrm>
        </p:grpSpPr>
        <p:sp>
          <p:nvSpPr>
            <p:cNvPr id="557" name="Rounded Rectangle"/>
            <p:cNvSpPr/>
            <p:nvPr/>
          </p:nvSpPr>
          <p:spPr>
            <a:xfrm>
              <a:off x="0" y="0"/>
              <a:ext cx="2160587" cy="720725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8" name="Cu, Ni - концентрат"/>
            <p:cNvSpPr txBox="1"/>
            <p:nvPr/>
          </p:nvSpPr>
          <p:spPr>
            <a:xfrm>
              <a:off x="10908" y="185031"/>
              <a:ext cx="2138771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Cu, Ni - </a:t>
              </a:r>
              <a:r>
                <a:t>концентрат</a:t>
              </a:r>
            </a:p>
          </p:txBody>
        </p:sp>
      </p:grpSp>
      <p:grpSp>
        <p:nvGrpSpPr>
          <p:cNvPr id="562" name="AutoShape 19"/>
          <p:cNvGrpSpPr/>
          <p:nvPr/>
        </p:nvGrpSpPr>
        <p:grpSpPr>
          <a:xfrm>
            <a:off x="3417887" y="4652962"/>
            <a:ext cx="2233613" cy="504826"/>
            <a:chOff x="0" y="0"/>
            <a:chExt cx="2233611" cy="504825"/>
          </a:xfrm>
        </p:grpSpPr>
        <p:sp>
          <p:nvSpPr>
            <p:cNvPr id="560" name="Shape"/>
            <p:cNvSpPr/>
            <p:nvPr/>
          </p:nvSpPr>
          <p:spPr>
            <a:xfrm>
              <a:off x="0" y="0"/>
              <a:ext cx="2233612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CCFF33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61" name="Н2SO4"/>
            <p:cNvSpPr txBox="1"/>
            <p:nvPr/>
          </p:nvSpPr>
          <p:spPr>
            <a:xfrm>
              <a:off x="732291" y="55364"/>
              <a:ext cx="769030" cy="394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Н</a:t>
              </a:r>
              <a:r>
                <a:rPr baseline="-25000"/>
                <a:t>2</a:t>
              </a:r>
              <a:r>
                <a:t>SO</a:t>
              </a:r>
              <a:r>
                <a:rPr baseline="-25000"/>
                <a:t>4</a:t>
              </a:r>
            </a:p>
          </p:txBody>
        </p:sp>
      </p:grpSp>
      <p:grpSp>
        <p:nvGrpSpPr>
          <p:cNvPr id="565" name="AutoShape 23"/>
          <p:cNvGrpSpPr/>
          <p:nvPr/>
        </p:nvGrpSpPr>
        <p:grpSpPr>
          <a:xfrm>
            <a:off x="3563937" y="2781300"/>
            <a:ext cx="2087562" cy="647701"/>
            <a:chOff x="0" y="0"/>
            <a:chExt cx="2087560" cy="647700"/>
          </a:xfrm>
        </p:grpSpPr>
        <p:sp>
          <p:nvSpPr>
            <p:cNvPr id="563" name="Shape"/>
            <p:cNvSpPr/>
            <p:nvPr/>
          </p:nvSpPr>
          <p:spPr>
            <a:xfrm>
              <a:off x="0" y="0"/>
              <a:ext cx="2087562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CCFF33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4" name="Cu, Ni, МПГ"/>
            <p:cNvSpPr txBox="1"/>
            <p:nvPr/>
          </p:nvSpPr>
          <p:spPr>
            <a:xfrm>
              <a:off x="371376" y="148519"/>
              <a:ext cx="134480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Cu, Ni, </a:t>
              </a:r>
              <a:r>
                <a:t>МПГ</a:t>
              </a:r>
            </a:p>
          </p:txBody>
        </p:sp>
      </p:grpSp>
      <p:grpSp>
        <p:nvGrpSpPr>
          <p:cNvPr id="568" name="AutoShape 24"/>
          <p:cNvGrpSpPr/>
          <p:nvPr/>
        </p:nvGrpSpPr>
        <p:grpSpPr>
          <a:xfrm>
            <a:off x="3492499" y="3860800"/>
            <a:ext cx="1944690" cy="504826"/>
            <a:chOff x="0" y="0"/>
            <a:chExt cx="1944688" cy="504825"/>
          </a:xfrm>
        </p:grpSpPr>
        <p:sp>
          <p:nvSpPr>
            <p:cNvPr id="566" name="Shape"/>
            <p:cNvSpPr/>
            <p:nvPr/>
          </p:nvSpPr>
          <p:spPr>
            <a:xfrm>
              <a:off x="-1" y="0"/>
              <a:ext cx="1944689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CCFF33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67" name="S"/>
            <p:cNvSpPr txBox="1"/>
            <p:nvPr/>
          </p:nvSpPr>
          <p:spPr>
            <a:xfrm>
              <a:off x="844036" y="77081"/>
              <a:ext cx="256616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</a:t>
              </a:r>
            </a:p>
          </p:txBody>
        </p:sp>
      </p:grpSp>
      <p:grpSp>
        <p:nvGrpSpPr>
          <p:cNvPr id="571" name="AutoShape 25"/>
          <p:cNvGrpSpPr/>
          <p:nvPr/>
        </p:nvGrpSpPr>
        <p:grpSpPr>
          <a:xfrm>
            <a:off x="107949" y="6165850"/>
            <a:ext cx="2233615" cy="431801"/>
            <a:chOff x="0" y="0"/>
            <a:chExt cx="2233613" cy="431800"/>
          </a:xfrm>
        </p:grpSpPr>
        <p:sp>
          <p:nvSpPr>
            <p:cNvPr id="569" name="Shape"/>
            <p:cNvSpPr/>
            <p:nvPr/>
          </p:nvSpPr>
          <p:spPr>
            <a:xfrm>
              <a:off x="-1" y="0"/>
              <a:ext cx="2233614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B2B2B2"/>
            </a:solidFill>
            <a:ln w="57150" cap="rnd">
              <a:solidFill>
                <a:srgbClr val="000000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70" name="CaSO4"/>
            <p:cNvSpPr txBox="1"/>
            <p:nvPr/>
          </p:nvSpPr>
          <p:spPr>
            <a:xfrm>
              <a:off x="689912" y="40569"/>
              <a:ext cx="85378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CaSO4</a:t>
              </a:r>
            </a:p>
          </p:txBody>
        </p:sp>
      </p:grpSp>
      <p:grpSp>
        <p:nvGrpSpPr>
          <p:cNvPr id="574" name="Rectangle 26"/>
          <p:cNvGrpSpPr/>
          <p:nvPr/>
        </p:nvGrpSpPr>
        <p:grpSpPr>
          <a:xfrm>
            <a:off x="6300787" y="4940300"/>
            <a:ext cx="2447926" cy="865188"/>
            <a:chOff x="0" y="0"/>
            <a:chExt cx="2447925" cy="865187"/>
          </a:xfrm>
        </p:grpSpPr>
        <p:sp>
          <p:nvSpPr>
            <p:cNvPr id="572" name="Rectangle"/>
            <p:cNvSpPr/>
            <p:nvPr/>
          </p:nvSpPr>
          <p:spPr>
            <a:xfrm>
              <a:off x="0" y="0"/>
              <a:ext cx="2447925" cy="865188"/>
            </a:xfrm>
            <a:prstGeom prst="rect">
              <a:avLst/>
            </a:prstGeom>
            <a:noFill/>
            <a:ln w="57150" cap="flat">
              <a:solidFill>
                <a:srgbClr val="000000"/>
              </a:solidFill>
              <a:prstDash val="lgDashDot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3" name="Переработка хвостов"/>
            <p:cNvSpPr txBox="1"/>
            <p:nvPr/>
          </p:nvSpPr>
          <p:spPr>
            <a:xfrm>
              <a:off x="32520" y="257263"/>
              <a:ext cx="2382885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Переработка хвостов</a:t>
              </a:r>
            </a:p>
          </p:txBody>
        </p:sp>
      </p:grpSp>
      <p:grpSp>
        <p:nvGrpSpPr>
          <p:cNvPr id="577" name="AutoShape 29"/>
          <p:cNvGrpSpPr/>
          <p:nvPr/>
        </p:nvGrpSpPr>
        <p:grpSpPr>
          <a:xfrm>
            <a:off x="6443662" y="6092825"/>
            <a:ext cx="2233613" cy="431801"/>
            <a:chOff x="0" y="0"/>
            <a:chExt cx="2233611" cy="431800"/>
          </a:xfrm>
        </p:grpSpPr>
        <p:sp>
          <p:nvSpPr>
            <p:cNvPr id="575" name="Shape"/>
            <p:cNvSpPr/>
            <p:nvPr/>
          </p:nvSpPr>
          <p:spPr>
            <a:xfrm>
              <a:off x="0" y="0"/>
              <a:ext cx="2233612" cy="4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FFCC99"/>
            </a:solidFill>
            <a:ln w="57150" cap="flat">
              <a:solidFill>
                <a:srgbClr val="000000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Fe,Ca,S"/>
            <p:cNvSpPr txBox="1"/>
            <p:nvPr/>
          </p:nvSpPr>
          <p:spPr>
            <a:xfrm>
              <a:off x="645487" y="40569"/>
              <a:ext cx="942638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Fe</a:t>
              </a:r>
              <a:r>
                <a:t>,</a:t>
              </a:r>
              <a:r>
                <a:t>Ca</a:t>
              </a:r>
              <a:r>
                <a:t>,</a:t>
              </a:r>
              <a:r>
                <a:t>S</a:t>
              </a:r>
            </a:p>
          </p:txBody>
        </p:sp>
      </p:grpSp>
      <p:grpSp>
        <p:nvGrpSpPr>
          <p:cNvPr id="580" name="AutoShape 30"/>
          <p:cNvGrpSpPr/>
          <p:nvPr/>
        </p:nvGrpSpPr>
        <p:grpSpPr>
          <a:xfrm>
            <a:off x="2962431" y="6116724"/>
            <a:ext cx="2232026" cy="617363"/>
            <a:chOff x="0" y="0"/>
            <a:chExt cx="2232025" cy="617361"/>
          </a:xfrm>
        </p:grpSpPr>
        <p:sp>
          <p:nvSpPr>
            <p:cNvPr id="578" name="Shape"/>
            <p:cNvSpPr/>
            <p:nvPr/>
          </p:nvSpPr>
          <p:spPr>
            <a:xfrm>
              <a:off x="0" y="20549"/>
              <a:ext cx="2232026" cy="57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CCFF33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9" name="Прдукты…"/>
            <p:cNvSpPr txBox="1"/>
            <p:nvPr/>
          </p:nvSpPr>
          <p:spPr>
            <a:xfrm>
              <a:off x="505055" y="0"/>
              <a:ext cx="1221915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Прдукты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(Fe, Ca</a:t>
              </a:r>
              <a:r>
                <a:t>,</a:t>
              </a:r>
              <a:r>
                <a:t> S)</a:t>
              </a:r>
            </a:p>
          </p:txBody>
        </p:sp>
      </p:grpSp>
      <p:grpSp>
        <p:nvGrpSpPr>
          <p:cNvPr id="583" name="AutoShape 31"/>
          <p:cNvGrpSpPr/>
          <p:nvPr/>
        </p:nvGrpSpPr>
        <p:grpSpPr>
          <a:xfrm>
            <a:off x="3132138" y="5300662"/>
            <a:ext cx="2303462" cy="620713"/>
            <a:chOff x="0" y="0"/>
            <a:chExt cx="2303461" cy="620712"/>
          </a:xfrm>
        </p:grpSpPr>
        <p:sp>
          <p:nvSpPr>
            <p:cNvPr id="581" name="Shape"/>
            <p:cNvSpPr/>
            <p:nvPr/>
          </p:nvSpPr>
          <p:spPr>
            <a:xfrm>
              <a:off x="0" y="-1"/>
              <a:ext cx="2303462" cy="620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CCFF33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2" name="МПГ  (Pd, Pt, Rh, ..)"/>
            <p:cNvSpPr txBox="1"/>
            <p:nvPr/>
          </p:nvSpPr>
          <p:spPr>
            <a:xfrm>
              <a:off x="375575" y="1675"/>
              <a:ext cx="155231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МПГ</a:t>
              </a:r>
              <a:r>
                <a:t> </a:t>
              </a:r>
              <a:br/>
              <a:r>
                <a:t>(Pd, Pt, Rh, ..)</a:t>
              </a:r>
            </a:p>
          </p:txBody>
        </p:sp>
      </p:grpSp>
      <p:grpSp>
        <p:nvGrpSpPr>
          <p:cNvPr id="586" name="AutoShape 32"/>
          <p:cNvGrpSpPr/>
          <p:nvPr/>
        </p:nvGrpSpPr>
        <p:grpSpPr>
          <a:xfrm>
            <a:off x="6588125" y="3716337"/>
            <a:ext cx="2232026" cy="1008063"/>
            <a:chOff x="0" y="0"/>
            <a:chExt cx="2232025" cy="1008062"/>
          </a:xfrm>
        </p:grpSpPr>
        <p:sp>
          <p:nvSpPr>
            <p:cNvPr id="584" name="Shape"/>
            <p:cNvSpPr/>
            <p:nvPr/>
          </p:nvSpPr>
          <p:spPr>
            <a:xfrm>
              <a:off x="0" y="-1"/>
              <a:ext cx="2232026" cy="100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10800"/>
                  </a:lnTo>
                  <a:lnTo>
                    <a:pt x="162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9933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5" name="Отвальные  хвосты  (Fe, Са, МПГ)"/>
            <p:cNvSpPr txBox="1"/>
            <p:nvPr/>
          </p:nvSpPr>
          <p:spPr>
            <a:xfrm>
              <a:off x="308993" y="62000"/>
              <a:ext cx="1614039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Отвальные</a:t>
              </a:r>
              <a:br/>
              <a:r>
                <a:t> хвосты</a:t>
              </a:r>
              <a:r>
                <a:t> </a:t>
              </a:r>
              <a:br/>
              <a:r>
                <a:t>(Fe, </a:t>
              </a:r>
              <a:r>
                <a:t>Са, МПГ)</a:t>
              </a:r>
              <a:r>
                <a:t> </a:t>
              </a:r>
            </a:p>
          </p:txBody>
        </p:sp>
      </p:grpSp>
      <p:grpSp>
        <p:nvGrpSpPr>
          <p:cNvPr id="589" name="AutoShape 33"/>
          <p:cNvGrpSpPr/>
          <p:nvPr/>
        </p:nvGrpSpPr>
        <p:grpSpPr>
          <a:xfrm>
            <a:off x="323849" y="3716337"/>
            <a:ext cx="1871665" cy="863601"/>
            <a:chOff x="0" y="0"/>
            <a:chExt cx="1871663" cy="863600"/>
          </a:xfrm>
        </p:grpSpPr>
        <p:sp>
          <p:nvSpPr>
            <p:cNvPr id="587" name="Shape"/>
            <p:cNvSpPr/>
            <p:nvPr/>
          </p:nvSpPr>
          <p:spPr>
            <a:xfrm>
              <a:off x="-1" y="0"/>
              <a:ext cx="1871664" cy="86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10800"/>
                  </a:lnTo>
                  <a:lnTo>
                    <a:pt x="162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588" name="Сернистый…"/>
            <p:cNvSpPr txBox="1"/>
            <p:nvPr/>
          </p:nvSpPr>
          <p:spPr>
            <a:xfrm>
              <a:off x="259855" y="123119"/>
              <a:ext cx="135195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Сернистый </a:t>
              </a:r>
              <a:endParaRPr sz="320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Газ (</a:t>
              </a:r>
              <a:r>
                <a:t>S)</a:t>
              </a:r>
            </a:p>
          </p:txBody>
        </p:sp>
      </p:grpSp>
      <p:grpSp>
        <p:nvGrpSpPr>
          <p:cNvPr id="592" name="AutoShape 34"/>
          <p:cNvGrpSpPr/>
          <p:nvPr/>
        </p:nvGrpSpPr>
        <p:grpSpPr>
          <a:xfrm>
            <a:off x="7092949" y="1618544"/>
            <a:ext cx="1871665" cy="884062"/>
            <a:chOff x="0" y="0"/>
            <a:chExt cx="1871663" cy="884061"/>
          </a:xfrm>
        </p:grpSpPr>
        <p:sp>
          <p:nvSpPr>
            <p:cNvPr id="590" name="Shape"/>
            <p:cNvSpPr/>
            <p:nvPr/>
          </p:nvSpPr>
          <p:spPr>
            <a:xfrm>
              <a:off x="0" y="10230"/>
              <a:ext cx="1871664" cy="86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10800"/>
                  </a:lnTo>
                  <a:lnTo>
                    <a:pt x="162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1" name="Fe, S – пирротиновый  концентрат"/>
            <p:cNvSpPr txBox="1"/>
            <p:nvPr/>
          </p:nvSpPr>
          <p:spPr>
            <a:xfrm>
              <a:off x="88461" y="0"/>
              <a:ext cx="1694741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Fe, S –</a:t>
              </a:r>
              <a:br/>
              <a:r>
                <a:t>пирротиновый </a:t>
              </a:r>
              <a:br/>
              <a:r>
                <a:t>концентрат</a:t>
              </a:r>
            </a:p>
          </p:txBody>
        </p:sp>
      </p:grpSp>
      <p:sp>
        <p:nvSpPr>
          <p:cNvPr id="593" name="Line 35"/>
          <p:cNvSpPr/>
          <p:nvPr/>
        </p:nvSpPr>
        <p:spPr>
          <a:xfrm flipH="1">
            <a:off x="5435599" y="3141663"/>
            <a:ext cx="720726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4" name="Line 36"/>
          <p:cNvSpPr/>
          <p:nvPr/>
        </p:nvSpPr>
        <p:spPr>
          <a:xfrm>
            <a:off x="6877050" y="3573462"/>
            <a:ext cx="0" cy="36036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5" name="Line 38"/>
          <p:cNvSpPr/>
          <p:nvPr/>
        </p:nvSpPr>
        <p:spPr>
          <a:xfrm>
            <a:off x="2771775" y="3068638"/>
            <a:ext cx="935039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6" name="Line 40"/>
          <p:cNvSpPr/>
          <p:nvPr/>
        </p:nvSpPr>
        <p:spPr>
          <a:xfrm flipH="1">
            <a:off x="5364162" y="3428999"/>
            <a:ext cx="720726" cy="36036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7" name="Line 27"/>
          <p:cNvSpPr/>
          <p:nvPr/>
        </p:nvSpPr>
        <p:spPr>
          <a:xfrm>
            <a:off x="1331912" y="5805487"/>
            <a:ext cx="1" cy="36036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8" name="Line 28"/>
          <p:cNvSpPr/>
          <p:nvPr/>
        </p:nvSpPr>
        <p:spPr>
          <a:xfrm>
            <a:off x="1258887" y="3429000"/>
            <a:ext cx="1" cy="28892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9" name="Line 30"/>
          <p:cNvSpPr/>
          <p:nvPr/>
        </p:nvSpPr>
        <p:spPr>
          <a:xfrm flipH="1">
            <a:off x="5292724" y="5589587"/>
            <a:ext cx="792165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0" name="Line 31"/>
          <p:cNvSpPr/>
          <p:nvPr/>
        </p:nvSpPr>
        <p:spPr>
          <a:xfrm>
            <a:off x="2627313" y="5084762"/>
            <a:ext cx="720726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1" name="Line 32"/>
          <p:cNvSpPr/>
          <p:nvPr/>
        </p:nvSpPr>
        <p:spPr>
          <a:xfrm>
            <a:off x="6732588" y="5949950"/>
            <a:ext cx="1" cy="2159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2" name="Line 33"/>
          <p:cNvSpPr/>
          <p:nvPr/>
        </p:nvSpPr>
        <p:spPr>
          <a:xfrm flipH="1">
            <a:off x="5148262" y="6381750"/>
            <a:ext cx="1295401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3" name="Line 35"/>
          <p:cNvSpPr/>
          <p:nvPr/>
        </p:nvSpPr>
        <p:spPr>
          <a:xfrm>
            <a:off x="1258887" y="4581525"/>
            <a:ext cx="1" cy="2159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4" name="Line 36"/>
          <p:cNvSpPr/>
          <p:nvPr/>
        </p:nvSpPr>
        <p:spPr>
          <a:xfrm>
            <a:off x="1187450" y="2420938"/>
            <a:ext cx="0" cy="14446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05" name="Line 37"/>
          <p:cNvSpPr/>
          <p:nvPr/>
        </p:nvSpPr>
        <p:spPr>
          <a:xfrm>
            <a:off x="7956550" y="2493963"/>
            <a:ext cx="0" cy="14287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08" name="Группа 8"/>
          <p:cNvGrpSpPr/>
          <p:nvPr/>
        </p:nvGrpSpPr>
        <p:grpSpPr>
          <a:xfrm>
            <a:off x="-1588" y="-26988"/>
            <a:ext cx="9099868" cy="901701"/>
            <a:chOff x="0" y="0"/>
            <a:chExt cx="9099868" cy="901700"/>
          </a:xfrm>
        </p:grpSpPr>
        <p:pic>
          <p:nvPicPr>
            <p:cNvPr id="606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7" name="Прямоугольник 5"/>
            <p:cNvSpPr txBox="1"/>
            <p:nvPr/>
          </p:nvSpPr>
          <p:spPr>
            <a:xfrm>
              <a:off x="1183958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itle 1"/>
          <p:cNvSpPr txBox="1"/>
          <p:nvPr>
            <p:ph type="title" idx="4294967295"/>
          </p:nvPr>
        </p:nvSpPr>
        <p:spPr>
          <a:xfrm>
            <a:off x="683568" y="1771651"/>
            <a:ext cx="8074026" cy="4027488"/>
          </a:xfrm>
          <a:prstGeom prst="rect">
            <a:avLst/>
          </a:prstGeom>
        </p:spPr>
        <p:txBody>
          <a:bodyPr/>
          <a:lstStyle/>
          <a:p>
            <a:pPr algn="l">
              <a:defRPr sz="2800"/>
            </a:pPr>
            <a:r>
              <a:t>Разрабатываемая схема переработки хвостов соответствует </a:t>
            </a:r>
            <a:r>
              <a:rPr b="1"/>
              <a:t>Глобальному отраслевому стандарту управления хвостохранилищами</a:t>
            </a:r>
            <a:r>
              <a:t> в части требований к наилучшим доступным технологиям переработки отходов. Это позволит отечественной индустрии увеличить производство </a:t>
            </a:r>
            <a:r>
              <a:t>Cu, Ni </a:t>
            </a:r>
            <a:r>
              <a:t>и МПГ и</a:t>
            </a:r>
            <a:br/>
            <a:r>
              <a:rPr b="1">
                <a:solidFill>
                  <a:srgbClr val="009900"/>
                </a:solidFill>
              </a:rPr>
              <a:t>минимизировать воздействие отрасли на окружающую среду </a:t>
            </a:r>
          </a:p>
        </p:txBody>
      </p:sp>
      <p:grpSp>
        <p:nvGrpSpPr>
          <p:cNvPr id="615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61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4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616" name="Rectangle 2"/>
          <p:cNvSpPr txBox="1"/>
          <p:nvPr/>
        </p:nvSpPr>
        <p:spPr>
          <a:xfrm>
            <a:off x="80644" y="431770"/>
            <a:ext cx="8944612" cy="110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sz="3600">
                <a:solidFill>
                  <a:srgbClr val="33CC33"/>
                </a:solidFill>
              </a:defRPr>
            </a:pPr>
            <a:r>
              <a:t>Ожидаемый результат </a:t>
            </a:r>
            <a:br/>
            <a:r>
              <a:t>внедрения предложенной схемы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Экономика замкнутого цикла и природоподобные технологии"/>
          <p:cNvSpPr txBox="1"/>
          <p:nvPr>
            <p:ph type="title"/>
          </p:nvPr>
        </p:nvSpPr>
        <p:spPr>
          <a:xfrm>
            <a:off x="538306" y="388720"/>
            <a:ext cx="8229601" cy="1143001"/>
          </a:xfrm>
          <a:prstGeom prst="rect">
            <a:avLst/>
          </a:prstGeom>
        </p:spPr>
        <p:txBody>
          <a:bodyPr/>
          <a:lstStyle>
            <a:lvl1pPr algn="r" defTabSz="786384">
              <a:defRPr sz="3784">
                <a:solidFill>
                  <a:srgbClr val="00D300"/>
                </a:solidFill>
              </a:defRPr>
            </a:lvl1pPr>
          </a:lstStyle>
          <a:p>
            <a:pPr/>
            <a:r>
              <a:t>Экономика замкнутого цикла и природоподобные технологии</a:t>
            </a:r>
          </a:p>
        </p:txBody>
      </p:sp>
      <p:pic>
        <p:nvPicPr>
          <p:cNvPr id="6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8" y="1655240"/>
            <a:ext cx="4214519" cy="309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4923" y="1654022"/>
            <a:ext cx="3920762" cy="2954896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21 (п. “и”) переход к развитию природоподобных технологий, которые воспроизводят системы и процессы живой природы в виде технических систем и технологических процессов, интегрированных в природную среду и естественный природный ресурсооборот”"/>
          <p:cNvSpPr txBox="1"/>
          <p:nvPr/>
        </p:nvSpPr>
        <p:spPr>
          <a:xfrm>
            <a:off x="492441" y="4731058"/>
            <a:ext cx="8450485" cy="1277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1900"/>
              <a:t>21 (п. “и”) переход к развитию природоподобных технологий, которые воспроизводят системы и процессы живой природы в виде технических систем и технологических процессов, интегрированных в природную среду и естественный природный ресурсооборот”</a:t>
            </a:r>
          </a:p>
        </p:txBody>
      </p:sp>
      <p:sp>
        <p:nvSpPr>
          <p:cNvPr id="622" name="Указ Президента Российской Федерации от 28.02.2024 № 145…"/>
          <p:cNvSpPr txBox="1"/>
          <p:nvPr/>
        </p:nvSpPr>
        <p:spPr>
          <a:xfrm>
            <a:off x="535806" y="6102826"/>
            <a:ext cx="7036952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Указ Президента Российской Федерации от 28.02.2024 № 145</a:t>
            </a:r>
          </a:p>
          <a:p>
            <a:pPr>
              <a:defRPr sz="1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"О Стратегии научно-технологического развития Российской Федерации"</a:t>
            </a:r>
          </a:p>
        </p:txBody>
      </p:sp>
      <p:grpSp>
        <p:nvGrpSpPr>
          <p:cNvPr id="625" name="Группа 8"/>
          <p:cNvGrpSpPr/>
          <p:nvPr/>
        </p:nvGrpSpPr>
        <p:grpSpPr>
          <a:xfrm>
            <a:off x="-1588" y="-26988"/>
            <a:ext cx="9099868" cy="901701"/>
            <a:chOff x="0" y="0"/>
            <a:chExt cx="9099868" cy="901700"/>
          </a:xfrm>
        </p:grpSpPr>
        <p:pic>
          <p:nvPicPr>
            <p:cNvPr id="623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17811" cy="901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4" name="Прямоугольник 5"/>
            <p:cNvSpPr txBox="1"/>
            <p:nvPr/>
          </p:nvSpPr>
          <p:spPr>
            <a:xfrm>
              <a:off x="1183958" y="227012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tangle 2"/>
          <p:cNvSpPr txBox="1"/>
          <p:nvPr>
            <p:ph type="title"/>
          </p:nvPr>
        </p:nvSpPr>
        <p:spPr>
          <a:xfrm>
            <a:off x="755650" y="274638"/>
            <a:ext cx="8229600" cy="1143001"/>
          </a:xfrm>
          <a:prstGeom prst="rect">
            <a:avLst/>
          </a:prstGeom>
        </p:spPr>
        <p:txBody>
          <a:bodyPr/>
          <a:lstStyle>
            <a:lvl1pPr algn="r">
              <a:defRPr sz="4000">
                <a:solidFill>
                  <a:srgbClr val="00CC00"/>
                </a:solidFill>
              </a:defRPr>
            </a:lvl1pPr>
          </a:lstStyle>
          <a:p>
            <a:pPr/>
            <a:r>
              <a:t>Н.П. Лаверов со студентами РХТУ</a:t>
            </a:r>
          </a:p>
        </p:txBody>
      </p:sp>
      <p:pic>
        <p:nvPicPr>
          <p:cNvPr id="6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12" y="1276350"/>
            <a:ext cx="7272338" cy="5454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629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0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Рисунок 58" descr="Рисунок 58"/>
          <p:cNvPicPr>
            <a:picLocks noChangeAspect="1"/>
          </p:cNvPicPr>
          <p:nvPr/>
        </p:nvPicPr>
        <p:blipFill>
          <a:blip r:embed="rId2">
            <a:extLst/>
          </a:blip>
          <a:srcRect l="12025" t="0" r="36838" b="0"/>
          <a:stretch>
            <a:fillRect/>
          </a:stretch>
        </p:blipFill>
        <p:spPr>
          <a:xfrm>
            <a:off x="-1" y="908050"/>
            <a:ext cx="4676777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8" name="Группа 39"/>
          <p:cNvGrpSpPr/>
          <p:nvPr/>
        </p:nvGrpSpPr>
        <p:grpSpPr>
          <a:xfrm>
            <a:off x="951552" y="132378"/>
            <a:ext cx="4675889" cy="6211307"/>
            <a:chOff x="0" y="0"/>
            <a:chExt cx="4675887" cy="6211305"/>
          </a:xfrm>
        </p:grpSpPr>
        <p:sp>
          <p:nvSpPr>
            <p:cNvPr id="634" name="Freeform 101"/>
            <p:cNvSpPr/>
            <p:nvPr/>
          </p:nvSpPr>
          <p:spPr>
            <a:xfrm rot="5400000">
              <a:off x="1953914" y="2448639"/>
              <a:ext cx="1457829" cy="129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5" name="Freeform 101"/>
            <p:cNvSpPr/>
            <p:nvPr/>
          </p:nvSpPr>
          <p:spPr>
            <a:xfrm rot="5400000">
              <a:off x="2630624" y="3649831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6" name="Freeform 101"/>
            <p:cNvSpPr/>
            <p:nvPr/>
          </p:nvSpPr>
          <p:spPr>
            <a:xfrm rot="5400000">
              <a:off x="2630624" y="1273092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Freeform 101"/>
            <p:cNvSpPr/>
            <p:nvPr/>
          </p:nvSpPr>
          <p:spPr>
            <a:xfrm rot="5400000">
              <a:off x="1271852" y="3649831"/>
              <a:ext cx="1457830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Freeform 101"/>
            <p:cNvSpPr/>
            <p:nvPr/>
          </p:nvSpPr>
          <p:spPr>
            <a:xfrm rot="5400000">
              <a:off x="607582" y="2448639"/>
              <a:ext cx="1457829" cy="129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Freeform 101"/>
            <p:cNvSpPr/>
            <p:nvPr/>
          </p:nvSpPr>
          <p:spPr>
            <a:xfrm rot="5400000">
              <a:off x="1271852" y="1273092"/>
              <a:ext cx="1457830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Freeform 101"/>
            <p:cNvSpPr/>
            <p:nvPr/>
          </p:nvSpPr>
          <p:spPr>
            <a:xfrm rot="5400000">
              <a:off x="1953914" y="82188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Freeform 101"/>
            <p:cNvSpPr/>
            <p:nvPr/>
          </p:nvSpPr>
          <p:spPr>
            <a:xfrm rot="5400000">
              <a:off x="607582" y="82188"/>
              <a:ext cx="1457830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Freeform 101"/>
            <p:cNvSpPr/>
            <p:nvPr/>
          </p:nvSpPr>
          <p:spPr>
            <a:xfrm rot="5400000">
              <a:off x="3300248" y="82188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Freeform 101"/>
            <p:cNvSpPr/>
            <p:nvPr/>
          </p:nvSpPr>
          <p:spPr>
            <a:xfrm rot="5400000">
              <a:off x="-82189" y="1273092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Freeform 101"/>
            <p:cNvSpPr/>
            <p:nvPr/>
          </p:nvSpPr>
          <p:spPr>
            <a:xfrm rot="5400000">
              <a:off x="-82189" y="3649831"/>
              <a:ext cx="1457829" cy="129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Freeform 101"/>
            <p:cNvSpPr/>
            <p:nvPr/>
          </p:nvSpPr>
          <p:spPr>
            <a:xfrm rot="5400000">
              <a:off x="607582" y="4835666"/>
              <a:ext cx="1457829" cy="129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Freeform 101"/>
            <p:cNvSpPr/>
            <p:nvPr/>
          </p:nvSpPr>
          <p:spPr>
            <a:xfrm rot="5400000">
              <a:off x="1953914" y="4835666"/>
              <a:ext cx="1457829" cy="129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Freeform 101"/>
            <p:cNvSpPr/>
            <p:nvPr/>
          </p:nvSpPr>
          <p:spPr>
            <a:xfrm rot="5400000">
              <a:off x="3300248" y="2448639"/>
              <a:ext cx="1457829" cy="129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5165" y="0"/>
                  </a:moveTo>
                  <a:cubicBezTo>
                    <a:pt x="6283" y="0"/>
                    <a:pt x="6283" y="0"/>
                    <a:pt x="6283" y="0"/>
                  </a:cubicBezTo>
                  <a:cubicBezTo>
                    <a:pt x="5628" y="0"/>
                    <a:pt x="5023" y="398"/>
                    <a:pt x="4672" y="1029"/>
                  </a:cubicBezTo>
                  <a:cubicBezTo>
                    <a:pt x="229" y="9740"/>
                    <a:pt x="229" y="9740"/>
                    <a:pt x="229" y="9740"/>
                  </a:cubicBezTo>
                  <a:cubicBezTo>
                    <a:pt x="-76" y="10428"/>
                    <a:pt x="-76" y="11172"/>
                    <a:pt x="229" y="11860"/>
                  </a:cubicBezTo>
                  <a:cubicBezTo>
                    <a:pt x="4672" y="20571"/>
                    <a:pt x="4672" y="20571"/>
                    <a:pt x="4672" y="20571"/>
                  </a:cubicBezTo>
                  <a:cubicBezTo>
                    <a:pt x="5023" y="21202"/>
                    <a:pt x="5628" y="21600"/>
                    <a:pt x="6283" y="21600"/>
                  </a:cubicBezTo>
                  <a:cubicBezTo>
                    <a:pt x="15165" y="21600"/>
                    <a:pt x="15165" y="21600"/>
                    <a:pt x="15165" y="21600"/>
                  </a:cubicBezTo>
                  <a:cubicBezTo>
                    <a:pt x="15820" y="21600"/>
                    <a:pt x="16425" y="21202"/>
                    <a:pt x="16781" y="20571"/>
                  </a:cubicBezTo>
                  <a:cubicBezTo>
                    <a:pt x="21169" y="11860"/>
                    <a:pt x="21169" y="11860"/>
                    <a:pt x="21169" y="11860"/>
                  </a:cubicBezTo>
                  <a:cubicBezTo>
                    <a:pt x="21524" y="11172"/>
                    <a:pt x="21524" y="10428"/>
                    <a:pt x="21169" y="9740"/>
                  </a:cubicBezTo>
                  <a:cubicBezTo>
                    <a:pt x="16781" y="1029"/>
                    <a:pt x="16781" y="1029"/>
                    <a:pt x="16781" y="1029"/>
                  </a:cubicBezTo>
                  <a:cubicBezTo>
                    <a:pt x="16425" y="398"/>
                    <a:pt x="15820" y="0"/>
                    <a:pt x="15165" y="0"/>
                  </a:cubicBezTo>
                </a:path>
              </a:pathLst>
            </a:cu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75000">
                  <a:srgbClr val="1F497D">
                    <a:alpha val="56000"/>
                  </a:srgbClr>
                </a:gs>
              </a:gsLst>
              <a:lin ang="7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0" dir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52" name="Группа 11"/>
          <p:cNvGrpSpPr/>
          <p:nvPr/>
        </p:nvGrpSpPr>
        <p:grpSpPr>
          <a:xfrm>
            <a:off x="5403267" y="5097633"/>
            <a:ext cx="3093191" cy="71169"/>
            <a:chOff x="0" y="0"/>
            <a:chExt cx="3093190" cy="71167"/>
          </a:xfrm>
        </p:grpSpPr>
        <p:sp>
          <p:nvSpPr>
            <p:cNvPr id="649" name="Прямая соединительная линия 12"/>
            <p:cNvSpPr/>
            <p:nvPr/>
          </p:nvSpPr>
          <p:spPr>
            <a:xfrm>
              <a:off x="24517" y="35584"/>
              <a:ext cx="3033090" cy="1"/>
            </a:xfrm>
            <a:prstGeom prst="line">
              <a:avLst/>
            </a:prstGeom>
            <a:solidFill>
              <a:srgbClr val="1572B8"/>
            </a:solidFill>
            <a:ln w="19050" cap="flat">
              <a:solidFill>
                <a:srgbClr val="1572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0" name="Овал 13"/>
            <p:cNvSpPr/>
            <p:nvPr/>
          </p:nvSpPr>
          <p:spPr>
            <a:xfrm>
              <a:off x="3022022" y="0"/>
              <a:ext cx="71169" cy="71168"/>
            </a:xfrm>
            <a:prstGeom prst="ellipse">
              <a:avLst/>
            </a:prstGeom>
            <a:solidFill>
              <a:srgbClr val="1572B8"/>
            </a:solidFill>
            <a:ln w="25400" cap="flat">
              <a:solidFill>
                <a:srgbClr val="1572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1" name="Овал 14"/>
            <p:cNvSpPr/>
            <p:nvPr/>
          </p:nvSpPr>
          <p:spPr>
            <a:xfrm>
              <a:off x="0" y="0"/>
              <a:ext cx="71169" cy="71168"/>
            </a:xfrm>
            <a:prstGeom prst="ellipse">
              <a:avLst/>
            </a:prstGeom>
            <a:solidFill>
              <a:srgbClr val="1572B8"/>
            </a:solidFill>
            <a:ln w="25400" cap="flat">
              <a:solidFill>
                <a:srgbClr val="1572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42900">
                <a:defRPr sz="1300">
                  <a:solidFill>
                    <a:srgbClr val="F6F6F6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3" name="Заголовок 1"/>
          <p:cNvSpPr txBox="1"/>
          <p:nvPr/>
        </p:nvSpPr>
        <p:spPr>
          <a:xfrm>
            <a:off x="4495165" y="3080558"/>
            <a:ext cx="4019233" cy="1408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90" tIns="34290" rIns="34290" bIns="34290" anchor="b">
            <a:spAutoFit/>
          </a:bodyPr>
          <a:lstStyle/>
          <a:p>
            <a:pPr algn="r" defTabSz="685800">
              <a:lnSpc>
                <a:spcPct val="90000"/>
              </a:lnSpc>
              <a:defRPr b="1" sz="3300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Я – химик,</a:t>
            </a:r>
            <a:endParaRPr sz="3200"/>
          </a:p>
          <a:p>
            <a:pPr algn="r" defTabSz="685800">
              <a:lnSpc>
                <a:spcPct val="90000"/>
              </a:lnSpc>
              <a:defRPr b="1" sz="3300">
                <a:solidFill>
                  <a:srgbClr val="C77AE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я создаю будущее!</a:t>
            </a:r>
          </a:p>
        </p:txBody>
      </p:sp>
      <p:pic>
        <p:nvPicPr>
          <p:cNvPr id="654" name="Рисунок 17" descr="Рисунок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7062" y="1203325"/>
            <a:ext cx="2936876" cy="2070100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Freeform 101"/>
          <p:cNvSpPr/>
          <p:nvPr/>
        </p:nvSpPr>
        <p:spPr>
          <a:xfrm rot="5400000">
            <a:off x="6771811" y="5336135"/>
            <a:ext cx="856801" cy="791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600" fill="norm" stroke="1" extrusionOk="0">
                <a:moveTo>
                  <a:pt x="15165" y="0"/>
                </a:moveTo>
                <a:cubicBezTo>
                  <a:pt x="6283" y="0"/>
                  <a:pt x="6283" y="0"/>
                  <a:pt x="6283" y="0"/>
                </a:cubicBezTo>
                <a:cubicBezTo>
                  <a:pt x="5628" y="0"/>
                  <a:pt x="5023" y="398"/>
                  <a:pt x="4672" y="1029"/>
                </a:cubicBezTo>
                <a:cubicBezTo>
                  <a:pt x="229" y="9740"/>
                  <a:pt x="229" y="9740"/>
                  <a:pt x="229" y="9740"/>
                </a:cubicBezTo>
                <a:cubicBezTo>
                  <a:pt x="-76" y="10428"/>
                  <a:pt x="-76" y="11172"/>
                  <a:pt x="229" y="11860"/>
                </a:cubicBezTo>
                <a:cubicBezTo>
                  <a:pt x="4672" y="20571"/>
                  <a:pt x="4672" y="20571"/>
                  <a:pt x="4672" y="20571"/>
                </a:cubicBezTo>
                <a:cubicBezTo>
                  <a:pt x="5023" y="21202"/>
                  <a:pt x="5628" y="21600"/>
                  <a:pt x="6283" y="21600"/>
                </a:cubicBezTo>
                <a:cubicBezTo>
                  <a:pt x="15165" y="21600"/>
                  <a:pt x="15165" y="21600"/>
                  <a:pt x="15165" y="21600"/>
                </a:cubicBezTo>
                <a:cubicBezTo>
                  <a:pt x="15820" y="21600"/>
                  <a:pt x="16425" y="21202"/>
                  <a:pt x="16781" y="20571"/>
                </a:cubicBezTo>
                <a:cubicBezTo>
                  <a:pt x="21169" y="11860"/>
                  <a:pt x="21169" y="11860"/>
                  <a:pt x="21169" y="11860"/>
                </a:cubicBezTo>
                <a:cubicBezTo>
                  <a:pt x="21524" y="11172"/>
                  <a:pt x="21524" y="10428"/>
                  <a:pt x="21169" y="9740"/>
                </a:cubicBezTo>
                <a:cubicBezTo>
                  <a:pt x="16781" y="1029"/>
                  <a:pt x="16781" y="1029"/>
                  <a:pt x="16781" y="1029"/>
                </a:cubicBezTo>
                <a:cubicBezTo>
                  <a:pt x="16425" y="398"/>
                  <a:pt x="15820" y="0"/>
                  <a:pt x="15165" y="0"/>
                </a:cubicBezTo>
              </a:path>
            </a:pathLst>
          </a:custGeom>
          <a:gradFill>
            <a:gsLst>
              <a:gs pos="0">
                <a:srgbClr val="00B0F0"/>
              </a:gs>
              <a:gs pos="75000">
                <a:srgbClr val="1D71B1"/>
              </a:gs>
              <a:gs pos="100000">
                <a:srgbClr val="1D71B1"/>
              </a:gs>
            </a:gsLst>
          </a:gradFill>
          <a:ln w="12700">
            <a:miter lim="400000"/>
          </a:ln>
          <a:effectLst>
            <a:outerShdw sx="100000" sy="100000" kx="0" ky="0" algn="b" rotWithShape="0" blurRad="63500" dist="0" dir="0">
              <a:srgbClr val="000000">
                <a:alpha val="39999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56" name="Рисунок 20" descr="Рисунок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2500" y="1970088"/>
            <a:ext cx="646113" cy="646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2412" y="3046413"/>
            <a:ext cx="728663" cy="72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Рисунок 22" descr="Рисунок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0437" y="1938338"/>
            <a:ext cx="595313" cy="59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2687" y="1673225"/>
            <a:ext cx="369570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Рисунок 2" descr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101600" y="3441700"/>
            <a:ext cx="6096000" cy="3429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661" name="Picture 2" descr="Picture 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2" name="Прямоугольник 10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Научная конференция «МЕТАЛЛЫ И МИНЕРАЛЫ ПРИ ПЕРЕХОДЕ К ЗЕЛЕНОЙ ЭНЕРГЕТИКЕ», 02.02.2023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Rectangle 177"/>
          <p:cNvSpPr txBox="1"/>
          <p:nvPr>
            <p:ph type="title"/>
          </p:nvPr>
        </p:nvSpPr>
        <p:spPr>
          <a:xfrm>
            <a:off x="806450" y="414337"/>
            <a:ext cx="8229600" cy="1143001"/>
          </a:xfrm>
          <a:prstGeom prst="rect">
            <a:avLst/>
          </a:prstGeom>
        </p:spPr>
        <p:txBody>
          <a:bodyPr/>
          <a:lstStyle>
            <a:lvl1pPr algn="r" defTabSz="841247">
              <a:lnSpc>
                <a:spcPct val="70000"/>
              </a:lnSpc>
              <a:defRPr sz="2944">
                <a:solidFill>
                  <a:srgbClr val="33CC33"/>
                </a:solidFill>
              </a:defRPr>
            </a:lvl1pPr>
          </a:lstStyle>
          <a:p>
            <a:pPr/>
            <a:r>
              <a:t>Программа специализации химфака МГУ: «Экологическая химия и экоадаптивные технологии» (39 зач. ед. или 1404 ак. час.)</a:t>
            </a:r>
          </a:p>
        </p:txBody>
      </p:sp>
      <p:graphicFrame>
        <p:nvGraphicFramePr>
          <p:cNvPr id="666" name="Group 180"/>
          <p:cNvGraphicFramePr/>
          <p:nvPr/>
        </p:nvGraphicFramePr>
        <p:xfrm>
          <a:off x="735012" y="1716088"/>
          <a:ext cx="8229601" cy="42862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477733"/>
                <a:gridCol w="769371"/>
              </a:tblGrid>
              <a:tr h="379540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Введение в специализацию «Экологическая химия и экоадаптивные технологии»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 з.е.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4974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Экологическая химия и экоадаптивные технологии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Биологические основы экологической химии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3807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Экологическое нормирование и наилучшие доступные технологии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8062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Анализ данных и машинное обучение в химии, материаловедении и экологии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3807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Глобальное изменение климата  и устойчивое развитие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3807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Спецпрактикум «Экологическая химия и экоадаптивные технологии»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342900" indent="-342900" algn="l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Семинар«Экологическая химия и экоадаптивные технологии»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342900" indent="-342900" algn="l">
                        <a:defRPr i="1"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Дисциплины по выбору:</a:t>
                      </a:r>
                    </a:p>
                    <a:p>
                      <a:pPr marL="342900" indent="-342900" algn="l"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«Зеленая» химия и промышленная экология”</a:t>
                      </a:r>
                    </a:p>
                    <a:p>
                      <a:pPr algn="l">
                        <a:lnSpc>
                          <a:spcPct val="70000"/>
                        </a:lnSpc>
                        <a:spcBef>
                          <a:spcPts val="200"/>
                        </a:spcBef>
                        <a:defRPr sz="1600"/>
                      </a:pPr>
                      <a:r>
                        <a:t>“Радиохимия окружающей среды и материалы для хранения ядерных отходов”</a:t>
                      </a:r>
                    </a:p>
                    <a:p>
                      <a:pPr algn="l">
                        <a:lnSpc>
                          <a:spcPct val="70000"/>
                        </a:lnSpc>
                        <a:spcBef>
                          <a:spcPts val="200"/>
                        </a:spcBef>
                        <a:defRPr sz="1600"/>
                      </a:pPr>
                      <a:r>
                        <a:t>“Обращение с отходами”</a:t>
                      </a:r>
                    </a:p>
                    <a:p>
                      <a:pPr algn="l">
                        <a:lnSpc>
                          <a:spcPct val="70000"/>
                        </a:lnSpc>
                        <a:spcBef>
                          <a:spcPts val="200"/>
                        </a:spcBef>
                        <a:defRPr sz="1600"/>
                      </a:pPr>
                      <a:r>
                        <a:t>“Химия сложных гуминовых систем и экоадаптивных материалов” </a:t>
                      </a:r>
                    </a:p>
                    <a:p>
                      <a:pPr algn="l">
                        <a:lnSpc>
                          <a:spcPct val="70000"/>
                        </a:lnSpc>
                        <a:spcBef>
                          <a:spcPts val="200"/>
                        </a:spcBef>
                        <a:defRPr sz="1600"/>
                      </a:pPr>
                      <a:r>
                        <a:t>“Материалы для техносферной безопасности” и т.д.</a:t>
                      </a:r>
                    </a:p>
                    <a:p>
                      <a:pPr marL="342900" indent="-342900" algn="l"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 з.е.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69" name="Группа 8"/>
          <p:cNvGrpSpPr/>
          <p:nvPr/>
        </p:nvGrpSpPr>
        <p:grpSpPr>
          <a:xfrm>
            <a:off x="-1588" y="6350"/>
            <a:ext cx="9099868" cy="901700"/>
            <a:chOff x="0" y="0"/>
            <a:chExt cx="9099868" cy="901700"/>
          </a:xfrm>
        </p:grpSpPr>
        <p:pic>
          <p:nvPicPr>
            <p:cNvPr id="667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Прямоугольник 5"/>
            <p:cNvSpPr txBox="1"/>
            <p:nvPr/>
          </p:nvSpPr>
          <p:spPr>
            <a:xfrm>
              <a:off x="1183958" y="19367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670" name="Text Box 41"/>
          <p:cNvSpPr txBox="1"/>
          <p:nvPr/>
        </p:nvSpPr>
        <p:spPr>
          <a:xfrm>
            <a:off x="369569" y="6092825"/>
            <a:ext cx="876522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Специализация открыта на Химфаке МГУ в сентябре 2022 г. и рассчитана на </a:t>
            </a:r>
            <a:br/>
            <a:r>
              <a:t> 6 семестров обучения (3 года) для студентов 4-6 курса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2"/>
          <p:cNvSpPr txBox="1"/>
          <p:nvPr>
            <p:ph type="title"/>
          </p:nvPr>
        </p:nvSpPr>
        <p:spPr>
          <a:xfrm>
            <a:off x="900112" y="125412"/>
            <a:ext cx="8229601" cy="1143001"/>
          </a:xfrm>
          <a:prstGeom prst="rect">
            <a:avLst/>
          </a:prstGeom>
        </p:spPr>
        <p:txBody>
          <a:bodyPr/>
          <a:lstStyle>
            <a:lvl1pPr algn="r">
              <a:defRPr sz="4000">
                <a:solidFill>
                  <a:srgbClr val="33CC33"/>
                </a:solidFill>
              </a:defRPr>
            </a:lvl1pPr>
          </a:lstStyle>
          <a:p>
            <a:pPr/>
            <a:r>
              <a:t>Владимир Иванович Вернадский</a:t>
            </a:r>
          </a:p>
        </p:txBody>
      </p:sp>
      <p:grpSp>
        <p:nvGrpSpPr>
          <p:cNvPr id="141" name="Группа 3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139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142" name="Текст 3"/>
          <p:cNvSpPr txBox="1"/>
          <p:nvPr/>
        </p:nvSpPr>
        <p:spPr>
          <a:xfrm>
            <a:off x="315226" y="2062384"/>
            <a:ext cx="5132517" cy="451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500"/>
              </a:spcBef>
              <a:defRPr sz="2400"/>
            </a:pPr>
            <a:r>
              <a:t>«Исторический процесс на наших глазах коренным образом меняется. … Человечество, взятое в целом, становится мощной геологической силой. И перед ним, перед его мыслью и трудом, становится вопрос о перестройке биосферы в интересах свободно мыслящего человечества как единого целого.</a:t>
            </a:r>
            <a:endParaRPr sz="3200"/>
          </a:p>
          <a:p>
            <a:pPr defTabSz="457200">
              <a:spcBef>
                <a:spcPts val="500"/>
              </a:spcBef>
              <a:defRPr b="1" sz="2400"/>
            </a:pPr>
            <a:r>
              <a:t>Это новое состояние биосферы, к которому мы, не замечая этого, приближаемся, и есть «ноосфера»</a:t>
            </a:r>
          </a:p>
        </p:txBody>
      </p:sp>
      <p:sp>
        <p:nvSpPr>
          <p:cNvPr id="143" name="Заголовок 1"/>
          <p:cNvSpPr txBox="1"/>
          <p:nvPr/>
        </p:nvSpPr>
        <p:spPr>
          <a:xfrm>
            <a:off x="603028" y="1163370"/>
            <a:ext cx="3228024" cy="145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b="1" sz="3100"/>
            </a:pPr>
            <a:r>
              <a:t>НЕСКОЛЬКО СЛОВ О НООСФЕРЕ</a:t>
            </a:r>
            <a:br/>
          </a:p>
        </p:txBody>
      </p:sp>
      <p:pic>
        <p:nvPicPr>
          <p:cNvPr id="144" name="Объект 13" descr="Объект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830" y="1151532"/>
            <a:ext cx="3455988" cy="440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Вернадский В.И. Несколько слов о…"/>
          <p:cNvSpPr txBox="1"/>
          <p:nvPr/>
        </p:nvSpPr>
        <p:spPr>
          <a:xfrm>
            <a:off x="5545627" y="5575840"/>
            <a:ext cx="3120292" cy="954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500"/>
              </a:spcBef>
              <a:defRPr sz="1600"/>
            </a:pPr>
            <a:r>
              <a:t>Вернадский В.И. Несколько слов о </a:t>
            </a:r>
          </a:p>
          <a:p>
            <a:pPr defTabSz="457200">
              <a:spcBef>
                <a:spcPts val="500"/>
              </a:spcBef>
              <a:defRPr sz="1600"/>
            </a:pPr>
            <a:r>
              <a:t>ноосфере. </a:t>
            </a:r>
            <a:r>
              <a:rPr i="1"/>
              <a:t>Успехи современной </a:t>
            </a:r>
            <a:endParaRPr i="1"/>
          </a:p>
          <a:p>
            <a:pPr defTabSz="457200">
              <a:spcBef>
                <a:spcPts val="500"/>
              </a:spcBef>
              <a:defRPr sz="1600"/>
            </a:pPr>
            <a:r>
              <a:rPr i="1"/>
              <a:t>биологии, </a:t>
            </a:r>
            <a:r>
              <a:t>1944, № 18 (2) 113—120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Rectangle 2"/>
          <p:cNvSpPr txBox="1"/>
          <p:nvPr>
            <p:ph type="title"/>
          </p:nvPr>
        </p:nvSpPr>
        <p:spPr>
          <a:xfrm>
            <a:off x="133350" y="414337"/>
            <a:ext cx="8686800" cy="1143001"/>
          </a:xfrm>
          <a:prstGeom prst="rect">
            <a:avLst/>
          </a:prstGeom>
        </p:spPr>
        <p:txBody>
          <a:bodyPr/>
          <a:lstStyle/>
          <a:p>
            <a:pPr algn="r" defTabSz="886968">
              <a:lnSpc>
                <a:spcPct val="70000"/>
              </a:lnSpc>
              <a:defRPr sz="4268">
                <a:solidFill>
                  <a:srgbClr val="00CC00"/>
                </a:solidFill>
              </a:defRPr>
            </a:pPr>
            <a:r>
              <a:t>Завет Н.П. Лаверова тем, </a:t>
            </a:r>
            <a:br/>
            <a:r>
              <a:t>кто идет за нами</a:t>
            </a:r>
          </a:p>
        </p:txBody>
      </p:sp>
      <p:pic>
        <p:nvPicPr>
          <p:cNvPr id="67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35" y="1520633"/>
            <a:ext cx="7812431" cy="439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24675" t="29387" r="45405" b="14647"/>
          <a:stretch>
            <a:fillRect/>
          </a:stretch>
        </p:blipFill>
        <p:spPr>
          <a:xfrm>
            <a:off x="5367281" y="1499790"/>
            <a:ext cx="3794075" cy="44358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7" name="Группа 8"/>
          <p:cNvGrpSpPr/>
          <p:nvPr/>
        </p:nvGrpSpPr>
        <p:grpSpPr>
          <a:xfrm>
            <a:off x="-1588" y="6350"/>
            <a:ext cx="9099868" cy="901700"/>
            <a:chOff x="0" y="0"/>
            <a:chExt cx="9099868" cy="901700"/>
          </a:xfrm>
        </p:grpSpPr>
        <p:pic>
          <p:nvPicPr>
            <p:cNvPr id="675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6" name="Прямоугольник 5"/>
            <p:cNvSpPr txBox="1"/>
            <p:nvPr/>
          </p:nvSpPr>
          <p:spPr>
            <a:xfrm>
              <a:off x="1183958" y="19367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678" name="“Господствующие теории, которые лежат в основе представлений о развитии природных процессов, пока не совершенны! Поэтому желаю Вам свой ум держать от них свободным!”…"/>
          <p:cNvSpPr txBox="1"/>
          <p:nvPr/>
        </p:nvSpPr>
        <p:spPr>
          <a:xfrm>
            <a:off x="7833" y="5954328"/>
            <a:ext cx="882515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“</a:t>
            </a:r>
            <a:r>
              <a:rPr i="1" sz="1700"/>
              <a:t>Господствующие теории, которые лежат в основе представлений о развитии природных процессов, пока не совершенны! Поэтому желаю Вам свой ум держать от них свободным!</a:t>
            </a:r>
            <a:r>
              <a:t>”</a:t>
            </a:r>
          </a:p>
          <a:p>
            <a:pPr algn="r"/>
            <a:r>
              <a:t>Н. Лаверов. 19.04.13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Rectangle 2"/>
          <p:cNvSpPr txBox="1"/>
          <p:nvPr>
            <p:ph type="title"/>
          </p:nvPr>
        </p:nvSpPr>
        <p:spPr>
          <a:xfrm>
            <a:off x="519112" y="3078163"/>
            <a:ext cx="8229601" cy="1143001"/>
          </a:xfrm>
          <a:prstGeom prst="rect">
            <a:avLst/>
          </a:prstGeom>
        </p:spPr>
        <p:txBody>
          <a:bodyPr/>
          <a:lstStyle/>
          <a:p>
            <a:pPr defTabSz="521208">
              <a:defRPr sz="3762">
                <a:solidFill>
                  <a:srgbClr val="00CC00"/>
                </a:solidFill>
              </a:defRPr>
            </a:pPr>
            <a:r>
              <a:t>Спасибо за внимание!</a:t>
            </a:r>
            <a:br/>
          </a:p>
        </p:txBody>
      </p:sp>
      <p:grpSp>
        <p:nvGrpSpPr>
          <p:cNvPr id="683" name="Группа 8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68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2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/>
          <p:nvPr>
            <p:ph type="sldNum" sz="quarter" idx="4294967295"/>
          </p:nvPr>
        </p:nvSpPr>
        <p:spPr>
          <a:xfrm>
            <a:off x="8483776" y="6245225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8" name="ЭПОХА ВЕЛИКОГО УСКОРЕНИЯ"/>
          <p:cNvSpPr txBox="1"/>
          <p:nvPr>
            <p:ph type="title" idx="4294967295"/>
          </p:nvPr>
        </p:nvSpPr>
        <p:spPr>
          <a:xfrm>
            <a:off x="457200" y="-76201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33C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ЭПОХА ВЕЛИКОГО УСКОРЕНИЯ</a:t>
            </a:r>
          </a:p>
        </p:txBody>
      </p:sp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762000"/>
            <a:ext cx="5756275" cy="57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teffen et al. Phil. Trans. R. Soc. A 2011 369, 842-867"/>
          <p:cNvSpPr txBox="1"/>
          <p:nvPr/>
        </p:nvSpPr>
        <p:spPr>
          <a:xfrm>
            <a:off x="2743200" y="6553200"/>
            <a:ext cx="4800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800"/>
              </a:spcBef>
              <a:defRPr i="1"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Steffen et al. Phil. Trans. R. Soc. A 2011 369, 842-867</a:t>
            </a:r>
          </a:p>
        </p:txBody>
      </p:sp>
      <p:sp>
        <p:nvSpPr>
          <p:cNvPr id="151" name="6"/>
          <p:cNvSpPr txBox="1"/>
          <p:nvPr/>
        </p:nvSpPr>
        <p:spPr>
          <a:xfrm>
            <a:off x="6553200" y="6245225"/>
            <a:ext cx="2133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4294967295"/>
          </p:nvPr>
        </p:nvSpPr>
        <p:spPr>
          <a:xfrm>
            <a:off x="8483776" y="6245225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4" name="АНТРОПОЦЕН"/>
          <p:cNvSpPr txBox="1"/>
          <p:nvPr>
            <p:ph type="title" idx="4294967295"/>
          </p:nvPr>
        </p:nvSpPr>
        <p:spPr>
          <a:xfrm>
            <a:off x="457200" y="-1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C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АНТРОПОЦЕН</a:t>
            </a:r>
          </a:p>
        </p:txBody>
      </p:sp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1066800"/>
            <a:ext cx="3008313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«Антропоцен» - современная эпоха, в которую человек стал главным двигателем изменений окружающей среды"/>
          <p:cNvSpPr txBox="1"/>
          <p:nvPr/>
        </p:nvSpPr>
        <p:spPr>
          <a:xfrm>
            <a:off x="3733800" y="914400"/>
            <a:ext cx="5105400" cy="156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«Антропоцен» - современная эпоха, в которую человек стал главным двигателем изменений окружающей среды </a:t>
            </a:r>
          </a:p>
        </p:txBody>
      </p:sp>
      <p:sp>
        <p:nvSpPr>
          <p:cNvPr id="157" name="Лауреат Нобелевской премии по химии  П. Крутцен (P.Crutzen) Nature, 2002, 415, 23"/>
          <p:cNvSpPr txBox="1"/>
          <p:nvPr/>
        </p:nvSpPr>
        <p:spPr>
          <a:xfrm>
            <a:off x="3733800" y="2590800"/>
            <a:ext cx="5105400" cy="6502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>
                <a:solidFill>
                  <a:srgbClr val="0033C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Лауреат Нобелевской премии по химии </a:t>
            </a:r>
            <a:br/>
            <a:r>
              <a:t>П</a:t>
            </a:r>
            <a:r>
              <a:t>.</a:t>
            </a:r>
            <a:r>
              <a:t> Крутцен (</a:t>
            </a:r>
            <a:r>
              <a:t>P.Crutzen) Nature, 2002, 415,</a:t>
            </a:r>
            <a:r>
              <a:t> </a:t>
            </a:r>
            <a:r>
              <a:t>23</a:t>
            </a:r>
          </a:p>
        </p:txBody>
      </p:sp>
      <p:sp>
        <p:nvSpPr>
          <p:cNvPr id="158" name="Начало эпохи Антропоцена –  начало 1950-х гг XX века"/>
          <p:cNvSpPr txBox="1"/>
          <p:nvPr/>
        </p:nvSpPr>
        <p:spPr>
          <a:xfrm>
            <a:off x="3733800" y="3429000"/>
            <a:ext cx="4800600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Начало эпохи Антропоцена –  начало 1950-х гг</a:t>
            </a:r>
            <a:r>
              <a:t> XX </a:t>
            </a:r>
            <a:r>
              <a:t>века </a:t>
            </a:r>
          </a:p>
        </p:txBody>
      </p:sp>
      <p:sp>
        <p:nvSpPr>
          <p:cNvPr id="159" name="Физико-химические маркеры антропоцена:…"/>
          <p:cNvSpPr txBox="1"/>
          <p:nvPr/>
        </p:nvSpPr>
        <p:spPr>
          <a:xfrm>
            <a:off x="3733800" y="4251325"/>
            <a:ext cx="5181600" cy="192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Физико-химические маркеры антропоцена: </a:t>
            </a:r>
          </a:p>
          <a:p>
            <a:pPr>
              <a:spcBef>
                <a:spcPts val="1200"/>
              </a:spcBef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- наличие </a:t>
            </a:r>
            <a:r>
              <a:t>Pu</a:t>
            </a:r>
            <a:r>
              <a:t> в осадочных породах, </a:t>
            </a:r>
          </a:p>
          <a:p>
            <a:pPr>
              <a:spcBef>
                <a:spcPts val="1200"/>
              </a:spcBef>
              <a:buSzPct val="100000"/>
              <a:buChar char="-"/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 повышение концентрации СО2</a:t>
            </a:r>
            <a:r>
              <a:t> </a:t>
            </a:r>
            <a:r>
              <a:t>в атмосферном воздухе</a:t>
            </a:r>
            <a:br/>
            <a:r>
              <a:t>- снижение био- и хеморазнообразия </a:t>
            </a:r>
          </a:p>
        </p:txBody>
      </p:sp>
      <p:sp>
        <p:nvSpPr>
          <p:cNvPr id="160" name="5"/>
          <p:cNvSpPr txBox="1"/>
          <p:nvPr/>
        </p:nvSpPr>
        <p:spPr>
          <a:xfrm>
            <a:off x="6553200" y="6245225"/>
            <a:ext cx="2133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2"/>
          <p:cNvSpPr txBox="1"/>
          <p:nvPr>
            <p:ph type="title"/>
          </p:nvPr>
        </p:nvSpPr>
        <p:spPr>
          <a:xfrm>
            <a:off x="887940" y="386789"/>
            <a:ext cx="8229601" cy="1143001"/>
          </a:xfrm>
          <a:prstGeom prst="rect">
            <a:avLst/>
          </a:prstGeom>
        </p:spPr>
        <p:txBody>
          <a:bodyPr/>
          <a:lstStyle/>
          <a:p>
            <a:pPr algn="r" defTabSz="841247">
              <a:lnSpc>
                <a:spcPct val="70000"/>
              </a:lnSpc>
              <a:defRPr sz="2944">
                <a:solidFill>
                  <a:srgbClr val="33CC33"/>
                </a:solidFill>
              </a:defRPr>
            </a:pPr>
            <a:r>
              <a:t>Антропогенная нагрузка превосходит пределы естественных планетарных </a:t>
            </a:r>
            <a:br/>
            <a:r>
              <a:t>границ и постоянно усиливается</a:t>
            </a:r>
          </a:p>
        </p:txBody>
      </p:sp>
      <p:grpSp>
        <p:nvGrpSpPr>
          <p:cNvPr id="165" name="Группа 3"/>
          <p:cNvGrpSpPr/>
          <p:nvPr/>
        </p:nvGrpSpPr>
        <p:grpSpPr>
          <a:xfrm>
            <a:off x="-1588" y="6350"/>
            <a:ext cx="9099868" cy="901700"/>
            <a:chOff x="0" y="0"/>
            <a:chExt cx="9099868" cy="901700"/>
          </a:xfrm>
        </p:grpSpPr>
        <p:pic>
          <p:nvPicPr>
            <p:cNvPr id="16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Прямоугольник 5"/>
            <p:cNvSpPr txBox="1"/>
            <p:nvPr/>
          </p:nvSpPr>
          <p:spPr>
            <a:xfrm>
              <a:off x="1183958" y="19367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212" y="1481137"/>
            <a:ext cx="7215188" cy="537686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3"/>
          <p:cNvSpPr txBox="1"/>
          <p:nvPr/>
        </p:nvSpPr>
        <p:spPr>
          <a:xfrm>
            <a:off x="6372225" y="6336282"/>
            <a:ext cx="2447925" cy="41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2325">
              <a:defRPr i="1" sz="1400"/>
            </a:pPr>
            <a:r>
              <a:t>Rockström, J. et al., 2009. </a:t>
            </a:r>
            <a:br/>
            <a:r>
              <a:t>Nature, 461: 472-475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3"/>
          <p:cNvSpPr txBox="1"/>
          <p:nvPr>
            <p:ph type="body" idx="4294967295"/>
          </p:nvPr>
        </p:nvSpPr>
        <p:spPr>
          <a:xfrm>
            <a:off x="191453" y="2223282"/>
            <a:ext cx="8713787" cy="4641851"/>
          </a:xfrm>
          <a:prstGeom prst="rect">
            <a:avLst/>
          </a:prstGeom>
        </p:spPr>
        <p:txBody>
          <a:bodyPr/>
          <a:lstStyle/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rPr>
                <a:solidFill>
                  <a:srgbClr val="00C000"/>
                </a:solidFill>
              </a:rPr>
              <a:t>Двенадцать принципов “зеленой химии”</a:t>
            </a:r>
            <a:r>
              <a:t>: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1. Упреждение образования отходов.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2. Экономия атомов - атомная эффективность должна стремиться к 100%.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3. Снижение опасности процессов и продуктов синтеза.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4. Конструирование «зеленых» материалов.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5. Использование менее опасных вспомогательных реагентов.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6. Энергосбережение.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7. Использование возобновляемого сырья.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8. Уменьшение числа промежуточных стадий.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9. Использование каталитических процессов.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10. Биоразлагаемость пролуктов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11. Обеспечение аналитического контроля процессов в реальном масштабе времени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12. Предотвращение возможности аварий</a:t>
            </a:r>
          </a:p>
          <a:p>
            <a:pPr marL="530352" indent="-530352" defTabSz="795527">
              <a:lnSpc>
                <a:spcPct val="80000"/>
              </a:lnSpc>
              <a:spcBef>
                <a:spcPts val="400"/>
              </a:spcBef>
              <a:buSzTx/>
              <a:buNone/>
              <a:defRPr sz="1827"/>
            </a:pPr>
            <a:r>
              <a:t>	</a:t>
            </a:r>
          </a:p>
          <a:p>
            <a:pPr marL="530352" indent="-530352" defTabSz="795527">
              <a:lnSpc>
                <a:spcPct val="80000"/>
              </a:lnSpc>
              <a:spcBef>
                <a:spcPts val="300"/>
              </a:spcBef>
              <a:buSzTx/>
              <a:buNone/>
              <a:defRPr sz="1392"/>
            </a:pPr>
            <a:r>
              <a:t>Anastas, Paul T.; Warner, John C. (1998). Green chemistry: theory and practice. Oxford [England]; New York: Oxford University Press. </a:t>
            </a:r>
          </a:p>
        </p:txBody>
      </p:sp>
      <p:sp>
        <p:nvSpPr>
          <p:cNvPr id="170" name="Номер слайда 1"/>
          <p:cNvSpPr txBox="1"/>
          <p:nvPr>
            <p:ph type="sldNum" sz="quarter" idx="4294967295"/>
          </p:nvPr>
        </p:nvSpPr>
        <p:spPr>
          <a:xfrm>
            <a:off x="6791476" y="6109017"/>
            <a:ext cx="16653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1" name="Rectangle 6"/>
          <p:cNvSpPr txBox="1"/>
          <p:nvPr/>
        </p:nvSpPr>
        <p:spPr>
          <a:xfrm>
            <a:off x="780732" y="373876"/>
            <a:ext cx="8138161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>
              <a:defRPr sz="4000">
                <a:solidFill>
                  <a:srgbClr val="33CC33"/>
                </a:solidFill>
              </a:defRPr>
            </a:pPr>
            <a:r>
              <a:t>Зеленая химия как новая </a:t>
            </a:r>
          </a:p>
          <a:p>
            <a:pPr algn="r">
              <a:defRPr sz="4000">
                <a:solidFill>
                  <a:srgbClr val="33CC33"/>
                </a:solidFill>
              </a:defRPr>
            </a:pPr>
            <a:r>
              <a:t>философия производства </a:t>
            </a:r>
          </a:p>
        </p:txBody>
      </p:sp>
      <p:grpSp>
        <p:nvGrpSpPr>
          <p:cNvPr id="174" name="Группа 3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172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175" name="Rectangle 3"/>
          <p:cNvSpPr txBox="1"/>
          <p:nvPr/>
        </p:nvSpPr>
        <p:spPr>
          <a:xfrm>
            <a:off x="123817" y="1622410"/>
            <a:ext cx="8713790" cy="57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576072">
              <a:lnSpc>
                <a:spcPct val="80000"/>
              </a:lnSpc>
              <a:spcBef>
                <a:spcPts val="400"/>
              </a:spcBef>
              <a:buFont typeface="Arial"/>
              <a:defRPr sz="1764">
                <a:solidFill>
                  <a:srgbClr val="006600"/>
                </a:solidFill>
                <a:effectLst>
                  <a:outerShdw sx="100000" sy="100000" kx="0" ky="0" algn="b" rotWithShape="0" blurRad="24003" dist="24003" dir="2700000">
                    <a:srgbClr val="C0C0C0"/>
                  </a:outerShdw>
                </a:effectLst>
              </a:defRPr>
            </a:lvl1pPr>
          </a:lstStyle>
          <a:p>
            <a:pPr/>
            <a:r>
              <a:t>Зеленая химия – открытие, разработка и применение химических продуктов и процессов, уменьшающих или исключающих использование и образование вредных веществ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 txBox="1"/>
          <p:nvPr>
            <p:ph type="title"/>
          </p:nvPr>
        </p:nvSpPr>
        <p:spPr>
          <a:xfrm>
            <a:off x="440893" y="474149"/>
            <a:ext cx="8445501" cy="1143001"/>
          </a:xfrm>
          <a:prstGeom prst="rect">
            <a:avLst/>
          </a:prstGeom>
        </p:spPr>
        <p:txBody>
          <a:bodyPr/>
          <a:lstStyle/>
          <a:p>
            <a:pPr algn="r" defTabSz="841247">
              <a:lnSpc>
                <a:spcPct val="70000"/>
              </a:lnSpc>
              <a:defRPr sz="2944">
                <a:solidFill>
                  <a:srgbClr val="33CC33"/>
                </a:solidFill>
              </a:defRPr>
            </a:pPr>
            <a:r>
              <a:t>25 сентября 2015 Генеральная Ассамблея </a:t>
            </a:r>
            <a:br/>
            <a:r>
              <a:t>ООН приняла Цели устойчивого развития в рамках Парижского соглашения  по изменению климата</a:t>
            </a:r>
          </a:p>
        </p:txBody>
      </p:sp>
      <p:grpSp>
        <p:nvGrpSpPr>
          <p:cNvPr id="180" name="Группа 3"/>
          <p:cNvGrpSpPr/>
          <p:nvPr/>
        </p:nvGrpSpPr>
        <p:grpSpPr>
          <a:xfrm>
            <a:off x="-64671" y="-27036"/>
            <a:ext cx="9099869" cy="901701"/>
            <a:chOff x="0" y="0"/>
            <a:chExt cx="9099868" cy="901700"/>
          </a:xfrm>
        </p:grpSpPr>
        <p:pic>
          <p:nvPicPr>
            <p:cNvPr id="178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pic>
        <p:nvPicPr>
          <p:cNvPr id="181" name="Изображение 2" descr="Изображение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8" y="1740140"/>
            <a:ext cx="8856664" cy="448786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Цель Парижского соглашения - удержать потепление климата на уровне 2оС до 2030 г"/>
          <p:cNvSpPr txBox="1"/>
          <p:nvPr/>
        </p:nvSpPr>
        <p:spPr>
          <a:xfrm>
            <a:off x="275800" y="6245370"/>
            <a:ext cx="85334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Цель Парижского соглашения - удержать потепление климата на уровне 2</a:t>
            </a:r>
            <a:r>
              <a:rPr baseline="31999"/>
              <a:t>о</a:t>
            </a:r>
            <a:r>
              <a:t>С до 2030 г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4"/>
          <p:cNvSpPr txBox="1"/>
          <p:nvPr/>
        </p:nvSpPr>
        <p:spPr>
          <a:xfrm>
            <a:off x="514032" y="604063"/>
            <a:ext cx="8138161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4000">
                <a:solidFill>
                  <a:srgbClr val="33CC33"/>
                </a:solidFill>
              </a:defRPr>
            </a:lvl1pPr>
          </a:lstStyle>
          <a:p>
            <a:pPr/>
            <a:r>
              <a:t>Зеленая энергетика</a:t>
            </a:r>
          </a:p>
        </p:txBody>
      </p:sp>
      <p:grpSp>
        <p:nvGrpSpPr>
          <p:cNvPr id="187" name="Группа 3"/>
          <p:cNvGrpSpPr/>
          <p:nvPr/>
        </p:nvGrpSpPr>
        <p:grpSpPr>
          <a:xfrm>
            <a:off x="-1588" y="0"/>
            <a:ext cx="9099868" cy="901700"/>
            <a:chOff x="0" y="0"/>
            <a:chExt cx="9099868" cy="901700"/>
          </a:xfrm>
        </p:grpSpPr>
        <p:pic>
          <p:nvPicPr>
            <p:cNvPr id="18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781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Прямоугольник 5"/>
            <p:cNvSpPr txBox="1"/>
            <p:nvPr/>
          </p:nvSpPr>
          <p:spPr>
            <a:xfrm>
              <a:off x="1183958" y="200024"/>
              <a:ext cx="791591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i="1" sz="1200">
                  <a:solidFill>
                    <a:srgbClr val="3760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Четырнадцатые чтения серии “Легенды геологии”: “95 лет  Николаю Павловичу Лаверову”,  06.10.2025</a:t>
              </a:r>
            </a:p>
          </p:txBody>
        </p:sp>
      </p:grpSp>
      <p:sp>
        <p:nvSpPr>
          <p:cNvPr id="188" name="Rectangle 9"/>
          <p:cNvSpPr txBox="1"/>
          <p:nvPr/>
        </p:nvSpPr>
        <p:spPr>
          <a:xfrm>
            <a:off x="514032" y="1591389"/>
            <a:ext cx="8404861" cy="3964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3200"/>
            </a:pPr>
            <a:r>
              <a:t>Зеленая энергетика – это сектор энергетики, использующий возобновляемые источники энергии (ВИЭ): солнечный свет, водные потоки, ветер, приливы, геотермальную теплоту. Такая энергетика называется также возобновляемой, или регенеративной. 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