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57" r:id="rId3"/>
    <p:sldId id="298" r:id="rId4"/>
    <p:sldId id="267" r:id="rId5"/>
    <p:sldId id="285" r:id="rId6"/>
    <p:sldId id="286" r:id="rId7"/>
    <p:sldId id="287" r:id="rId8"/>
    <p:sldId id="288" r:id="rId9"/>
    <p:sldId id="289" r:id="rId10"/>
    <p:sldId id="300" r:id="rId11"/>
    <p:sldId id="291" r:id="rId12"/>
    <p:sldId id="292" r:id="rId13"/>
    <p:sldId id="293" r:id="rId14"/>
    <p:sldId id="284" r:id="rId15"/>
    <p:sldId id="294" r:id="rId16"/>
    <p:sldId id="295" r:id="rId17"/>
    <p:sldId id="297" r:id="rId18"/>
    <p:sldId id="29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9900"/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9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2F36A-CAD5-4A9A-9EBB-4AE7A0EA1370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F52F2-AD55-40CE-A92E-3C4D1E3B5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440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ru-RU" smtClean="0">
              <a:latin typeface="Arial" panose="020B0604020202020204" pitchFamily="34" charset="0"/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7F983F-10AD-4A47-B477-A6A4A342252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35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7213600" y="3810000"/>
            <a:ext cx="49784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7213600" y="3897314"/>
            <a:ext cx="49784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7213600" y="4114801"/>
            <a:ext cx="49784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7213601" y="4164013"/>
            <a:ext cx="2620433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7213601" y="4198939"/>
            <a:ext cx="2620433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7213601" y="3962400"/>
            <a:ext cx="4085167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9836151" y="4060826"/>
            <a:ext cx="21336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4"/>
            <a:ext cx="12192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4"/>
            <a:ext cx="12192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8551333" y="3643313"/>
            <a:ext cx="3640667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2192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875"/>
            <a:ext cx="1280584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1" y="1589"/>
            <a:ext cx="99694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C0B449-9DD1-46A7-9A31-03829202EBA2}" type="slidenum">
              <a:rPr lang="ru-RU" altLang="ru-RU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693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951D0A-D7D7-4E45-BA7F-1AEB7D48500C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777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B2CD4F-A0E9-4A48-9273-D1ED19241B6C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991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AB89-33B4-495E-B087-5ABA9DFFE0D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06.10.2025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A9BA0-8C4E-43A4-8E00-C4016DCC0FD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497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AB89-33B4-495E-B087-5ABA9DFFE0D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06.10.2025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A9BA0-8C4E-43A4-8E00-C4016DCC0FD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202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AB89-33B4-495E-B087-5ABA9DFFE0D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06.10.2025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A9BA0-8C4E-43A4-8E00-C4016DCC0FD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055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AB89-33B4-495E-B087-5ABA9DFFE0D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06.10.2025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A9BA0-8C4E-43A4-8E00-C4016DCC0FD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864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AB89-33B4-495E-B087-5ABA9DFFE0D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06.10.2025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A9BA0-8C4E-43A4-8E00-C4016DCC0FD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286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AB89-33B4-495E-B087-5ABA9DFFE0D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06.10.2025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A9BA0-8C4E-43A4-8E00-C4016DCC0FD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939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AB89-33B4-495E-B087-5ABA9DFFE0D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06.10.2025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A9BA0-8C4E-43A4-8E00-C4016DCC0FD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42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AB89-33B4-495E-B087-5ABA9DFFE0D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06.10.2025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A9BA0-8C4E-43A4-8E00-C4016DCC0FD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090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76A28-49EE-40B0-9953-D0EB911A0801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550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AB89-33B4-495E-B087-5ABA9DFFE0D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06.10.2025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A9BA0-8C4E-43A4-8E00-C4016DCC0FD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370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AB89-33B4-495E-B087-5ABA9DFFE0D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06.10.2025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A9BA0-8C4E-43A4-8E00-C4016DCC0FD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738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AB89-33B4-495E-B087-5ABA9DFFE0D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06.10.2025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A9BA0-8C4E-43A4-8E00-C4016DCC0FD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00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406EBB-F1C5-458A-BEC3-54D4BDAAC7C1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108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D84E0C-EDB5-4138-811D-032F94D6CBC2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84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4E6DE6-485F-40EE-A8CD-2FF5AC0B7C9E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48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7818" y="612775"/>
            <a:ext cx="1276349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83F8EF-32AB-444B-BE60-6D61B0D87272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956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200D5-565F-4089-9376-AEED7EFE495F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248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533FC0-7146-498B-AD49-8CB410CEF40A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355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DD91E1-2B77-4EF3-9A60-1A2C4D011376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77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4"/>
            <a:ext cx="12192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12192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6"/>
            <a:ext cx="12192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600" y="360364"/>
            <a:ext cx="49784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0" y="439739"/>
            <a:ext cx="49784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367" y="496889"/>
            <a:ext cx="408516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917" y="588963"/>
            <a:ext cx="21336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684" y="-1588"/>
            <a:ext cx="7620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8651" y="-1588"/>
            <a:ext cx="3810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251" y="-1588"/>
            <a:ext cx="12700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633" y="-1588"/>
            <a:ext cx="35984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201" y="0"/>
            <a:ext cx="74084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2167" y="0"/>
            <a:ext cx="10584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39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1143000"/>
            <a:ext cx="10972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40" name="Текст 12"/>
          <p:cNvSpPr>
            <a:spLocks noGrp="1"/>
          </p:cNvSpPr>
          <p:nvPr>
            <p:ph type="body" idx="1"/>
          </p:nvPr>
        </p:nvSpPr>
        <p:spPr bwMode="auto">
          <a:xfrm>
            <a:off x="609600" y="2249488"/>
            <a:ext cx="109728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51" y="612775"/>
            <a:ext cx="1276349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1" y="612775"/>
            <a:ext cx="1767417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8717" y="1588"/>
            <a:ext cx="1016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9981EA-68EA-4ACA-89B6-54ADA4A66E5B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1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AB89-33B4-495E-B087-5ABA9DFFE0D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06.10.2025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A9BA0-8C4E-43A4-8E00-C4016DCC0FD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27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8"/>
          <p:cNvSpPr txBox="1">
            <a:spLocks noChangeArrowheads="1"/>
          </p:cNvSpPr>
          <p:nvPr/>
        </p:nvSpPr>
        <p:spPr bwMode="auto">
          <a:xfrm>
            <a:off x="165921" y="6333523"/>
            <a:ext cx="25890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i="1" dirty="0">
                <a:solidFill>
                  <a:srgbClr val="A5002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Картина М.А. Докучаевой</a:t>
            </a:r>
          </a:p>
        </p:txBody>
      </p:sp>
      <p:sp>
        <p:nvSpPr>
          <p:cNvPr id="5124" name="Text Box 9"/>
          <p:cNvSpPr txBox="1">
            <a:spLocks noChangeArrowheads="1"/>
          </p:cNvSpPr>
          <p:nvPr/>
        </p:nvSpPr>
        <p:spPr bwMode="auto">
          <a:xfrm>
            <a:off x="337806" y="1132225"/>
            <a:ext cx="1141862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en-US" altLang="ru-RU" sz="24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alt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Элементы </a:t>
            </a:r>
            <a:r>
              <a:rPr lang="ru-RU" alt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ядерного топливного </a:t>
            </a:r>
            <a:r>
              <a:rPr lang="ru-RU" alt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цикла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alt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проекте Трансарктического </a:t>
            </a:r>
            <a:r>
              <a:rPr lang="ru-RU" alt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транспортного коридора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ru-RU" altLang="ru-RU" sz="20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altLang="ru-RU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Петров В.А.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en-US" altLang="ru-RU" sz="20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alt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ИГЕМ РАН, </a:t>
            </a:r>
            <a:r>
              <a:rPr lang="ru-RU" alt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</p:txBody>
      </p:sp>
      <p:pic>
        <p:nvPicPr>
          <p:cNvPr id="6" name="Picture 15" descr="Рисунок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800" y="76200"/>
            <a:ext cx="2478271" cy="157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11371045" y="957798"/>
            <a:ext cx="8157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95</a:t>
            </a:r>
          </a:p>
        </p:txBody>
      </p:sp>
      <p:sp>
        <p:nvSpPr>
          <p:cNvPr id="8" name="Прямоугольник 4"/>
          <p:cNvSpPr txBox="1"/>
          <p:nvPr/>
        </p:nvSpPr>
        <p:spPr>
          <a:xfrm>
            <a:off x="389312" y="4301037"/>
            <a:ext cx="11413375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>
                <a:solidFill>
                  <a:srgbClr val="376092"/>
                </a:solidFill>
              </a:defRPr>
            </a:pPr>
            <a:r>
              <a:rPr lang="en-US" b="1" dirty="0" smtClean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XIV</a:t>
            </a:r>
            <a:r>
              <a:rPr b="1" dirty="0" smtClean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smtClean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чтения серии «Легенды геологии»: 95 лет Николаю Павловичу Лавёрову</a:t>
            </a:r>
            <a:endParaRPr b="1" dirty="0">
              <a:solidFill>
                <a:srgbClr val="A500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>
                <a:solidFill>
                  <a:srgbClr val="376092"/>
                </a:solidFill>
              </a:defRPr>
            </a:pPr>
            <a:r>
              <a:rPr lang="ru-RU" b="1" dirty="0" smtClean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геологический музей им. В.И. Вернадского, г. Москва</a:t>
            </a:r>
          </a:p>
          <a:p>
            <a:pPr algn="ctr">
              <a:defRPr>
                <a:solidFill>
                  <a:srgbClr val="376092"/>
                </a:solidFill>
              </a:defRPr>
            </a:pPr>
            <a:r>
              <a:rPr lang="ru-RU" b="1" dirty="0" smtClean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ru-RU" b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октября 2025 </a:t>
            </a:r>
            <a:r>
              <a:rPr lang="ru-RU" b="1" dirty="0" smtClean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года</a:t>
            </a:r>
            <a:endParaRPr b="1" dirty="0">
              <a:solidFill>
                <a:srgbClr val="A500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21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Прямоугольник 2"/>
          <p:cNvSpPr>
            <a:spLocks noChangeArrowheads="1"/>
          </p:cNvSpPr>
          <p:nvPr/>
        </p:nvSpPr>
        <p:spPr bwMode="auto">
          <a:xfrm>
            <a:off x="8730870" y="235337"/>
            <a:ext cx="3333751" cy="645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ts val="1067"/>
              </a:spcAft>
              <a:buNone/>
            </a:pPr>
            <a:r>
              <a:rPr lang="ru-RU" altLang="ru-RU" sz="1500" b="1" dirty="0">
                <a:solidFill>
                  <a:srgbClr val="A50021"/>
                </a:solidFill>
                <a:cs typeface="Arial" panose="020B0604020202020204" pitchFamily="34" charset="0"/>
              </a:rPr>
              <a:t>■ </a:t>
            </a:r>
            <a:r>
              <a:rPr lang="ru-RU" altLang="ru-RU" sz="15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Кольская АЭС-2 </a:t>
            </a:r>
          </a:p>
          <a:p>
            <a:pPr defTabSz="1219170" eaLnBrk="0" fontAlgn="base" hangingPunct="0">
              <a:spcBef>
                <a:spcPct val="0"/>
              </a:spcBef>
              <a:spcAft>
                <a:spcPts val="1067"/>
              </a:spcAft>
              <a:buNone/>
            </a:pPr>
            <a:r>
              <a:rPr lang="ru-RU" altLang="ru-RU" sz="1500" b="1" dirty="0">
                <a:solidFill>
                  <a:srgbClr val="A50021"/>
                </a:solidFill>
                <a:cs typeface="Arial" panose="020B0604020202020204" pitchFamily="34" charset="0"/>
              </a:rPr>
              <a:t>■ </a:t>
            </a:r>
            <a:r>
              <a:rPr lang="ru-RU" altLang="ru-RU" sz="1500" b="1" dirty="0">
                <a:solidFill>
                  <a:srgbClr val="000000"/>
                </a:solidFill>
                <a:cs typeface="Calibri" panose="020F0502020204030204" pitchFamily="34" charset="0"/>
              </a:rPr>
              <a:t>Курская АЭС-2 </a:t>
            </a:r>
          </a:p>
          <a:p>
            <a:pPr defTabSz="1219170" eaLnBrk="0" fontAlgn="base" hangingPunct="0">
              <a:spcBef>
                <a:spcPct val="0"/>
              </a:spcBef>
              <a:spcAft>
                <a:spcPts val="1067"/>
              </a:spcAft>
              <a:buNone/>
            </a:pPr>
            <a:r>
              <a:rPr lang="ru-RU" altLang="ru-RU" sz="1500" b="1" dirty="0">
                <a:solidFill>
                  <a:srgbClr val="A50021"/>
                </a:solidFill>
                <a:cs typeface="Arial" panose="020B0604020202020204" pitchFamily="34" charset="0"/>
              </a:rPr>
              <a:t>■ </a:t>
            </a:r>
            <a:r>
              <a:rPr lang="ru-RU" altLang="ru-RU" sz="1500" b="1" dirty="0">
                <a:solidFill>
                  <a:srgbClr val="000000"/>
                </a:solidFill>
                <a:cs typeface="Calibri" panose="020F0502020204030204" pitchFamily="34" charset="0"/>
              </a:rPr>
              <a:t>Смоленская АЭС-2</a:t>
            </a:r>
            <a:endParaRPr lang="ru-RU" altLang="ru-RU" sz="15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ts val="1067"/>
              </a:spcAft>
              <a:buNone/>
            </a:pPr>
            <a:r>
              <a:rPr lang="ru-RU" altLang="ru-RU" sz="1500" b="1" dirty="0">
                <a:solidFill>
                  <a:srgbClr val="A50021"/>
                </a:solidFill>
                <a:cs typeface="Arial" panose="020B0604020202020204" pitchFamily="34" charset="0"/>
              </a:rPr>
              <a:t>■ </a:t>
            </a:r>
            <a:r>
              <a:rPr lang="ru-RU" altLang="ru-RU" sz="1500" b="1" dirty="0">
                <a:solidFill>
                  <a:srgbClr val="000000"/>
                </a:solidFill>
                <a:cs typeface="Calibri" panose="020F0502020204030204" pitchFamily="34" charset="0"/>
              </a:rPr>
              <a:t>Новочеркасская АЭС </a:t>
            </a:r>
          </a:p>
          <a:p>
            <a:pPr defTabSz="1219170" eaLnBrk="0" fontAlgn="base" hangingPunct="0">
              <a:spcBef>
                <a:spcPct val="0"/>
              </a:spcBef>
              <a:spcAft>
                <a:spcPts val="1067"/>
              </a:spcAft>
              <a:buNone/>
            </a:pPr>
            <a:r>
              <a:rPr lang="ru-RU" altLang="ru-RU" sz="1500" b="1" dirty="0">
                <a:solidFill>
                  <a:srgbClr val="A50021"/>
                </a:solidFill>
                <a:cs typeface="Arial" panose="020B0604020202020204" pitchFamily="34" charset="0"/>
              </a:rPr>
              <a:t>■ </a:t>
            </a:r>
            <a:r>
              <a:rPr lang="ru-RU" altLang="ru-RU" sz="1500" b="1" dirty="0">
                <a:solidFill>
                  <a:srgbClr val="000000"/>
                </a:solidFill>
                <a:cs typeface="Calibri" panose="020F0502020204030204" pitchFamily="34" charset="0"/>
              </a:rPr>
              <a:t>Рефтинская АЭС </a:t>
            </a:r>
          </a:p>
          <a:p>
            <a:pPr defTabSz="1219170" eaLnBrk="0" fontAlgn="base" hangingPunct="0">
              <a:spcBef>
                <a:spcPct val="0"/>
              </a:spcBef>
              <a:spcAft>
                <a:spcPts val="1067"/>
              </a:spcAft>
              <a:buNone/>
            </a:pPr>
            <a:r>
              <a:rPr lang="ru-RU" altLang="ru-RU" sz="1500" b="1" dirty="0">
                <a:solidFill>
                  <a:srgbClr val="A50021"/>
                </a:solidFill>
                <a:cs typeface="Arial" panose="020B0604020202020204" pitchFamily="34" charset="0"/>
              </a:rPr>
              <a:t>■ </a:t>
            </a:r>
            <a:r>
              <a:rPr lang="ru-RU" altLang="ru-RU" sz="1500" b="1" dirty="0">
                <a:solidFill>
                  <a:srgbClr val="000000"/>
                </a:solidFill>
                <a:cs typeface="Calibri" panose="020F0502020204030204" pitchFamily="34" charset="0"/>
              </a:rPr>
              <a:t>Южноуральская АЭС </a:t>
            </a:r>
          </a:p>
          <a:p>
            <a:pPr defTabSz="1219170" eaLnBrk="0" fontAlgn="base" hangingPunct="0">
              <a:spcBef>
                <a:spcPct val="0"/>
              </a:spcBef>
              <a:spcAft>
                <a:spcPts val="1067"/>
              </a:spcAft>
              <a:buNone/>
            </a:pPr>
            <a:r>
              <a:rPr lang="ru-RU" altLang="ru-RU" sz="1500" b="1" dirty="0">
                <a:solidFill>
                  <a:srgbClr val="A50021"/>
                </a:solidFill>
                <a:cs typeface="Arial" panose="020B0604020202020204" pitchFamily="34" charset="0"/>
              </a:rPr>
              <a:t>■ </a:t>
            </a:r>
            <a:r>
              <a:rPr lang="ru-RU" altLang="ru-RU" sz="1500" b="1" dirty="0">
                <a:solidFill>
                  <a:srgbClr val="000000"/>
                </a:solidFill>
                <a:cs typeface="Calibri" panose="020F0502020204030204" pitchFamily="34" charset="0"/>
              </a:rPr>
              <a:t>Красноярская АЭС</a:t>
            </a:r>
          </a:p>
          <a:p>
            <a:pPr defTabSz="1219170" eaLnBrk="0" fontAlgn="base" hangingPunct="0">
              <a:spcBef>
                <a:spcPct val="0"/>
              </a:spcBef>
              <a:spcAft>
                <a:spcPts val="1067"/>
              </a:spcAft>
              <a:buNone/>
            </a:pPr>
            <a:r>
              <a:rPr lang="ru-RU" altLang="ru-RU" sz="1500" b="1" dirty="0">
                <a:solidFill>
                  <a:srgbClr val="A50021"/>
                </a:solidFill>
                <a:cs typeface="Arial" panose="020B0604020202020204" pitchFamily="34" charset="0"/>
              </a:rPr>
              <a:t>■ </a:t>
            </a:r>
            <a:r>
              <a:rPr lang="ru-RU" altLang="ru-RU" sz="1500" b="1" dirty="0">
                <a:solidFill>
                  <a:srgbClr val="000000"/>
                </a:solidFill>
                <a:cs typeface="Calibri" panose="020F0502020204030204" pitchFamily="34" charset="0"/>
              </a:rPr>
              <a:t>Опытно-</a:t>
            </a:r>
            <a:r>
              <a:rPr lang="ru-RU" altLang="ru-RU" sz="1500" b="1" dirty="0" err="1">
                <a:solidFill>
                  <a:srgbClr val="000000"/>
                </a:solidFill>
                <a:cs typeface="Calibri" panose="020F0502020204030204" pitchFamily="34" charset="0"/>
              </a:rPr>
              <a:t>демонстрацион</a:t>
            </a:r>
            <a:r>
              <a:rPr lang="ru-RU" altLang="ru-RU" sz="1500" b="1" dirty="0">
                <a:solidFill>
                  <a:srgbClr val="000000"/>
                </a:solidFill>
                <a:cs typeface="Calibri" panose="020F0502020204030204" pitchFamily="34" charset="0"/>
              </a:rPr>
              <a:t>-</a:t>
            </a:r>
            <a:r>
              <a:rPr lang="ru-RU" altLang="ru-RU" sz="1500" b="1" dirty="0" err="1">
                <a:solidFill>
                  <a:srgbClr val="000000"/>
                </a:solidFill>
                <a:cs typeface="Calibri" panose="020F0502020204030204" pitchFamily="34" charset="0"/>
              </a:rPr>
              <a:t>ный</a:t>
            </a:r>
            <a:r>
              <a:rPr lang="ru-RU" altLang="ru-RU" sz="1500" b="1" dirty="0">
                <a:solidFill>
                  <a:srgbClr val="000000"/>
                </a:solidFill>
                <a:cs typeface="Calibri" panose="020F0502020204030204" pitchFamily="34" charset="0"/>
              </a:rPr>
              <a:t> энергоблок, г. Северск</a:t>
            </a:r>
          </a:p>
          <a:p>
            <a:pPr defTabSz="1219170" eaLnBrk="0" fontAlgn="base" hangingPunct="0">
              <a:spcBef>
                <a:spcPct val="0"/>
              </a:spcBef>
              <a:spcAft>
                <a:spcPts val="1067"/>
              </a:spcAft>
              <a:buNone/>
            </a:pPr>
            <a:r>
              <a:rPr lang="ru-RU" altLang="ru-RU" sz="1500" b="1" dirty="0">
                <a:solidFill>
                  <a:srgbClr val="A50021"/>
                </a:solidFill>
                <a:cs typeface="Arial" panose="020B0604020202020204" pitchFamily="34" charset="0"/>
              </a:rPr>
              <a:t>■ </a:t>
            </a:r>
            <a:r>
              <a:rPr lang="ru-RU" altLang="ru-RU" sz="1500" b="1" dirty="0">
                <a:solidFill>
                  <a:srgbClr val="000000"/>
                </a:solidFill>
                <a:cs typeface="Calibri" panose="020F0502020204030204" pitchFamily="34" charset="0"/>
              </a:rPr>
              <a:t>Приморская АЭС</a:t>
            </a:r>
          </a:p>
          <a:p>
            <a:pPr defTabSz="1219170" eaLnBrk="0" fontAlgn="base" hangingPunct="0">
              <a:spcBef>
                <a:spcPct val="0"/>
              </a:spcBef>
              <a:spcAft>
                <a:spcPts val="1067"/>
              </a:spcAft>
              <a:buNone/>
            </a:pPr>
            <a:r>
              <a:rPr lang="ru-RU" altLang="ru-RU" sz="1500" b="1" dirty="0">
                <a:solidFill>
                  <a:srgbClr val="A50021"/>
                </a:solidFill>
                <a:cs typeface="Arial" panose="020B0604020202020204" pitchFamily="34" charset="0"/>
              </a:rPr>
              <a:t>■ </a:t>
            </a:r>
            <a:r>
              <a:rPr lang="ru-RU" altLang="ru-RU" sz="1500" b="1" dirty="0">
                <a:solidFill>
                  <a:srgbClr val="000000"/>
                </a:solidFill>
                <a:cs typeface="Calibri" panose="020F0502020204030204" pitchFamily="34" charset="0"/>
              </a:rPr>
              <a:t>Хабаровская АЭС </a:t>
            </a:r>
          </a:p>
          <a:p>
            <a:pPr defTabSz="1219170" eaLnBrk="0" fontAlgn="base" hangingPunct="0">
              <a:spcBef>
                <a:spcPct val="0"/>
              </a:spcBef>
              <a:spcAft>
                <a:spcPts val="1067"/>
              </a:spcAft>
              <a:buNone/>
            </a:pPr>
            <a:r>
              <a:rPr lang="ru-RU" altLang="ru-RU" sz="1500" b="1" dirty="0">
                <a:solidFill>
                  <a:srgbClr val="A50021"/>
                </a:solidFill>
                <a:cs typeface="Arial" panose="020B0604020202020204" pitchFamily="34" charset="0"/>
              </a:rPr>
              <a:t>■ </a:t>
            </a:r>
            <a:r>
              <a:rPr lang="ru-RU" altLang="ru-RU" sz="1500" b="1" dirty="0">
                <a:solidFill>
                  <a:srgbClr val="C00000"/>
                </a:solidFill>
                <a:cs typeface="Calibri" panose="020F0502020204030204" pitchFamily="34" charset="0"/>
              </a:rPr>
              <a:t>Норильская АСММ </a:t>
            </a:r>
          </a:p>
          <a:p>
            <a:pPr defTabSz="1219170" eaLnBrk="0" fontAlgn="base" hangingPunct="0">
              <a:spcBef>
                <a:spcPct val="0"/>
              </a:spcBef>
              <a:spcAft>
                <a:spcPts val="1067"/>
              </a:spcAft>
              <a:buNone/>
            </a:pPr>
            <a:r>
              <a:rPr lang="ru-RU" altLang="ru-RU" sz="1500" b="1" dirty="0">
                <a:solidFill>
                  <a:srgbClr val="A50021"/>
                </a:solidFill>
                <a:cs typeface="Arial" panose="020B0604020202020204" pitchFamily="34" charset="0"/>
              </a:rPr>
              <a:t>■ </a:t>
            </a:r>
            <a:r>
              <a:rPr lang="ru-RU" altLang="ru-RU" sz="1500" b="1" dirty="0">
                <a:solidFill>
                  <a:srgbClr val="C00000"/>
                </a:solidFill>
                <a:cs typeface="Calibri" panose="020F0502020204030204" pitchFamily="34" charset="0"/>
              </a:rPr>
              <a:t>Якутская АСММ</a:t>
            </a:r>
          </a:p>
          <a:p>
            <a:pPr defTabSz="1219170" eaLnBrk="0" fontAlgn="base" hangingPunct="0">
              <a:spcBef>
                <a:spcPct val="0"/>
              </a:spcBef>
              <a:spcAft>
                <a:spcPts val="1067"/>
              </a:spcAft>
              <a:buNone/>
            </a:pPr>
            <a:r>
              <a:rPr lang="ru-RU" altLang="ru-RU" sz="1500" b="1" dirty="0">
                <a:solidFill>
                  <a:srgbClr val="A50021"/>
                </a:solidFill>
                <a:cs typeface="Arial" panose="020B0604020202020204" pitchFamily="34" charset="0"/>
              </a:rPr>
              <a:t>■ </a:t>
            </a:r>
            <a:r>
              <a:rPr lang="ru-RU" altLang="ru-RU" sz="1500" b="1" dirty="0">
                <a:solidFill>
                  <a:srgbClr val="C00000"/>
                </a:solidFill>
                <a:cs typeface="Calibri" panose="020F0502020204030204" pitchFamily="34" charset="0"/>
              </a:rPr>
              <a:t>Чукотская АСММ</a:t>
            </a:r>
          </a:p>
          <a:p>
            <a:pPr defTabSz="1219170" eaLnBrk="0" fontAlgn="base" hangingPunct="0">
              <a:spcBef>
                <a:spcPct val="0"/>
              </a:spcBef>
              <a:spcAft>
                <a:spcPts val="1067"/>
              </a:spcAft>
              <a:buNone/>
            </a:pPr>
            <a:r>
              <a:rPr lang="ru-RU" altLang="ru-RU" sz="1500" b="1" dirty="0">
                <a:solidFill>
                  <a:srgbClr val="A50021"/>
                </a:solidFill>
                <a:cs typeface="Arial" panose="020B0604020202020204" pitchFamily="34" charset="0"/>
              </a:rPr>
              <a:t>■ </a:t>
            </a:r>
            <a:r>
              <a:rPr lang="ru-RU" altLang="ru-RU" sz="1500" b="1" dirty="0">
                <a:solidFill>
                  <a:srgbClr val="C00000"/>
                </a:solidFill>
                <a:cs typeface="Calibri" panose="020F0502020204030204" pitchFamily="34" charset="0"/>
              </a:rPr>
              <a:t>МПЭБ </a:t>
            </a:r>
            <a:r>
              <a:rPr lang="ru-RU" altLang="ru-RU" sz="1500" b="1" dirty="0" smtClean="0">
                <a:solidFill>
                  <a:srgbClr val="C00000"/>
                </a:solidFill>
                <a:cs typeface="Calibri" panose="020F0502020204030204" pitchFamily="34" charset="0"/>
              </a:rPr>
              <a:t>Баимский</a:t>
            </a:r>
          </a:p>
          <a:p>
            <a:pPr defTabSz="1219170" eaLnBrk="0" fontAlgn="base" hangingPunct="0">
              <a:spcBef>
                <a:spcPct val="0"/>
              </a:spcBef>
              <a:buNone/>
            </a:pPr>
            <a:r>
              <a:rPr lang="ru-RU" altLang="ru-RU" sz="1200" b="1" i="1" dirty="0" smtClean="0">
                <a:cs typeface="Calibri" panose="020F0502020204030204" pitchFamily="34" charset="0"/>
              </a:rPr>
              <a:t>Источни</a:t>
            </a:r>
            <a:r>
              <a:rPr lang="ru-RU" altLang="ru-RU" sz="1200" b="1" dirty="0" smtClean="0">
                <a:cs typeface="Calibri" panose="020F0502020204030204" pitchFamily="34" charset="0"/>
              </a:rPr>
              <a:t>к: </a:t>
            </a:r>
            <a:r>
              <a:rPr lang="ru-RU" altLang="ru-RU" sz="12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Перечень </a:t>
            </a:r>
            <a:r>
              <a:rPr lang="ru-RU" altLang="ru-RU" sz="12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планируемых к строительству и вводу в эксплуатацию АЭС (</a:t>
            </a:r>
            <a:r>
              <a:rPr lang="ru-RU" altLang="ru-RU" sz="12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Приложение № </a:t>
            </a:r>
            <a:r>
              <a:rPr lang="ru-RU" altLang="ru-RU" sz="1200" b="1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 к </a:t>
            </a:r>
            <a:r>
              <a:rPr lang="ru-RU" altLang="ru-RU" sz="1200" b="1" i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Генеральной схеме размещения объектов электроэнергетики до 2042 г</a:t>
            </a:r>
            <a:r>
              <a:rPr lang="ru-RU" altLang="ru-RU" sz="12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.)</a:t>
            </a:r>
            <a:endParaRPr lang="ru-RU" altLang="ru-RU" sz="1200" b="1" dirty="0">
              <a:cs typeface="Calibri" panose="020F0502020204030204" pitchFamily="34" charset="0"/>
            </a:endParaRPr>
          </a:p>
        </p:txBody>
      </p:sp>
      <p:grpSp>
        <p:nvGrpSpPr>
          <p:cNvPr id="26629" name="Группа 5"/>
          <p:cNvGrpSpPr>
            <a:grpSpLocks/>
          </p:cNvGrpSpPr>
          <p:nvPr/>
        </p:nvGrpSpPr>
        <p:grpSpPr bwMode="auto">
          <a:xfrm>
            <a:off x="279917" y="456702"/>
            <a:ext cx="8282517" cy="4663017"/>
            <a:chOff x="212651" y="551886"/>
            <a:chExt cx="6212374" cy="349803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651" y="551886"/>
              <a:ext cx="6212374" cy="34980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242816" y="586819"/>
              <a:ext cx="3060939" cy="62338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Действующие и планируемые АЭС по данным на январь 2022 г.  </a:t>
              </a:r>
            </a:p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ru-RU" sz="1400" b="1" i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инфографика</a:t>
              </a:r>
              <a:r>
                <a:rPr lang="ru-RU" sz="1400" b="1" i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Дмитрий Горчаков</a:t>
              </a:r>
              <a:r>
                <a:rPr lang="ru-RU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186519" y="96838"/>
            <a:ext cx="118781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ПЛАНЫ РАЗВИТИЯ АТОМНОЙ ЭНЕРГЕТИКИ В РОССИИ</a:t>
            </a:r>
            <a:endParaRPr lang="ru-RU" alt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8" name="Прямоугольник 3"/>
          <p:cNvSpPr>
            <a:spLocks noChangeArrowheads="1"/>
          </p:cNvSpPr>
          <p:nvPr/>
        </p:nvSpPr>
        <p:spPr bwMode="auto">
          <a:xfrm>
            <a:off x="3057310" y="2170806"/>
            <a:ext cx="469914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АСММ – атомная станция малой мощности</a:t>
            </a:r>
          </a:p>
          <a:p>
            <a:pPr defTabSz="1219170" eaLnBrk="0" fontAlgn="base" hangingPunct="0">
              <a:spcBef>
                <a:spcPct val="0"/>
              </a:spcBef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МПЭБ – малый плавучий энергоблок</a:t>
            </a:r>
          </a:p>
          <a:p>
            <a:pPr defTabSz="1219170" eaLnBrk="0" fontAlgn="base" hangingPunct="0">
              <a:spcBef>
                <a:spcPct val="0"/>
              </a:spcBef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ПАТЭС – плавучая атомная теплоэлектростанция </a:t>
            </a:r>
            <a:endParaRPr lang="ru-RU" altLang="ru-RU" sz="14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0" y="5662519"/>
            <a:ext cx="7635774" cy="10258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8235" y="5156818"/>
            <a:ext cx="8686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Энергетическая стратегия РФ на период до 2050 </a:t>
            </a:r>
            <a:r>
              <a:rPr lang="ru-RU" sz="1400" b="1" dirty="0" smtClean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года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(Распоряжение 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Пр-ва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РФ от 12.04.2025 № 908-р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). Прогнозный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топливно-энергетический баланс 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РФ по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инерционному 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(ИЦ) и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целевому 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(ЦС) сценариям 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88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67" y="3798681"/>
            <a:ext cx="4478867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85" y="581348"/>
            <a:ext cx="4578349" cy="314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419" y="581348"/>
            <a:ext cx="4542367" cy="313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334" y="3849481"/>
            <a:ext cx="3862917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2"/>
          <p:cNvSpPr txBox="1">
            <a:spLocks noChangeArrowheads="1"/>
          </p:cNvSpPr>
          <p:nvPr/>
        </p:nvSpPr>
        <p:spPr bwMode="auto">
          <a:xfrm>
            <a:off x="8997251" y="4209315"/>
            <a:ext cx="2944283" cy="1979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133" b="1" dirty="0">
                <a:solidFill>
                  <a:srgbClr val="000000"/>
                </a:solidFill>
                <a:cs typeface="Arial" panose="020B0604020202020204" pitchFamily="34" charset="0"/>
              </a:rPr>
              <a:t>К 2040 г. прогнозируется снижение общего производства с КАП до </a:t>
            </a:r>
            <a:r>
              <a:rPr lang="ru-RU" altLang="ru-RU" sz="2133" b="1" dirty="0">
                <a:solidFill>
                  <a:srgbClr val="A50021"/>
                </a:solidFill>
                <a:cs typeface="Arial" panose="020B0604020202020204" pitchFamily="34" charset="0"/>
              </a:rPr>
              <a:t>4400 т </a:t>
            </a:r>
            <a:endParaRPr lang="ru-RU" altLang="ru-RU" sz="2133" b="1" dirty="0" smtClean="0">
              <a:solidFill>
                <a:srgbClr val="A50021"/>
              </a:solidFill>
              <a:cs typeface="Arial" panose="020B0604020202020204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ru-RU" altLang="ru-RU" sz="1600" i="1" dirty="0">
                <a:solidFill>
                  <a:srgbClr val="000000"/>
                </a:solidFill>
                <a:cs typeface="Arial" panose="020B0604020202020204" pitchFamily="34" charset="0"/>
              </a:rPr>
              <a:t>Тарханов, Бугриева, 2024</a:t>
            </a: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3426" y="5542693"/>
            <a:ext cx="3442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на 01.01.2024 </a:t>
            </a:r>
            <a:endParaRPr lang="ru-RU" sz="1200" b="1" dirty="0" smtClean="0">
              <a:solidFill>
                <a:srgbClr val="000066"/>
              </a:solidFill>
              <a:latin typeface="Arial"/>
              <a:cs typeface="Arial" panose="020B0604020202020204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АО «Росатом Недра» </a:t>
            </a:r>
            <a:r>
              <a:rPr lang="ru-RU" sz="1200" b="1" dirty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– </a:t>
            </a:r>
            <a:r>
              <a:rPr lang="ru-RU" sz="1200" b="1" dirty="0" smtClean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496,0 </a:t>
            </a:r>
            <a:r>
              <a:rPr lang="ru-RU" sz="1200" b="1" dirty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тыс. </a:t>
            </a:r>
            <a:r>
              <a:rPr lang="ru-RU" sz="1200" b="1" dirty="0" smtClean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т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Нераспределенный фонд – 255,9 тыс. т </a:t>
            </a:r>
            <a:endParaRPr lang="ru-RU" sz="1200" dirty="0">
              <a:solidFill>
                <a:srgbClr val="000066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186519" y="96838"/>
            <a:ext cx="118781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МСБ УРАНА РОССИИ: ЗАТРАТЫ, ЗАПАСЫ, ПРОИЗВОДСТВО</a:t>
            </a:r>
            <a:endParaRPr lang="ru-RU" alt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93876" y="1704109"/>
            <a:ext cx="143340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2024: 2 796 т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6235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186519" y="466170"/>
            <a:ext cx="11781367" cy="608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2133" b="1" dirty="0">
                <a:solidFill>
                  <a:srgbClr val="000000"/>
                </a:solidFill>
                <a:cs typeface="Arial" panose="020B0604020202020204" pitchFamily="34" charset="0"/>
              </a:rPr>
              <a:t>				</a:t>
            </a:r>
            <a:r>
              <a:rPr lang="ru-RU" altLang="ru-RU" sz="2133" b="1" dirty="0" smtClean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ru-RU" altLang="ru-RU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На </a:t>
            </a: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начало </a:t>
            </a:r>
            <a:r>
              <a:rPr lang="ru-RU" altLang="ru-RU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2025 </a:t>
            </a: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года в России на 11 АЭС </a:t>
            </a:r>
            <a:r>
              <a:rPr lang="en-US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					</a:t>
            </a: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эксплуатировалось 36 энергоблоков с </a:t>
            </a:r>
            <a:r>
              <a:rPr lang="ru-RU" altLang="ru-RU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					суммарной мощностью</a:t>
            </a:r>
            <a:r>
              <a:rPr lang="en-US" altLang="ru-RU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около 30 </a:t>
            </a: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ГВт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				</a:t>
            </a:r>
            <a:r>
              <a:rPr lang="ru-RU" altLang="ru-RU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	Более </a:t>
            </a: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20 реакторов отечественного </a:t>
            </a:r>
            <a:r>
              <a:rPr lang="ru-RU" altLang="ru-RU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						дизайна сооружается </a:t>
            </a: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или планируется </a:t>
            </a:r>
            <a:r>
              <a:rPr lang="ru-RU" altLang="ru-RU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					построить </a:t>
            </a: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за </a:t>
            </a:r>
            <a:r>
              <a:rPr lang="ru-RU" altLang="ru-RU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рубежом </a:t>
            </a: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(Турция, Египет, </a:t>
            </a:r>
            <a:r>
              <a:rPr lang="ru-RU" altLang="ru-RU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					Индия</a:t>
            </a: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, Венгрия, Китай, </a:t>
            </a:r>
            <a:r>
              <a:rPr lang="ru-RU" altLang="ru-RU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Бангладеш</a:t>
            </a: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) 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				</a:t>
            </a:r>
            <a:r>
              <a:rPr lang="ru-RU" altLang="ru-RU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	С </a:t>
            </a: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учетом собственных потребностей (</a:t>
            </a:r>
            <a:r>
              <a:rPr lang="ru-RU" altLang="ru-RU" sz="2000" b="1" dirty="0">
                <a:solidFill>
                  <a:srgbClr val="A50021"/>
                </a:solidFill>
                <a:cs typeface="Arial" panose="020B0604020202020204" pitchFamily="34" charset="0"/>
              </a:rPr>
              <a:t>5400 </a:t>
            </a:r>
            <a:r>
              <a:rPr lang="ru-RU" altLang="ru-RU" sz="2000" b="1" dirty="0" smtClean="0">
                <a:solidFill>
                  <a:srgbClr val="A50021"/>
                </a:solidFill>
                <a:cs typeface="Arial" panose="020B0604020202020204" pitchFamily="34" charset="0"/>
              </a:rPr>
              <a:t>					т/год</a:t>
            </a: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ru-RU" altLang="ru-RU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энергетики </a:t>
            </a: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стран с реакторами </a:t>
            </a:r>
            <a:r>
              <a:rPr lang="ru-RU" altLang="ru-RU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						российского </a:t>
            </a: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дизайна, контрактными обязательствами экспорта урана в США </a:t>
            </a:r>
            <a:r>
              <a:rPr lang="ru-RU" altLang="ru-RU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ru-RU" altLang="ru-RU" sz="2000" i="1" dirty="0" smtClean="0">
                <a:solidFill>
                  <a:srgbClr val="002060"/>
                </a:solidFill>
                <a:cs typeface="Arial" panose="020B0604020202020204" pitchFamily="34" charset="0"/>
              </a:rPr>
              <a:t>Пленарное </a:t>
            </a:r>
            <a:r>
              <a:rPr lang="ru-RU" altLang="ru-RU" sz="2000" i="1" dirty="0">
                <a:solidFill>
                  <a:srgbClr val="002060"/>
                </a:solidFill>
                <a:cs typeface="Arial" panose="020B0604020202020204" pitchFamily="34" charset="0"/>
              </a:rPr>
              <a:t>заседание клуба «Валдай» 02.10: $800 млн за полгода </a:t>
            </a:r>
            <a:r>
              <a:rPr lang="ru-RU" altLang="ru-RU" sz="2000" i="1" dirty="0" smtClean="0">
                <a:solidFill>
                  <a:srgbClr val="002060"/>
                </a:solidFill>
                <a:cs typeface="Arial" panose="020B0604020202020204" pitchFamily="34" charset="0"/>
              </a:rPr>
              <a:t>2025</a:t>
            </a:r>
            <a:r>
              <a:rPr lang="ru-RU" altLang="ru-RU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) и </a:t>
            </a: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ЕС годовые потребности страны в уране можно оценить в </a:t>
            </a:r>
            <a:r>
              <a:rPr lang="ru-RU" altLang="ru-RU" sz="2000" b="1" dirty="0">
                <a:solidFill>
                  <a:srgbClr val="A50021"/>
                </a:solidFill>
                <a:cs typeface="Arial" panose="020B0604020202020204" pitchFamily="34" charset="0"/>
              </a:rPr>
              <a:t>16 тыс. т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ru-RU" sz="8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Годовой дефицит </a:t>
            </a:r>
            <a:r>
              <a:rPr lang="en-US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около </a:t>
            </a:r>
            <a:r>
              <a:rPr lang="ru-RU" altLang="ru-RU" sz="2000" b="1" dirty="0">
                <a:solidFill>
                  <a:srgbClr val="A50021"/>
                </a:solidFill>
                <a:cs typeface="Arial" panose="020B0604020202020204" pitchFamily="34" charset="0"/>
              </a:rPr>
              <a:t>8000 т</a:t>
            </a: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) компенсируется вторичными ресурсами: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>
                <a:solidFill>
                  <a:srgbClr val="A50021"/>
                </a:solidFill>
                <a:cs typeface="Arial" panose="020B0604020202020204" pitchFamily="34" charset="0"/>
              </a:rPr>
              <a:t>■ </a:t>
            </a: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складские запасы природного и НОУ разных форм хранения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>
                <a:solidFill>
                  <a:srgbClr val="A50021"/>
                </a:solidFill>
                <a:cs typeface="Arial" panose="020B0604020202020204" pitchFamily="34" charset="0"/>
              </a:rPr>
              <a:t>■ </a:t>
            </a: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уран, получаемый при разбавлении военного ВОУ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>
                <a:solidFill>
                  <a:srgbClr val="A50021"/>
                </a:solidFill>
                <a:cs typeface="Arial" panose="020B0604020202020204" pitchFamily="34" charset="0"/>
              </a:rPr>
              <a:t>■ </a:t>
            </a: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уран и плутоний из ОЯТ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>
                <a:solidFill>
                  <a:srgbClr val="A50021"/>
                </a:solidFill>
                <a:cs typeface="Arial" panose="020B0604020202020204" pitchFamily="34" charset="0"/>
              </a:rPr>
              <a:t>■ </a:t>
            </a: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уран из хвостов изотопного обогащения – обедненный </a:t>
            </a:r>
            <a:r>
              <a:rPr lang="ru-RU" altLang="ru-RU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гексафторид</a:t>
            </a:r>
            <a:r>
              <a:rPr lang="ru-RU" altLang="ru-RU" sz="2000" b="1" dirty="0">
                <a:solidFill>
                  <a:srgbClr val="000000"/>
                </a:solidFill>
                <a:cs typeface="Arial" panose="020B0604020202020204" pitchFamily="34" charset="0"/>
              </a:rPr>
              <a:t> урана (ОГФУ)</a:t>
            </a:r>
          </a:p>
        </p:txBody>
      </p:sp>
      <p:pic>
        <p:nvPicPr>
          <p:cNvPr id="2560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27" y="466170"/>
            <a:ext cx="5185666" cy="367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186519" y="96838"/>
            <a:ext cx="118781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МСБ УРАНА РОССИИ: ДЕФИЦИТ</a:t>
            </a:r>
            <a:endParaRPr lang="ru-RU" alt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03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1" y="219074"/>
            <a:ext cx="4878831" cy="3285819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1" y="3638958"/>
            <a:ext cx="4878831" cy="307144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Прямоугольник 1"/>
          <p:cNvSpPr>
            <a:spLocks noChangeArrowheads="1"/>
          </p:cNvSpPr>
          <p:nvPr/>
        </p:nvSpPr>
        <p:spPr bwMode="auto">
          <a:xfrm>
            <a:off x="4948317" y="205392"/>
            <a:ext cx="71467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МСБ УРАНА РОССИИ: ЗАТРАТЫ, ЗАПАСЫ, ПРОИЗВОДСТВО</a:t>
            </a:r>
            <a:endParaRPr lang="ru-RU" alt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26227" y="574724"/>
            <a:ext cx="66579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VI 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МЕЖДУНАРОДНЫЙ СИМПОЗИУМ «УРАН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: ГЕОЛОГИЯ, РЕСУРСЫ, 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ПРОИЗВОДСТВО»,  22-23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апреля 2025 г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., г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Москва, ФГБУ «ВИМС»</a:t>
            </a:r>
          </a:p>
          <a:p>
            <a:r>
              <a:rPr lang="ru-RU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Повестка: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Современное состояние атомной энергетики и урановой промышленности в мире и России; минерально-сырьевая база урана РФ и перспективы ее развития; геология, поиски и оценка урановых месторождений; проблемы и современные технологии освоения урановых месторождений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729" y="2133600"/>
            <a:ext cx="6865205" cy="4576803"/>
          </a:xfrm>
          <a:prstGeom prst="rect">
            <a:avLst/>
          </a:prstGeom>
          <a:ln>
            <a:solidFill>
              <a:srgbClr val="A5002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380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86519" y="96838"/>
            <a:ext cx="1187810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ИЗОЛЯЦИЯ </a:t>
            </a:r>
            <a:r>
              <a:rPr lang="ru-RU" alt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РАДИОАКТИВНЫХ </a:t>
            </a:r>
            <a:r>
              <a:rPr lang="ru-RU" alt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ОТХОДОВ: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ИЗУЧЕНИЕ УЧАСТКА </a:t>
            </a:r>
            <a:r>
              <a:rPr lang="ru-RU" alt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ru-RU" alt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ВЫБОР </a:t>
            </a:r>
            <a:r>
              <a:rPr lang="ru-RU" alt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ru-RU" alt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ПОДЗЕМНАЯ ИССЛЕДОВАТЕЛЬСКАЯ ЛАБОРАТОРИЯ</a:t>
            </a:r>
            <a:r>
              <a:rPr lang="en-US" alt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ПИЛ</a:t>
            </a:r>
            <a:r>
              <a:rPr lang="en-US" alt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sz="1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 ЛИЦЕНЗИРОВАНИЕ </a:t>
            </a:r>
            <a:r>
              <a:rPr lang="ru-RU" alt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ru-RU" alt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ФУНКЦИОНИРОВАНИЕ (ПГЗРО)</a:t>
            </a:r>
            <a:endParaRPr lang="ru-RU" alt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2"/>
          <p:cNvGrpSpPr>
            <a:grpSpLocks/>
          </p:cNvGrpSpPr>
          <p:nvPr/>
        </p:nvGrpSpPr>
        <p:grpSpPr bwMode="auto">
          <a:xfrm>
            <a:off x="4213366" y="1020168"/>
            <a:ext cx="7521575" cy="5418137"/>
            <a:chOff x="810437" y="1033980"/>
            <a:chExt cx="7521575" cy="5418137"/>
          </a:xfrm>
        </p:grpSpPr>
        <p:pic>
          <p:nvPicPr>
            <p:cNvPr id="6" name="Рисунок 4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437" y="1033980"/>
              <a:ext cx="7521575" cy="5418137"/>
            </a:xfrm>
            <a:prstGeom prst="rect">
              <a:avLst/>
            </a:prstGeom>
            <a:noFill/>
            <a:ln w="9525" cmpd="sng">
              <a:solidFill>
                <a:srgbClr val="00206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6868337" y="1033980"/>
              <a:ext cx="766762" cy="5418137"/>
            </a:xfrm>
            <a:prstGeom prst="rect">
              <a:avLst/>
            </a:prstGeom>
            <a:noFill/>
            <a:ln w="44450">
              <a:solidFill>
                <a:srgbClr val="C00000"/>
              </a:solidFill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0025436" y="6496417"/>
            <a:ext cx="1801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Источник: </a:t>
            </a:r>
            <a:r>
              <a:rPr lang="en-US" alt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NEA</a:t>
            </a:r>
            <a:r>
              <a:rPr lang="en-US" altLang="ru-RU" sz="1200" b="1" i="1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, </a:t>
            </a:r>
            <a:r>
              <a:rPr lang="en-US" alt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2020</a:t>
            </a:r>
            <a:endParaRPr lang="ru-RU" altLang="ru-RU" sz="1200" b="1" i="1" dirty="0">
              <a:solidFill>
                <a:srgbClr val="002060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605px-Nuclear_Fuel_Cycle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9" y="1020168"/>
            <a:ext cx="3542137" cy="350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86519" y="4499995"/>
            <a:ext cx="396038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ЯТЦ: добыча урана, обогащение и изготовление ядерного топлива</a:t>
            </a:r>
            <a:r>
              <a:rPr lang="ru-RU" altLang="ru-RU" sz="1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(</a:t>
            </a:r>
            <a:r>
              <a:rPr lang="ru-RU" altLang="ru-RU" sz="1400" b="1" dirty="0">
                <a:solidFill>
                  <a:srgbClr val="C00000"/>
                </a:solidFill>
                <a:latin typeface="Arial" panose="020B0604020202020204" pitchFamily="34" charset="0"/>
              </a:rPr>
              <a:t>1</a:t>
            </a:r>
            <a:r>
              <a:rPr lang="ru-RU" alt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). Отработавшее ядерное топливо (ОЯТ) направляется на хранение и переработку (</a:t>
            </a:r>
            <a:r>
              <a:rPr lang="ru-RU" altLang="ru-RU" sz="1400" b="1" dirty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r>
              <a:rPr lang="ru-RU" alt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) или захоронение в геологических формациях (</a:t>
            </a:r>
            <a:r>
              <a:rPr lang="ru-RU" altLang="ru-RU" sz="1400" b="1" dirty="0">
                <a:solidFill>
                  <a:srgbClr val="C00000"/>
                </a:solidFill>
                <a:latin typeface="Arial" panose="020B0604020202020204" pitchFamily="34" charset="0"/>
              </a:rPr>
              <a:t>3</a:t>
            </a:r>
            <a:r>
              <a:rPr lang="ru-RU" alt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). </a:t>
            </a:r>
            <a:r>
              <a:rPr lang="ru-RU" altLang="ru-RU" sz="1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В </a:t>
            </a:r>
            <a:r>
              <a:rPr lang="ru-RU" alt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результате переработки 95</a:t>
            </a:r>
            <a:r>
              <a:rPr lang="en-US" alt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масс.% ОЯТ может быть регенерировано и в виде свежего ядерного топлива снова направлено на АЭС (</a:t>
            </a:r>
            <a:r>
              <a:rPr lang="ru-RU" altLang="ru-RU" sz="1400" b="1" dirty="0">
                <a:solidFill>
                  <a:srgbClr val="C00000"/>
                </a:solidFill>
                <a:latin typeface="Arial" panose="020B0604020202020204" pitchFamily="34" charset="0"/>
              </a:rPr>
              <a:t>4</a:t>
            </a:r>
            <a:r>
              <a:rPr lang="ru-RU" altLang="ru-RU" sz="1400" dirty="0" smtClean="0">
                <a:solidFill>
                  <a:srgbClr val="002060"/>
                </a:solidFill>
                <a:latin typeface="Arial" panose="020B0604020202020204" pitchFamily="34" charset="0"/>
              </a:rPr>
              <a:t>)</a:t>
            </a:r>
            <a:endParaRPr lang="ru-RU" altLang="ru-RU" sz="1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10356574" y="262392"/>
            <a:ext cx="484632" cy="655931"/>
          </a:xfrm>
          <a:prstGeom prst="downArrow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99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0" y="96838"/>
            <a:ext cx="1219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ИЗОЛЯЦИЯ РАО В </a:t>
            </a:r>
            <a:r>
              <a:rPr lang="ru-RU" alt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РЕГИОНАЛЬНЫХ </a:t>
            </a:r>
            <a:r>
              <a:rPr lang="ru-RU" alt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ПРИПОВЕРХНОСТНЫХ И ПОДЗЕМНЫХ ХРАНИЛИЩАХ</a:t>
            </a:r>
            <a:endParaRPr lang="ru-RU" alt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56585" y="4542201"/>
            <a:ext cx="3119124" cy="2173318"/>
            <a:chOff x="1018207" y="4591163"/>
            <a:chExt cx="3054912" cy="2128577"/>
          </a:xfrm>
        </p:grpSpPr>
        <p:pic>
          <p:nvPicPr>
            <p:cNvPr id="8" name="Picture 5" descr="nizhnekansky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207" y="4591163"/>
              <a:ext cx="3054912" cy="212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1"/>
            <p:cNvSpPr txBox="1">
              <a:spLocks noChangeArrowheads="1"/>
            </p:cNvSpPr>
            <p:nvPr/>
          </p:nvSpPr>
          <p:spPr bwMode="auto">
            <a:xfrm>
              <a:off x="1018207" y="6399742"/>
              <a:ext cx="20476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1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ПГЗРО в Железногорске</a:t>
              </a:r>
            </a:p>
          </p:txBody>
        </p:sp>
      </p:grpSp>
      <p:pic>
        <p:nvPicPr>
          <p:cNvPr id="10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91" y="4813079"/>
            <a:ext cx="2644727" cy="188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6096000" y="4591213"/>
            <a:ext cx="308283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Концепция безопасности изоляции РАО основана на использовании различных барьеров, которые выполняют защитные функции в течение различных периодов времени (</a:t>
            </a:r>
            <a:r>
              <a:rPr lang="ru-RU" alt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мультибарьерный</a:t>
            </a:r>
            <a:r>
              <a:rPr lang="ru-RU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подход):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alt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матрица-консервант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канистра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alt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бентонитовый</a:t>
            </a:r>
            <a:r>
              <a:rPr lang="ru-RU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буфер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геологическая формация</a:t>
            </a:r>
          </a:p>
        </p:txBody>
      </p:sp>
      <p:sp>
        <p:nvSpPr>
          <p:cNvPr id="14" name="Прямоугольник 2"/>
          <p:cNvSpPr>
            <a:spLocks noChangeArrowheads="1"/>
          </p:cNvSpPr>
          <p:nvPr/>
        </p:nvSpPr>
        <p:spPr bwMode="auto">
          <a:xfrm>
            <a:off x="5750723" y="3813113"/>
            <a:ext cx="616567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Возможные варианты региональных хранилищ: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</a:t>
            </a:r>
            <a:r>
              <a:rPr lang="ru-RU" altLang="ru-RU" sz="1400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Подземные выработки отработанных м-ний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</a:t>
            </a:r>
            <a:r>
              <a:rPr lang="ru-RU" altLang="ru-RU" sz="1400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Заглушенные скважины нефтегазодобычи </a:t>
            </a:r>
            <a:endParaRPr lang="ru-RU" altLang="ru-RU" sz="1400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1" y="402858"/>
            <a:ext cx="5458615" cy="4064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215" y="3888233"/>
            <a:ext cx="1990764" cy="2827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8657810" y="6297548"/>
            <a:ext cx="239681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DOI: 10.7868/9785020411067</a:t>
            </a:r>
            <a:endParaRPr lang="ru-RU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814859" y="436897"/>
            <a:ext cx="5921202" cy="3444898"/>
            <a:chOff x="5814859" y="436897"/>
            <a:chExt cx="5921202" cy="344489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859" y="436897"/>
              <a:ext cx="5909481" cy="3384521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10462957" y="3467752"/>
              <a:ext cx="1273104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1050" b="1" i="1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Источник: </a:t>
              </a:r>
              <a:r>
                <a:rPr lang="en-US" altLang="ru-RU" sz="1050" b="1" i="1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vk.ru</a:t>
              </a:r>
              <a:endParaRPr lang="ru-RU" altLang="ru-RU" sz="1050" b="1" i="1" dirty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Овал 3"/>
            <p:cNvSpPr/>
            <p:nvPr/>
          </p:nvSpPr>
          <p:spPr>
            <a:xfrm>
              <a:off x="8712198" y="2534151"/>
              <a:ext cx="466641" cy="466641"/>
            </a:xfrm>
            <a:prstGeom prst="ellipse">
              <a:avLst/>
            </a:prstGeom>
            <a:noFill/>
            <a:ln w="47625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" name="Прямая со стрелкой 11"/>
            <p:cNvCxnSpPr>
              <a:stCxn id="4" idx="5"/>
            </p:cNvCxnSpPr>
            <p:nvPr/>
          </p:nvCxnSpPr>
          <p:spPr>
            <a:xfrm>
              <a:off x="9110501" y="2932454"/>
              <a:ext cx="1333981" cy="949341"/>
            </a:xfrm>
            <a:prstGeom prst="straightConnector1">
              <a:avLst/>
            </a:prstGeom>
            <a:ln w="31750">
              <a:solidFill>
                <a:srgbClr val="A5002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Овал 16"/>
            <p:cNvSpPr/>
            <p:nvPr/>
          </p:nvSpPr>
          <p:spPr>
            <a:xfrm>
              <a:off x="7240279" y="2767471"/>
              <a:ext cx="466641" cy="466641"/>
            </a:xfrm>
            <a:prstGeom prst="ellipse">
              <a:avLst/>
            </a:prstGeom>
            <a:noFill/>
            <a:ln w="476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47227" y="3208232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1990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619146" y="2181783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2000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Овал 19"/>
            <p:cNvSpPr/>
            <p:nvPr/>
          </p:nvSpPr>
          <p:spPr>
            <a:xfrm>
              <a:off x="8715208" y="3102462"/>
              <a:ext cx="466641" cy="466641"/>
            </a:xfrm>
            <a:prstGeom prst="ellipse">
              <a:avLst/>
            </a:prstGeom>
            <a:noFill/>
            <a:ln w="476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99319" y="3199121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200</a:t>
              </a:r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Овал 21"/>
            <p:cNvSpPr/>
            <p:nvPr/>
          </p:nvSpPr>
          <p:spPr>
            <a:xfrm>
              <a:off x="6306290" y="2133128"/>
              <a:ext cx="466641" cy="466641"/>
            </a:xfrm>
            <a:prstGeom prst="ellipse">
              <a:avLst/>
            </a:prstGeom>
            <a:noFill/>
            <a:ln w="47625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04494" y="2557521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2003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533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86519" y="96838"/>
            <a:ext cx="118781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ИЗОЛЯЦИЯ </a:t>
            </a:r>
            <a:r>
              <a:rPr lang="ru-RU" alt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РАДИОАКТИВНЫХ </a:t>
            </a:r>
            <a:r>
              <a:rPr lang="ru-RU" alt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ОТХОДОВ: НОВЫЕ ТЕХНОЛОГИИ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156" y="466170"/>
            <a:ext cx="4320783" cy="387108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704578" y="577267"/>
            <a:ext cx="41078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IAEA Research Agreement</a:t>
            </a:r>
          </a:p>
          <a:p>
            <a:pPr algn="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No. 28249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2024-2028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“Reliability of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Solidified HLW Disposal in Horizontal 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Boreholes”</a:t>
            </a:r>
          </a:p>
        </p:txBody>
      </p:sp>
      <p:pic>
        <p:nvPicPr>
          <p:cNvPr id="12" name="Picture 4" descr="FIG3">
            <a:extLst>
              <a:ext uri="{FF2B5EF4-FFF2-40B4-BE49-F238E27FC236}">
                <a16:creationId xmlns:a16="http://schemas.microsoft.com/office/drawing/2014/main" id="{9A3E8108-4745-5E83-8A91-B82C563C8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7" y="499272"/>
            <a:ext cx="2423858" cy="21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096" y="1411079"/>
            <a:ext cx="3209252" cy="308916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491345" y="4562408"/>
            <a:ext cx="832104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Kochkin</a:t>
            </a:r>
            <a:r>
              <a:rPr lang="en-US" alt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B., Malkovsky V., </a:t>
            </a:r>
            <a:r>
              <a:rPr lang="en-US" alt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Yudintsev</a:t>
            </a:r>
            <a:r>
              <a:rPr lang="en-US" alt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S., Petrov V., </a:t>
            </a:r>
            <a:r>
              <a:rPr lang="en-US" alt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Ojovan</a:t>
            </a:r>
            <a:r>
              <a:rPr lang="en-US" alt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M. Problems and Perspectives of Borehole Disposal of Radioactive </a:t>
            </a:r>
            <a:r>
              <a:rPr lang="en-US" altLang="de-DE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Waste // </a:t>
            </a:r>
            <a:r>
              <a:rPr lang="en-US" alt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Progress in Nuclear </a:t>
            </a:r>
            <a:r>
              <a:rPr lang="en-US" altLang="de-DE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Energy. </a:t>
            </a:r>
            <a:r>
              <a:rPr lang="en-US" alt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2021. 139 (103867</a:t>
            </a:r>
            <a:r>
              <a:rPr lang="en-US" altLang="de-DE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). https://doi.org/10.1016/j.pnucene. 2021.103867 </a:t>
            </a:r>
          </a:p>
          <a:p>
            <a:pPr lvl="0"/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Malkovsky V.I., Petrov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V.A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en-US" sz="1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Yudintsev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S.V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en-US" sz="1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Ojovan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M.I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., Poluektov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V.V. Influence of Rock Structure on Migration of Radioactive Colloids from an Underground Repository of High-Level Radioactive 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Waste // Sustainability. 2023. 15.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882. https://doi.org/10.3390/su15010882 </a:t>
            </a:r>
            <a:endParaRPr lang="ru-RU" sz="13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Malkovsky V.I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, Petrov</a:t>
            </a:r>
            <a:r>
              <a:rPr lang="ru-RU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V.A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Ojovan</a:t>
            </a:r>
            <a:r>
              <a:rPr lang="ru-RU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M.I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Yudintsev</a:t>
            </a:r>
            <a:r>
              <a:rPr lang="ru-RU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S.V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Influence of 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Low Permeable Rocks Above Deep Horizontal Boreholes Repository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on the 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Safety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Solidified High Level Nuclear Waste Isolation // Progress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in Nuclear 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Energy. 2025.  186.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https://doi.org/10.1016/j.pnucene.2025.105829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38073" y="542525"/>
            <a:ext cx="3013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Вертикальная схема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vs 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Горизонтальная схема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636" y="2725415"/>
            <a:ext cx="2756077" cy="3929874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9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31206" y="5971269"/>
            <a:ext cx="28396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doi.org/10.3390/books978-3-0365-8607-6</a:t>
            </a:r>
            <a:endParaRPr lang="ru-RU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62457" y="542525"/>
            <a:ext cx="2252225" cy="762574"/>
          </a:xfrm>
          <a:prstGeom prst="roundRect">
            <a:avLst/>
          </a:prstGeom>
          <a:noFill/>
          <a:ln w="317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92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ChangeArrowheads="1"/>
          </p:cNvSpPr>
          <p:nvPr/>
        </p:nvSpPr>
        <p:spPr bwMode="auto">
          <a:xfrm>
            <a:off x="77337" y="461277"/>
            <a:ext cx="533627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A50021"/>
                </a:solidFill>
              </a:rPr>
              <a:t>Выдающиеся российские ученые</a:t>
            </a:r>
            <a:r>
              <a:rPr lang="en-US" altLang="ru-RU" b="1" dirty="0">
                <a:solidFill>
                  <a:srgbClr val="A50021"/>
                </a:solidFill>
              </a:rPr>
              <a:t> </a:t>
            </a:r>
            <a:r>
              <a:rPr lang="ru-RU" altLang="ru-RU" b="1" dirty="0">
                <a:solidFill>
                  <a:srgbClr val="A50021"/>
                </a:solidFill>
              </a:rPr>
              <a:t>и</a:t>
            </a:r>
            <a:r>
              <a:rPr lang="en-US" altLang="ru-RU" b="1" dirty="0">
                <a:solidFill>
                  <a:srgbClr val="A50021"/>
                </a:solidFill>
              </a:rPr>
              <a:t> </a:t>
            </a:r>
            <a:r>
              <a:rPr lang="ru-RU" altLang="ru-RU" b="1" dirty="0">
                <a:solidFill>
                  <a:srgbClr val="A50021"/>
                </a:solidFill>
              </a:rPr>
              <a:t>государственные деятели – организаторы и участники Русской Полярной Экспедиции (</a:t>
            </a:r>
            <a:r>
              <a:rPr lang="ru-RU" altLang="ru-RU" b="1" dirty="0" smtClean="0">
                <a:solidFill>
                  <a:srgbClr val="A50021"/>
                </a:solidFill>
              </a:rPr>
              <a:t>1886-1902) и </a:t>
            </a:r>
            <a:r>
              <a:rPr lang="ru-RU" altLang="ru-RU" b="1" dirty="0">
                <a:solidFill>
                  <a:srgbClr val="A50021"/>
                </a:solidFill>
              </a:rPr>
              <a:t>Гидрографической Экспедиции Северного Ледовитого океана (1910-1915</a:t>
            </a:r>
            <a:r>
              <a:rPr lang="ru-RU" altLang="ru-RU" b="1" dirty="0" smtClean="0">
                <a:solidFill>
                  <a:srgbClr val="A50021"/>
                </a:solidFill>
              </a:rPr>
              <a:t>)</a:t>
            </a:r>
            <a:endParaRPr lang="ru-RU" altLang="ru-RU" b="1" dirty="0">
              <a:solidFill>
                <a:srgbClr val="CC0000"/>
              </a:solidFill>
            </a:endParaRPr>
          </a:p>
        </p:txBody>
      </p:sp>
      <p:sp>
        <p:nvSpPr>
          <p:cNvPr id="11267" name="Прямоугольник 7"/>
          <p:cNvSpPr>
            <a:spLocks noChangeArrowheads="1"/>
          </p:cNvSpPr>
          <p:nvPr/>
        </p:nvSpPr>
        <p:spPr bwMode="auto">
          <a:xfrm>
            <a:off x="77337" y="91945"/>
            <a:ext cx="12114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ИСТОРИЯ ОТКРЫТИЙ: НЕКОТОРЫЕ ЗНАКОВЫЕ </a:t>
            </a:r>
            <a:r>
              <a:rPr lang="ru-RU" altLang="ru-RU" sz="1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МОМЕНТЫ</a:t>
            </a:r>
            <a:endParaRPr lang="ru-RU" altLang="ru-RU" sz="1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8" name="Picture 11" descr="Рисунок7_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220" y="577777"/>
            <a:ext cx="3782114" cy="232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1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612" y="499773"/>
            <a:ext cx="2731133" cy="234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 descr="Рисунок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592" y="2901076"/>
            <a:ext cx="7196408" cy="371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6" descr="Рисунок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5" y="5272237"/>
            <a:ext cx="3143777" cy="140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9" descr="Рис003.Внутренний вид Рудно-петрографического музея ИГЕМ РАН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2117" y="2038921"/>
            <a:ext cx="4192264" cy="31457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1275" name="Рисунок 7" descr="Toll-Blankjpg.jpg"/>
          <p:cNvPicPr>
            <a:picLocks noChangeAspect="1" noChangeArrowheads="1"/>
          </p:cNvPicPr>
          <p:nvPr/>
        </p:nvPicPr>
        <p:blipFill>
          <a:blip r:embed="rId7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823" y="5297937"/>
            <a:ext cx="1671697" cy="135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2117" y="4860453"/>
            <a:ext cx="13324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ИГЕМ РАН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67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12" y="261630"/>
            <a:ext cx="2441277" cy="3457983"/>
          </a:xfrm>
          <a:prstGeom prst="rect">
            <a:avLst/>
          </a:prstGeom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98" y="1503500"/>
            <a:ext cx="2790870" cy="22161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754" y="1504904"/>
            <a:ext cx="2974962" cy="22147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12" y="1503500"/>
            <a:ext cx="2984797" cy="22161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098" y="3857759"/>
            <a:ext cx="2734570" cy="222314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718" y="3862911"/>
            <a:ext cx="2983391" cy="21912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754" y="3836213"/>
            <a:ext cx="2974962" cy="21457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0" y="3836213"/>
            <a:ext cx="2877548" cy="2244687"/>
          </a:xfrm>
          <a:prstGeom prst="rect">
            <a:avLst/>
          </a:prstGeom>
        </p:spPr>
      </p:pic>
      <p:sp>
        <p:nvSpPr>
          <p:cNvPr id="20" name="Прямоугольник 7"/>
          <p:cNvSpPr>
            <a:spLocks noChangeArrowheads="1"/>
          </p:cNvSpPr>
          <p:nvPr/>
        </p:nvSpPr>
        <p:spPr bwMode="auto">
          <a:xfrm>
            <a:off x="3965100" y="568038"/>
            <a:ext cx="64526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2015: ЛЕКЦИИ Н.П. ЛАВЕРОВА </a:t>
            </a:r>
            <a:endParaRPr lang="ru-RU" altLang="ru-RU" sz="3200" b="1" dirty="0">
              <a:solidFill>
                <a:srgbClr val="66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68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5" descr="recul-des-glaciers-comparaisons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017" y="254944"/>
            <a:ext cx="2195730" cy="302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Рисунок 6" descr="recul-des-glaciers-comparaisons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59" y="3287138"/>
            <a:ext cx="2190729" cy="315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7" descr="recul-des-glaciers-comparaisons-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59" y="254945"/>
            <a:ext cx="2222406" cy="30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Рисунок 8" descr="recul-des-glaciers-comparaisons-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465" y="251610"/>
            <a:ext cx="2317438" cy="302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Рисунок 9" descr="recul-des-glaciers-comparaisons-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903" y="251610"/>
            <a:ext cx="2344114" cy="302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Box 10"/>
          <p:cNvSpPr txBox="1">
            <a:spLocks noChangeArrowheads="1"/>
          </p:cNvSpPr>
          <p:nvPr/>
        </p:nvSpPr>
        <p:spPr bwMode="auto">
          <a:xfrm>
            <a:off x="2675397" y="6041856"/>
            <a:ext cx="9115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Фотографии архипелага Шпицберген с разницей в 100 </a:t>
            </a:r>
            <a:r>
              <a:rPr lang="ru-RU" altLang="ru-RU" sz="1400" b="1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лет </a:t>
            </a:r>
            <a:endParaRPr lang="ru-RU" altLang="ru-RU" sz="1400" b="1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Автор </a:t>
            </a:r>
            <a:r>
              <a:rPr lang="ru-RU" altLang="ru-RU" sz="1400" b="1" i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Кристиан</a:t>
            </a:r>
            <a:r>
              <a:rPr lang="ru-RU" altLang="ru-RU" sz="1400" b="1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Ослунд</a:t>
            </a:r>
            <a:r>
              <a:rPr lang="ru-RU" altLang="ru-RU" sz="1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altLang="ru-RU" sz="1400" b="1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Швеция </a:t>
            </a:r>
            <a:r>
              <a:rPr lang="en-US" altLang="ru-RU" sz="1400" b="1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http://www.ufunk.net/photos/recul-des-glaciers-comparaisons</a:t>
            </a:r>
            <a:endParaRPr lang="ru-RU" altLang="ru-RU" sz="1400" b="1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75397" y="3626780"/>
            <a:ext cx="92760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Трансарктический </a:t>
            </a:r>
            <a:r>
              <a:rPr lang="ru-RU" sz="2000" b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транспортный коридор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(ТТК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—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масштабный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проект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Российской Федерации,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который официально трансформирует Северный морской путь (СМП) в единую транспортную систему, соединяющую порты Санкт-Петербурга на западе и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Владивосток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востоке страны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Основная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цель ТТК — развитие грузоперевозок между европейской частью России, Сибирью и Дальним Востоком, а также обслуживание нужд арктических регионов, включая северный завоз и добычу полезных ископаемых. </a:t>
            </a:r>
          </a:p>
        </p:txBody>
      </p:sp>
    </p:spTree>
    <p:extLst>
      <p:ext uri="{BB962C8B-B14F-4D97-AF65-F5344CB8AC3E}">
        <p14:creationId xmlns:p14="http://schemas.microsoft.com/office/powerpoint/2010/main" val="154281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1970" y="218389"/>
            <a:ext cx="1178076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26–27 МАРТА 2025 ГОДА В МУРМАНСКЕ СОСТОЯЛСЯ МЕЖДУНАРОДНЫЙ АРКТИЧЕСКИЙ ФОРУМ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«АРКТИКА – ТЕРРИТОРИЯ ДИАЛОГА»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6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В рамках форума прошло </a:t>
            </a:r>
            <a:r>
              <a:rPr lang="ru-RU" altLang="ru-RU" sz="1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совместное заседание </a:t>
            </a:r>
            <a:r>
              <a:rPr lang="ru-RU" altLang="ru-RU" sz="1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пяти </a:t>
            </a:r>
            <a:r>
              <a:rPr lang="ru-RU" altLang="ru-RU" sz="1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комиссий Госсовета РФ </a:t>
            </a:r>
            <a:r>
              <a:rPr lang="ru-RU" altLang="ru-RU" sz="1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(«</a:t>
            </a:r>
            <a:r>
              <a:rPr lang="ru-RU" altLang="ru-RU" sz="1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Северный морской путь и Арктика», «Международная кооперация и экспорт», «Энергетика», «Молодёжь и дети», «Эффективная транспортная система</a:t>
            </a:r>
            <a:r>
              <a:rPr lang="ru-RU" altLang="ru-RU" sz="1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»), посвященное разработке комплексного подхода к развитию Арктики: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ФОРМИРОВАНИЕ НАЦИОНАЛЬНОГО ПРОЕКТА «АРКТИКА И СЕВЕРНЫЙ МОРСКОЙ ПУТЬ»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307690" y="2199395"/>
          <a:ext cx="11529325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7466">
                  <a:extLst>
                    <a:ext uri="{9D8B030D-6E8A-4147-A177-3AD203B41FA5}">
                      <a16:colId xmlns:a16="http://schemas.microsoft.com/office/drawing/2014/main" val="1928341398"/>
                    </a:ext>
                  </a:extLst>
                </a:gridCol>
                <a:gridCol w="7391859">
                  <a:extLst>
                    <a:ext uri="{9D8B030D-6E8A-4147-A177-3AD203B41FA5}">
                      <a16:colId xmlns:a16="http://schemas.microsoft.com/office/drawing/2014/main" val="2607866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МИНЕРАЛЬНО-СЫРЬЕВЫХ ЦЕНТРОВ</a:t>
                      </a:r>
                    </a:p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 частности обеспечивающих</a:t>
                      </a:r>
                      <a:r>
                        <a:rPr lang="ru-RU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грузовую базу СМП)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5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расширение геологоразведочных</a:t>
                      </a:r>
                      <a:r>
                        <a:rPr lang="ru-RU" sz="15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работ, в том числе связанных с трудноизвлекаемыми полезными ископаемыми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5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развитие обеспечивающей инфраструктуры (транспортной и энергетической, включая трубопроводный газ) для разработки и функционирования арктических минерально-сырьевых центров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5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создание и развитие производств по переработке сырья, включая особые меры поддержки</a:t>
                      </a:r>
                      <a:endParaRPr lang="ru-RU" sz="15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208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СЕВЕРНОГО МОРСКОГО ПУТИ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5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развитие коммерческого, вспомогательного и дноуглубительного флота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5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развитие ледокольного флота и обеспечение доступности ледокольной проводки для грузоотправителей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5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расширение проводной способности железнодорожной</a:t>
                      </a:r>
                      <a:r>
                        <a:rPr lang="ru-RU" sz="15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и иной транспортной инфраструктуры к портам АЗРФ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5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формирование арктической спутниковой группировки для повышения</a:t>
                      </a:r>
                      <a:r>
                        <a:rPr lang="ru-RU" sz="15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безопасности и скорости судоходства</a:t>
                      </a:r>
                      <a:endParaRPr lang="ru-RU" sz="15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501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СРЕДЫ ДЛЯ ЖИЗНИ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5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реализация приоритетных мероприятий мастер-планов опорных населенных</a:t>
                      </a:r>
                      <a:r>
                        <a:rPr lang="ru-RU" sz="15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пунктов АЗРФ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5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разработка стандарта арктической медицины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5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развитие арктического туризма</a:t>
                      </a:r>
                      <a:endParaRPr lang="ru-RU" sz="15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868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83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306210" y="627279"/>
          <a:ext cx="11529325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7466">
                  <a:extLst>
                    <a:ext uri="{9D8B030D-6E8A-4147-A177-3AD203B41FA5}">
                      <a16:colId xmlns:a16="http://schemas.microsoft.com/office/drawing/2014/main" val="1928341398"/>
                    </a:ext>
                  </a:extLst>
                </a:gridCol>
                <a:gridCol w="7391859">
                  <a:extLst>
                    <a:ext uri="{9D8B030D-6E8A-4147-A177-3AD203B41FA5}">
                      <a16:colId xmlns:a16="http://schemas.microsoft.com/office/drawing/2014/main" val="2607866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КАДРЫ,</a:t>
                      </a:r>
                      <a:r>
                        <a:rPr lang="ru-RU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НАУКА, ИННОВАЦИИ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5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создание</a:t>
                      </a:r>
                      <a:r>
                        <a:rPr lang="ru-RU" sz="15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образовательной среды для подготовки квалифицированных кадров для арктических проектов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5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развитие научно-исследовательских центров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5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разработка новых технологий по разведке, добыче , переработке полезных ископаемых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5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разработка и испытание инновационных материалов и технологий для освоения Арктики и СМП, создание промышленных испытательных полигонов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208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ОБЕСПЕЧЕНИЕ НАЦИОНАЛЬНОЙ БЕЗОПАСНОСТИ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5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повышение обороноспособности российского сектора Арктики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5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развитие жилищной, энергетической и социальной инфраструктуры ЗАТО и населенных пунктов, в которых дислоцированы воинские образования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5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развитие</a:t>
                      </a:r>
                      <a:r>
                        <a:rPr lang="ru-RU" sz="15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аварийно-спасательной инфраструктуры в АЗРФ как составной части обеспечения безопасности в акватории Российской Арктики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501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ЭКОЛОГИЧЕСКОЕ БЛАГОПОЛУЧИЕ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5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применение лучших технологий при реализации инвестиционных проектов в АЗРФ и обеспечения функционирования</a:t>
                      </a:r>
                      <a:r>
                        <a:rPr lang="ru-RU" sz="15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СМП с целью сохранения экологической безопасности и хрупкой экосистемы Арктики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5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снижение негативного воздействия на окружающую среду и ликвидация накопленного экологического ущерба, включая подъем затонувших судов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5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решение проблем деградации многолетней мерзлоты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868576"/>
                  </a:ext>
                </a:extLst>
              </a:tr>
            </a:tbl>
          </a:graphicData>
        </a:graphic>
      </p:graphicFrame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" y="91945"/>
            <a:ext cx="1219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ФОРМИРОВАНИЕ НАЦИОНАЛЬНОГО ПРОЕКТА «АРКТИКА И СЕВЕРНЫЙ МОРСКОЙ ПУТЬ»</a:t>
            </a:r>
            <a:endParaRPr lang="ru-RU" altLang="ru-RU" sz="1800" b="1" dirty="0">
              <a:solidFill>
                <a:srgbClr val="66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6210" y="5096676"/>
            <a:ext cx="1160004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►</a:t>
            </a:r>
            <a:r>
              <a:rPr lang="ru-RU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9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Помощник </a:t>
            </a:r>
            <a:r>
              <a:rPr lang="ru-RU" sz="1900" b="1" dirty="0">
                <a:latin typeface="Calibri" panose="020F0502020204030204" pitchFamily="34" charset="0"/>
                <a:cs typeface="Calibri" panose="020F0502020204030204" pitchFamily="34" charset="0"/>
              </a:rPr>
              <a:t>президента, секретарь Госсовета РФ </a:t>
            </a:r>
            <a:r>
              <a:rPr lang="ru-RU" sz="19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А.Г. Дюмин </a:t>
            </a:r>
            <a:r>
              <a:rPr lang="ru-RU" sz="1900" b="1" dirty="0">
                <a:latin typeface="Calibri" panose="020F0502020204030204" pitchFamily="34" charset="0"/>
                <a:cs typeface="Calibri" panose="020F0502020204030204" pitchFamily="34" charset="0"/>
              </a:rPr>
              <a:t>отметил, что Арктика – это огромная ресурсная база и перспективный транспортный </a:t>
            </a:r>
            <a:r>
              <a:rPr lang="ru-RU" sz="19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коридор</a:t>
            </a:r>
            <a:endParaRPr lang="ru-RU" sz="19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9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9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►</a:t>
            </a:r>
            <a:r>
              <a:rPr lang="ru-RU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9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Председатель Морской коллегии РФ Н.П. Патрушев подчеркнул принципиальную необходимость </a:t>
            </a:r>
            <a:r>
              <a:rPr lang="ru-RU" sz="1900" b="1" dirty="0" smtClean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стабильного обеспечения энергией </a:t>
            </a:r>
            <a:r>
              <a:rPr lang="ru-RU" sz="19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имеющуюся и перспективную инфраструктуру АЗРФ  </a:t>
            </a:r>
            <a:endParaRPr lang="ru-RU" sz="19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24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4563" y="68263"/>
            <a:ext cx="11746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СТРАТЕГИЯ РАЗВИТИЯ МСБ АРКТИЧЕСКОЙ ЗОНЫ РФ ДО 2035 </a:t>
            </a:r>
            <a:r>
              <a:rPr lang="ru-RU" alt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ГОДА: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УКАЗ ПРЕЗИДЕНТА РФ ОТ 26.10.2020 </a:t>
            </a:r>
            <a:r>
              <a:rPr lang="ru-RU" alt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г. № </a:t>
            </a:r>
            <a:r>
              <a:rPr lang="ru-RU" alt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645</a:t>
            </a:r>
            <a:endParaRPr lang="ru-RU" alt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79080" y="768178"/>
            <a:ext cx="11701572" cy="5786890"/>
            <a:chOff x="279080" y="768178"/>
            <a:chExt cx="11701572" cy="5786890"/>
          </a:xfrm>
        </p:grpSpPr>
        <p:pic>
          <p:nvPicPr>
            <p:cNvPr id="12292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2723" y="2012547"/>
              <a:ext cx="7718425" cy="276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Скругленный прямоугольник 9"/>
            <p:cNvSpPr/>
            <p:nvPr/>
          </p:nvSpPr>
          <p:spPr bwMode="auto">
            <a:xfrm>
              <a:off x="3580178" y="4442898"/>
              <a:ext cx="4408999" cy="2079625"/>
            </a:xfrm>
            <a:prstGeom prst="round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dirty="0">
                  <a:solidFill>
                    <a:srgbClr val="FFFFFF"/>
                  </a:solidFill>
                  <a:latin typeface="Arial"/>
                  <a:cs typeface="Arial"/>
                </a:rPr>
                <a:t>5. Ямало-Ненецкий АО: сжиженный газ п-ова Ямал и </a:t>
              </a:r>
              <a:r>
                <a:rPr lang="ru-RU" sz="1400" dirty="0" err="1">
                  <a:solidFill>
                    <a:srgbClr val="FFFFFF"/>
                  </a:solidFill>
                  <a:latin typeface="Arial"/>
                  <a:cs typeface="Arial"/>
                </a:rPr>
                <a:t>Гыдан</a:t>
              </a:r>
              <a:r>
                <a:rPr lang="ru-RU" sz="1400" dirty="0">
                  <a:solidFill>
                    <a:srgbClr val="FFFFFF"/>
                  </a:solidFill>
                  <a:latin typeface="Arial"/>
                  <a:cs typeface="Arial"/>
                </a:rPr>
                <a:t>, освоение газовых м-</a:t>
              </a:r>
              <a:r>
                <a:rPr lang="ru-RU" sz="1400" dirty="0" err="1">
                  <a:solidFill>
                    <a:srgbClr val="FFFFFF"/>
                  </a:solidFill>
                  <a:latin typeface="Arial"/>
                  <a:cs typeface="Arial"/>
                </a:rPr>
                <a:t>ний</a:t>
              </a:r>
              <a:r>
                <a:rPr lang="ru-RU" sz="1400" dirty="0">
                  <a:solidFill>
                    <a:srgbClr val="FFFFFF"/>
                  </a:solidFill>
                  <a:latin typeface="Arial"/>
                  <a:cs typeface="Arial"/>
                </a:rPr>
                <a:t> Обской губы, развитие </a:t>
              </a:r>
              <a:r>
                <a:rPr lang="ru-RU" sz="1400" dirty="0" err="1">
                  <a:solidFill>
                    <a:srgbClr val="FFFFFF"/>
                  </a:solidFill>
                  <a:latin typeface="Arial"/>
                  <a:cs typeface="Arial"/>
                </a:rPr>
                <a:t>Новопортовского</a:t>
              </a:r>
              <a:r>
                <a:rPr lang="ru-RU" sz="1400" dirty="0">
                  <a:solidFill>
                    <a:srgbClr val="FFFFFF"/>
                  </a:solidFill>
                  <a:latin typeface="Arial"/>
                  <a:cs typeface="Arial"/>
                </a:rPr>
                <a:t>  НГК и </a:t>
              </a:r>
              <a:r>
                <a:rPr lang="ru-RU" sz="1400" dirty="0" err="1">
                  <a:solidFill>
                    <a:srgbClr val="FFFFFF"/>
                  </a:solidFill>
                  <a:latin typeface="Arial"/>
                  <a:cs typeface="Arial"/>
                </a:rPr>
                <a:t>Бованенковского</a:t>
              </a:r>
              <a:r>
                <a:rPr lang="ru-RU" sz="1400" dirty="0">
                  <a:solidFill>
                    <a:srgbClr val="FFFFFF"/>
                  </a:solidFill>
                  <a:latin typeface="Arial"/>
                  <a:cs typeface="Arial"/>
                </a:rPr>
                <a:t> ГК МСЦ, </a:t>
              </a:r>
              <a:r>
                <a:rPr lang="ru-RU" sz="1400" dirty="0" err="1">
                  <a:solidFill>
                    <a:srgbClr val="FFFFFF"/>
                  </a:solidFill>
                  <a:latin typeface="Arial"/>
                  <a:cs typeface="Arial"/>
                </a:rPr>
                <a:t>Тамбейской</a:t>
              </a:r>
              <a:r>
                <a:rPr lang="ru-RU" sz="1400" dirty="0">
                  <a:solidFill>
                    <a:srgbClr val="FFFFFF"/>
                  </a:solidFill>
                  <a:latin typeface="Arial"/>
                  <a:cs typeface="Arial"/>
                </a:rPr>
                <a:t> группы, подготовка к освоению шельфа,  формирование комплекса переработки и нефтехимии (пос. </a:t>
              </a:r>
              <a:r>
                <a:rPr lang="ru-RU" sz="1400" dirty="0" err="1">
                  <a:solidFill>
                    <a:srgbClr val="FFFFFF"/>
                  </a:solidFill>
                  <a:latin typeface="Arial"/>
                  <a:cs typeface="Arial"/>
                </a:rPr>
                <a:t>Сабетта</a:t>
              </a:r>
              <a:r>
                <a:rPr lang="ru-RU" sz="1400" dirty="0">
                  <a:solidFill>
                    <a:srgbClr val="FFFFFF"/>
                  </a:solidFill>
                  <a:latin typeface="Arial"/>
                  <a:cs typeface="Arial"/>
                </a:rPr>
                <a:t>, Ямбург, г. Новый Уренгой), развитие МСЦ Надым-</a:t>
              </a:r>
              <a:r>
                <a:rPr lang="ru-RU" sz="1400" dirty="0" err="1">
                  <a:solidFill>
                    <a:srgbClr val="FFFFFF"/>
                  </a:solidFill>
                  <a:latin typeface="Arial"/>
                  <a:cs typeface="Arial"/>
                </a:rPr>
                <a:t>Пурской</a:t>
              </a:r>
              <a:r>
                <a:rPr lang="ru-RU" sz="1400" dirty="0">
                  <a:solidFill>
                    <a:srgbClr val="FFFFFF"/>
                  </a:solidFill>
                  <a:latin typeface="Arial"/>
                  <a:cs typeface="Arial"/>
                </a:rPr>
                <a:t> и </a:t>
              </a:r>
              <a:r>
                <a:rPr lang="ru-RU" sz="1400" dirty="0" err="1">
                  <a:solidFill>
                    <a:srgbClr val="FFFFFF"/>
                  </a:solidFill>
                  <a:latin typeface="Arial"/>
                  <a:cs typeface="Arial"/>
                </a:rPr>
                <a:t>Пур-Тазовской</a:t>
              </a:r>
              <a:r>
                <a:rPr lang="ru-RU" sz="1400" dirty="0">
                  <a:solidFill>
                    <a:srgbClr val="FFFFFF"/>
                  </a:solidFill>
                  <a:latin typeface="Arial"/>
                  <a:cs typeface="Arial"/>
                </a:rPr>
                <a:t> нефтегазоносных областей</a:t>
              </a:r>
            </a:p>
          </p:txBody>
        </p:sp>
        <p:sp>
          <p:nvSpPr>
            <p:cNvPr id="12" name="Скругленный прямоугольник 11"/>
            <p:cNvSpPr/>
            <p:nvPr/>
          </p:nvSpPr>
          <p:spPr bwMode="auto">
            <a:xfrm>
              <a:off x="8071492" y="4244969"/>
              <a:ext cx="3909160" cy="2259013"/>
            </a:xfrm>
            <a:prstGeom prst="round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7. Республика Саха-Якутия: развитие МСЦ </a:t>
              </a:r>
              <a:r>
                <a:rPr lang="ru-RU" altLang="ru-RU" sz="1400" dirty="0" err="1">
                  <a:solidFill>
                    <a:srgbClr val="FFFFFF"/>
                  </a:solidFill>
                  <a:latin typeface="Arial" pitchFamily="34" charset="0"/>
                </a:rPr>
                <a:t>Анабарского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 и Ленского р-нов, в </a:t>
              </a:r>
              <a:r>
                <a:rPr lang="ru-RU" altLang="ru-RU" sz="1400" dirty="0" err="1">
                  <a:solidFill>
                    <a:srgbClr val="FFFFFF"/>
                  </a:solidFill>
                  <a:latin typeface="Arial" pitchFamily="34" charset="0"/>
                </a:rPr>
                <a:t>т.ч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. </a:t>
              </a:r>
              <a:r>
                <a:rPr lang="ru-RU" altLang="ru-RU" sz="1400" dirty="0" err="1">
                  <a:solidFill>
                    <a:srgbClr val="FFFFFF"/>
                  </a:solidFill>
                  <a:latin typeface="Arial" pitchFamily="34" charset="0"/>
                </a:rPr>
                <a:t>Томторского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 м-</a:t>
              </a:r>
              <a:r>
                <a:rPr lang="ru-RU" altLang="ru-RU" sz="1400" dirty="0" err="1">
                  <a:solidFill>
                    <a:srgbClr val="FFFFFF"/>
                  </a:solidFill>
                  <a:latin typeface="Arial" pitchFamily="34" charset="0"/>
                </a:rPr>
                <a:t>ния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 РЗМ, </a:t>
              </a:r>
              <a:r>
                <a:rPr lang="ru-RU" altLang="ru-RU" sz="1400" dirty="0" err="1">
                  <a:solidFill>
                    <a:srgbClr val="FFFFFF"/>
                  </a:solidFill>
                  <a:latin typeface="Arial" pitchFamily="34" charset="0"/>
                </a:rPr>
                <a:t>Верхнемунского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 м-</a:t>
              </a:r>
              <a:r>
                <a:rPr lang="ru-RU" altLang="ru-RU" sz="1400" dirty="0" err="1">
                  <a:solidFill>
                    <a:srgbClr val="FFFFFF"/>
                  </a:solidFill>
                  <a:latin typeface="Arial" pitchFamily="34" charset="0"/>
                </a:rPr>
                <a:t>ния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 алмазов, россыпных м-</a:t>
              </a:r>
              <a:r>
                <a:rPr lang="ru-RU" altLang="ru-RU" sz="1400" dirty="0" err="1">
                  <a:solidFill>
                    <a:srgbClr val="FFFFFF"/>
                  </a:solidFill>
                  <a:latin typeface="Arial" pitchFamily="34" charset="0"/>
                </a:rPr>
                <a:t>ний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 алмазов </a:t>
              </a:r>
              <a:r>
                <a:rPr lang="ru-RU" altLang="ru-RU" sz="1400" dirty="0" err="1">
                  <a:solidFill>
                    <a:srgbClr val="FFFFFF"/>
                  </a:solidFill>
                  <a:latin typeface="Arial" pitchFamily="34" charset="0"/>
                </a:rPr>
                <a:t>Анабарского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, </a:t>
              </a:r>
              <a:r>
                <a:rPr lang="ru-RU" altLang="ru-RU" sz="1400" dirty="0" err="1">
                  <a:solidFill>
                    <a:srgbClr val="FFFFFF"/>
                  </a:solidFill>
                  <a:latin typeface="Arial" pitchFamily="34" charset="0"/>
                </a:rPr>
                <a:t>Булунского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, </a:t>
              </a:r>
              <a:r>
                <a:rPr lang="ru-RU" altLang="ru-RU" sz="1400" dirty="0" err="1">
                  <a:solidFill>
                    <a:srgbClr val="FFFFFF"/>
                  </a:solidFill>
                  <a:latin typeface="Arial" pitchFamily="34" charset="0"/>
                </a:rPr>
                <a:t>Оленекского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 р-нов, </a:t>
              </a:r>
              <a:r>
                <a:rPr lang="ru-RU" altLang="ru-RU" sz="1400" dirty="0" err="1">
                  <a:solidFill>
                    <a:srgbClr val="FFFFFF"/>
                  </a:solidFill>
                  <a:latin typeface="Arial" pitchFamily="34" charset="0"/>
                </a:rPr>
                <a:t>Таймылырского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 м-</a:t>
              </a:r>
              <a:r>
                <a:rPr lang="ru-RU" altLang="ru-RU" sz="1400" dirty="0" err="1">
                  <a:solidFill>
                    <a:srgbClr val="FFFFFF"/>
                  </a:solidFill>
                  <a:latin typeface="Arial" pitchFamily="34" charset="0"/>
                </a:rPr>
                <a:t>ния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 каменного угля, Западно-</a:t>
              </a:r>
              <a:r>
                <a:rPr lang="ru-RU" altLang="ru-RU" sz="1400" dirty="0" err="1">
                  <a:solidFill>
                    <a:srgbClr val="FFFFFF"/>
                  </a:solidFill>
                  <a:latin typeface="Arial" pitchFamily="34" charset="0"/>
                </a:rPr>
                <a:t>Анабарского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 нефтяного МСЦ, освоение м-</a:t>
              </a:r>
              <a:r>
                <a:rPr lang="ru-RU" altLang="ru-RU" sz="1400" dirty="0" err="1">
                  <a:solidFill>
                    <a:srgbClr val="FFFFFF"/>
                  </a:solidFill>
                  <a:latin typeface="Arial" pitchFamily="34" charset="0"/>
                </a:rPr>
                <a:t>ний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 ТПИ (</a:t>
              </a:r>
              <a:r>
                <a:rPr lang="en-US" altLang="ru-RU" sz="1400" dirty="0">
                  <a:solidFill>
                    <a:srgbClr val="FFFFFF"/>
                  </a:solidFill>
                  <a:latin typeface="Arial" pitchFamily="34" charset="0"/>
                </a:rPr>
                <a:t>Au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 - </a:t>
              </a:r>
              <a:r>
                <a:rPr lang="ru-RU" altLang="ru-RU" sz="1400" dirty="0" err="1">
                  <a:solidFill>
                    <a:srgbClr val="FFFFFF"/>
                  </a:solidFill>
                  <a:latin typeface="Arial" pitchFamily="34" charset="0"/>
                </a:rPr>
                <a:t>Кючус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, </a:t>
              </a:r>
              <a:r>
                <a:rPr lang="en-US" altLang="ru-RU" sz="1400" dirty="0">
                  <a:solidFill>
                    <a:srgbClr val="FFFFFF"/>
                  </a:solidFill>
                  <a:latin typeface="Arial" pitchFamily="34" charset="0"/>
                </a:rPr>
                <a:t>Ag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 – Прогноз, </a:t>
              </a:r>
              <a:r>
                <a:rPr lang="en-US" altLang="ru-RU" sz="1400" dirty="0" err="1">
                  <a:solidFill>
                    <a:srgbClr val="FFFFFF"/>
                  </a:solidFill>
                  <a:latin typeface="Arial" pitchFamily="34" charset="0"/>
                </a:rPr>
                <a:t>Sn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 - Депутатское и </a:t>
              </a:r>
              <a:r>
                <a:rPr lang="ru-RU" altLang="ru-RU" sz="1400" dirty="0" err="1">
                  <a:solidFill>
                    <a:srgbClr val="FFFFFF"/>
                  </a:solidFill>
                  <a:latin typeface="Arial" pitchFamily="34" charset="0"/>
                </a:rPr>
                <a:t>Тирехтях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)</a:t>
              </a:r>
            </a:p>
          </p:txBody>
        </p:sp>
        <p:sp>
          <p:nvSpPr>
            <p:cNvPr id="13" name="Скругленный прямоугольник 12"/>
            <p:cNvSpPr/>
            <p:nvPr/>
          </p:nvSpPr>
          <p:spPr bwMode="auto">
            <a:xfrm>
              <a:off x="9146747" y="2657469"/>
              <a:ext cx="2751590" cy="1187450"/>
            </a:xfrm>
            <a:prstGeom prst="round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dirty="0">
                  <a:solidFill>
                    <a:srgbClr val="FFFFFF"/>
                  </a:solidFill>
                  <a:latin typeface="Arial"/>
                  <a:cs typeface="Arial"/>
                </a:rPr>
                <a:t>8. Чукотский АО: развитие </a:t>
              </a:r>
              <a:r>
                <a:rPr lang="ru-RU" sz="1400" dirty="0" err="1">
                  <a:solidFill>
                    <a:srgbClr val="FFFFFF"/>
                  </a:solidFill>
                  <a:latin typeface="Arial"/>
                  <a:cs typeface="Arial"/>
                </a:rPr>
                <a:t>Баимского</a:t>
              </a:r>
              <a:r>
                <a:rPr lang="ru-RU" sz="1400" dirty="0">
                  <a:solidFill>
                    <a:srgbClr val="FFFFFF"/>
                  </a:solidFill>
                  <a:latin typeface="Arial"/>
                  <a:cs typeface="Arial"/>
                </a:rPr>
                <a:t> и </a:t>
              </a:r>
              <a:r>
                <a:rPr lang="ru-RU" sz="1400" dirty="0" err="1">
                  <a:solidFill>
                    <a:srgbClr val="FFFFFF"/>
                  </a:solidFill>
                  <a:latin typeface="Arial"/>
                  <a:cs typeface="Arial"/>
                </a:rPr>
                <a:t>Пыркакайско</a:t>
              </a:r>
              <a:r>
                <a:rPr lang="ru-RU" sz="1400" dirty="0">
                  <a:solidFill>
                    <a:srgbClr val="FFFFFF"/>
                  </a:solidFill>
                  <a:latin typeface="Arial"/>
                  <a:cs typeface="Arial"/>
                </a:rPr>
                <a:t>-Майского </a:t>
              </a:r>
              <a:r>
                <a:rPr lang="ru-RU" sz="1400" dirty="0" smtClean="0">
                  <a:solidFill>
                    <a:srgbClr val="FFFFFF"/>
                  </a:solidFill>
                  <a:latin typeface="Arial"/>
                  <a:cs typeface="Arial"/>
                </a:rPr>
                <a:t>МСЦ </a:t>
              </a:r>
              <a:r>
                <a:rPr lang="ru-RU" sz="1400" dirty="0">
                  <a:solidFill>
                    <a:srgbClr val="FFFFFF"/>
                  </a:solidFill>
                  <a:latin typeface="Arial"/>
                  <a:cs typeface="Arial"/>
                </a:rPr>
                <a:t>драгоценных и цветных металлов</a:t>
              </a:r>
            </a:p>
          </p:txBody>
        </p:sp>
        <p:cxnSp>
          <p:nvCxnSpPr>
            <p:cNvPr id="23" name="Прямая со стрелкой 22"/>
            <p:cNvCxnSpPr/>
            <p:nvPr/>
          </p:nvCxnSpPr>
          <p:spPr bwMode="auto">
            <a:xfrm>
              <a:off x="2795311" y="1659370"/>
              <a:ext cx="631699" cy="138981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 bwMode="auto">
            <a:xfrm>
              <a:off x="2736095" y="3690864"/>
              <a:ext cx="1627541" cy="260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>
              <a:stCxn id="12304" idx="2"/>
            </p:cNvCxnSpPr>
            <p:nvPr/>
          </p:nvCxnSpPr>
          <p:spPr bwMode="auto">
            <a:xfrm flipH="1">
              <a:off x="3816823" y="1850229"/>
              <a:ext cx="587376" cy="124856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>
              <a:stCxn id="12305" idx="2"/>
            </p:cNvCxnSpPr>
            <p:nvPr/>
          </p:nvCxnSpPr>
          <p:spPr bwMode="auto">
            <a:xfrm flipH="1">
              <a:off x="3992924" y="1814786"/>
              <a:ext cx="2961296" cy="175352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/>
            <p:cNvCxnSpPr/>
            <p:nvPr/>
          </p:nvCxnSpPr>
          <p:spPr bwMode="auto">
            <a:xfrm flipH="1">
              <a:off x="6227280" y="2202142"/>
              <a:ext cx="2143189" cy="132084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41"/>
            <p:cNvCxnSpPr/>
            <p:nvPr/>
          </p:nvCxnSpPr>
          <p:spPr bwMode="auto">
            <a:xfrm flipH="1" flipV="1">
              <a:off x="7528804" y="3744225"/>
              <a:ext cx="655280" cy="58670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302" name="Line 25"/>
            <p:cNvSpPr>
              <a:spLocks noChangeShapeType="1"/>
            </p:cNvSpPr>
            <p:nvPr/>
          </p:nvSpPr>
          <p:spPr bwMode="auto">
            <a:xfrm flipV="1">
              <a:off x="3245854" y="3766073"/>
              <a:ext cx="1562432" cy="847304"/>
            </a:xfrm>
            <a:prstGeom prst="line">
              <a:avLst/>
            </a:prstGeom>
            <a:noFill/>
            <a:ln w="41275">
              <a:solidFill>
                <a:schemeClr val="accent2"/>
              </a:solidFill>
              <a:round/>
              <a:headEnd/>
              <a:tailEnd type="arrow" w="med" len="med"/>
            </a:ln>
            <a:effectLst>
              <a:outerShdw dist="28398" dir="6993903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03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440800" y="768178"/>
              <a:ext cx="2547440" cy="1128713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1400" dirty="0">
                  <a:solidFill>
                    <a:srgbClr val="FFFFFF"/>
                  </a:solidFill>
                </a:rPr>
                <a:t>2. Республика Карелия: развитие МСЦ Восточно-Карельской </a:t>
              </a:r>
              <a:r>
                <a:rPr lang="en-US" altLang="ru-RU" sz="1400" dirty="0">
                  <a:solidFill>
                    <a:srgbClr val="FFFFFF"/>
                  </a:solidFill>
                </a:rPr>
                <a:t>Cu-Au-Mo </a:t>
              </a:r>
              <a:r>
                <a:rPr lang="ru-RU" altLang="ru-RU" sz="1400" dirty="0">
                  <a:solidFill>
                    <a:srgbClr val="FFFFFF"/>
                  </a:solidFill>
                </a:rPr>
                <a:t>зоны</a:t>
              </a:r>
            </a:p>
          </p:txBody>
        </p:sp>
        <p:sp>
          <p:nvSpPr>
            <p:cNvPr id="12304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3155429" y="781841"/>
              <a:ext cx="2497540" cy="1068388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1400" dirty="0">
                  <a:solidFill>
                    <a:srgbClr val="FFFFFF"/>
                  </a:solidFill>
                </a:rPr>
                <a:t>1. Мурманская обл.: изучение МСБ Кольского  п-</a:t>
              </a:r>
              <a:r>
                <a:rPr lang="ru-RU" altLang="ru-RU" sz="1400" dirty="0" err="1">
                  <a:solidFill>
                    <a:srgbClr val="FFFFFF"/>
                  </a:solidFill>
                </a:rPr>
                <a:t>ва</a:t>
              </a:r>
              <a:r>
                <a:rPr lang="ru-RU" altLang="ru-RU" sz="1400" dirty="0">
                  <a:solidFill>
                    <a:srgbClr val="FFFFFF"/>
                  </a:solidFill>
                </a:rPr>
                <a:t>, добыча и обогащение ПИ</a:t>
              </a:r>
            </a:p>
          </p:txBody>
        </p:sp>
        <p:sp>
          <p:nvSpPr>
            <p:cNvPr id="12305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5873428" y="794023"/>
              <a:ext cx="2161583" cy="1020763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1400" dirty="0">
                  <a:solidFill>
                    <a:srgbClr val="FFFFFF"/>
                  </a:solidFill>
                </a:rPr>
                <a:t>3. Архангельская обл.: развитие </a:t>
              </a:r>
              <a:r>
                <a:rPr lang="en-US" altLang="ru-RU" sz="1400" dirty="0">
                  <a:solidFill>
                    <a:srgbClr val="FFFFFF"/>
                  </a:solidFill>
                </a:rPr>
                <a:t>Pb-Zn </a:t>
              </a:r>
              <a:r>
                <a:rPr lang="ru-RU" altLang="ru-RU" sz="1400" dirty="0">
                  <a:solidFill>
                    <a:srgbClr val="FFFFFF"/>
                  </a:solidFill>
                </a:rPr>
                <a:t>МСЦ на Новой Земле и алмазных МСЦ</a:t>
              </a:r>
            </a:p>
          </p:txBody>
        </p:sp>
        <p:sp>
          <p:nvSpPr>
            <p:cNvPr id="11" name="Скругленный прямоугольник 10"/>
            <p:cNvSpPr/>
            <p:nvPr/>
          </p:nvSpPr>
          <p:spPr bwMode="auto">
            <a:xfrm>
              <a:off x="8184084" y="769534"/>
              <a:ext cx="3743941" cy="1579563"/>
            </a:xfrm>
            <a:prstGeom prst="round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dirty="0">
                  <a:solidFill>
                    <a:srgbClr val="FFFFFF"/>
                  </a:solidFill>
                  <a:latin typeface="Arial"/>
                  <a:cs typeface="Arial"/>
                </a:rPr>
                <a:t>6. Красноярский край: развитие Норильского промрайона (цветные и МПГ), создание МСЦ на </a:t>
              </a:r>
              <a:r>
                <a:rPr lang="ru-RU" sz="1400" dirty="0" err="1">
                  <a:solidFill>
                    <a:srgbClr val="FFFFFF"/>
                  </a:solidFill>
                  <a:latin typeface="Arial"/>
                  <a:cs typeface="Arial"/>
                </a:rPr>
                <a:t>Попигайском</a:t>
              </a:r>
              <a:r>
                <a:rPr lang="ru-RU" sz="1400" dirty="0">
                  <a:solidFill>
                    <a:srgbClr val="FFFFFF"/>
                  </a:solidFill>
                  <a:latin typeface="Arial"/>
                  <a:cs typeface="Arial"/>
                </a:rPr>
                <a:t> м-</a:t>
              </a:r>
              <a:r>
                <a:rPr lang="ru-RU" sz="1400" dirty="0" err="1">
                  <a:solidFill>
                    <a:srgbClr val="FFFFFF"/>
                  </a:solidFill>
                  <a:latin typeface="Arial"/>
                  <a:cs typeface="Arial"/>
                </a:rPr>
                <a:t>нии</a:t>
              </a:r>
              <a:r>
                <a:rPr lang="ru-RU" sz="1400" dirty="0">
                  <a:solidFill>
                    <a:srgbClr val="FFFFFF"/>
                  </a:solidFill>
                  <a:latin typeface="Arial"/>
                  <a:cs typeface="Arial"/>
                </a:rPr>
                <a:t> технических алмазов, освоение </a:t>
              </a:r>
              <a:r>
                <a:rPr lang="ru-RU" sz="1400" dirty="0" err="1">
                  <a:solidFill>
                    <a:srgbClr val="FFFFFF"/>
                  </a:solidFill>
                  <a:latin typeface="Arial"/>
                  <a:cs typeface="Arial"/>
                </a:rPr>
                <a:t>Таймыро</a:t>
              </a:r>
              <a:r>
                <a:rPr lang="ru-RU" sz="1400" dirty="0">
                  <a:solidFill>
                    <a:srgbClr val="FFFFFF"/>
                  </a:solidFill>
                  <a:latin typeface="Arial"/>
                  <a:cs typeface="Arial"/>
                </a:rPr>
                <a:t>-Североземельской </a:t>
              </a:r>
              <a:r>
                <a:rPr lang="en-US" sz="1400" dirty="0">
                  <a:solidFill>
                    <a:srgbClr val="FFFFFF"/>
                  </a:solidFill>
                  <a:latin typeface="Arial"/>
                  <a:cs typeface="Arial"/>
                </a:rPr>
                <a:t>Au </a:t>
              </a:r>
              <a:r>
                <a:rPr lang="ru-RU" sz="1400" dirty="0">
                  <a:solidFill>
                    <a:srgbClr val="FFFFFF"/>
                  </a:solidFill>
                  <a:latin typeface="Arial"/>
                  <a:cs typeface="Arial"/>
                </a:rPr>
                <a:t>провинции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 bwMode="auto">
            <a:xfrm>
              <a:off x="292579" y="2257419"/>
              <a:ext cx="2554288" cy="1987550"/>
            </a:xfrm>
            <a:prstGeom prst="round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dirty="0">
                  <a:solidFill>
                    <a:srgbClr val="FFFFFF"/>
                  </a:solidFill>
                  <a:latin typeface="Arial"/>
                  <a:cs typeface="Arial"/>
                </a:rPr>
                <a:t>4. Ненецкий АО: развитие </a:t>
              </a:r>
              <a:r>
                <a:rPr lang="ru-RU" sz="1400" dirty="0" err="1">
                  <a:solidFill>
                    <a:srgbClr val="FFFFFF"/>
                  </a:solidFill>
                  <a:latin typeface="Arial"/>
                  <a:cs typeface="Arial"/>
                </a:rPr>
                <a:t>Варандейского</a:t>
              </a:r>
              <a:r>
                <a:rPr lang="ru-RU" sz="1400" dirty="0">
                  <a:solidFill>
                    <a:srgbClr val="FFFFFF"/>
                  </a:solidFill>
                  <a:latin typeface="Arial"/>
                  <a:cs typeface="Arial"/>
                </a:rPr>
                <a:t>, </a:t>
              </a:r>
              <a:r>
                <a:rPr lang="ru-RU" sz="1400" dirty="0" err="1">
                  <a:solidFill>
                    <a:srgbClr val="FFFFFF"/>
                  </a:solidFill>
                  <a:latin typeface="Arial"/>
                  <a:cs typeface="Arial"/>
                </a:rPr>
                <a:t>Колгуевского</a:t>
              </a:r>
              <a:r>
                <a:rPr lang="ru-RU" sz="1400" dirty="0">
                  <a:solidFill>
                    <a:srgbClr val="FFFFFF"/>
                  </a:solidFill>
                  <a:latin typeface="Arial"/>
                  <a:cs typeface="Arial"/>
                </a:rPr>
                <a:t>, </a:t>
              </a:r>
              <a:r>
                <a:rPr lang="ru-RU" sz="1400" dirty="0" err="1">
                  <a:solidFill>
                    <a:srgbClr val="FFFFFF"/>
                  </a:solidFill>
                  <a:latin typeface="Arial"/>
                  <a:cs typeface="Arial"/>
                </a:rPr>
                <a:t>Харьяго</a:t>
              </a:r>
              <a:r>
                <a:rPr lang="ru-RU" sz="1400" dirty="0">
                  <a:solidFill>
                    <a:srgbClr val="FFFFFF"/>
                  </a:solidFill>
                  <a:latin typeface="Arial"/>
                  <a:cs typeface="Arial"/>
                </a:rPr>
                <a:t>- Усинского и </a:t>
              </a:r>
              <a:r>
                <a:rPr lang="ru-RU" sz="1400" dirty="0" err="1">
                  <a:solidFill>
                    <a:srgbClr val="FFFFFF"/>
                  </a:solidFill>
                  <a:latin typeface="Arial"/>
                  <a:cs typeface="Arial"/>
                </a:rPr>
                <a:t>Хасырейского</a:t>
              </a:r>
              <a:r>
                <a:rPr lang="ru-RU" sz="1400" dirty="0">
                  <a:solidFill>
                    <a:srgbClr val="FFFFFF"/>
                  </a:solidFill>
                  <a:latin typeface="Arial"/>
                  <a:cs typeface="Arial"/>
                </a:rPr>
                <a:t> нефтяных МСЦ, геологическое изучение на ТПИ </a:t>
              </a:r>
            </a:p>
          </p:txBody>
        </p:sp>
        <p:sp>
          <p:nvSpPr>
            <p:cNvPr id="14" name="Скругленный прямоугольник 13"/>
            <p:cNvSpPr/>
            <p:nvPr/>
          </p:nvSpPr>
          <p:spPr bwMode="auto">
            <a:xfrm>
              <a:off x="279080" y="4410355"/>
              <a:ext cx="3105861" cy="2144713"/>
            </a:xfrm>
            <a:prstGeom prst="round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9. Республика Коми: развитие МСЦ Тимано-Печорской нефтегазоносной провинции, развитие ГРР на ТПИ, создание ГМК </a:t>
              </a:r>
              <a:r>
                <a:rPr lang="ru-RU" altLang="ru-RU" sz="1400" dirty="0" err="1">
                  <a:solidFill>
                    <a:srgbClr val="FFFFFF"/>
                  </a:solidFill>
                  <a:latin typeface="Arial" pitchFamily="34" charset="0"/>
                </a:rPr>
                <a:t>Пижемского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 м-</a:t>
              </a:r>
              <a:r>
                <a:rPr lang="ru-RU" altLang="ru-RU" sz="1400" dirty="0" err="1">
                  <a:solidFill>
                    <a:srgbClr val="FFFFFF"/>
                  </a:solidFill>
                  <a:latin typeface="Arial" pitchFamily="34" charset="0"/>
                </a:rPr>
                <a:t>ния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 (</a:t>
              </a:r>
              <a:r>
                <a:rPr lang="en-US" altLang="ru-RU" sz="1400" dirty="0">
                  <a:solidFill>
                    <a:srgbClr val="FFFFFF"/>
                  </a:solidFill>
                  <a:latin typeface="Arial" pitchFamily="34" charset="0"/>
                </a:rPr>
                <a:t>Ti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, кварц) и развитие </a:t>
              </a:r>
              <a:r>
                <a:rPr lang="ru-RU" altLang="ru-RU" sz="1400" dirty="0" err="1">
                  <a:solidFill>
                    <a:srgbClr val="FFFFFF"/>
                  </a:solidFill>
                  <a:latin typeface="Arial" pitchFamily="34" charset="0"/>
                </a:rPr>
                <a:t>Парнокского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en-US" altLang="ru-RU" sz="1400" dirty="0">
                  <a:solidFill>
                    <a:srgbClr val="FFFFFF"/>
                  </a:solidFill>
                  <a:latin typeface="Arial" pitchFamily="34" charset="0"/>
                </a:rPr>
                <a:t>Fe-</a:t>
              </a:r>
              <a:r>
                <a:rPr lang="en-US" altLang="ru-RU" sz="1400" dirty="0" err="1">
                  <a:solidFill>
                    <a:srgbClr val="FFFFFF"/>
                  </a:solidFill>
                  <a:latin typeface="Arial" pitchFamily="34" charset="0"/>
                </a:rPr>
                <a:t>Mn</a:t>
              </a:r>
              <a:r>
                <a:rPr lang="en-US" altLang="ru-RU" sz="1400" dirty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400" dirty="0">
                  <a:solidFill>
                    <a:srgbClr val="FFFFFF"/>
                  </a:solidFill>
                  <a:latin typeface="Arial" pitchFamily="34" charset="0"/>
                </a:rPr>
                <a:t>МСЦ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994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7" descr="C:\Users\Al\Desktop\циркум Арктика1.jpg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3" y="1243829"/>
            <a:ext cx="4729076" cy="4543181"/>
          </a:xfrm>
          <a:prstGeom prst="rect">
            <a:avLst/>
          </a:prstGeom>
          <a:ln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5363" name="Rectangle 8"/>
          <p:cNvSpPr>
            <a:spLocks noChangeArrowheads="1"/>
          </p:cNvSpPr>
          <p:nvPr/>
        </p:nvSpPr>
        <p:spPr bwMode="auto">
          <a:xfrm>
            <a:off x="104633" y="76201"/>
            <a:ext cx="11941791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Georgia" panose="02040502050405020303" pitchFamily="18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РАСПРОСТРАНЕНИЕ ОСНОВНЫХ МЕСТОРОЖДЕНИЙ ТПИ В 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ЦИРКУМ-АРКТИЧЕСКОЙ ЗОНЕ 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Georgia" panose="02040502050405020303" pitchFamily="18" charset="0"/>
              <a:buNone/>
              <a:tabLst/>
              <a:defRPr/>
            </a:pPr>
            <a:endParaRPr kumimoji="0" lang="ru-RU" altLang="ru-RU" sz="800" b="1" i="0" u="none" strike="noStrike" kern="120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Georgia" panose="02040502050405020303" pitchFamily="18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База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данных 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ИГЕМ РАН по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Арктике включает информацию по 26 тысяч объектам, </a:t>
            </a:r>
            <a:endParaRPr kumimoji="0" lang="ru-RU" alt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Georgia" panose="02040502050405020303" pitchFamily="18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том числе в Российском секторе 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более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тысяч </a:t>
            </a:r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142976" y="6283058"/>
            <a:ext cx="119034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Georgia" panose="02040502050405020303" pitchFamily="18" charset="0"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МСЦ и крупные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рудники Арктической зоны России привязаны в транспортном отношении к </a:t>
            </a: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СМП (ТТК)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42977" y="5527966"/>
            <a:ext cx="16885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Источник: </a:t>
            </a:r>
            <a:r>
              <a:rPr kumimoji="0" lang="ru-RU" altLang="ru-RU" sz="1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ИГЕМ РАН</a:t>
            </a:r>
            <a:endParaRPr kumimoji="0" lang="ru-RU" altLang="ru-RU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78" y="1243829"/>
            <a:ext cx="7051346" cy="4543181"/>
          </a:xfrm>
          <a:prstGeom prst="rect">
            <a:avLst/>
          </a:prstGeom>
          <a:effectLst>
            <a:glow rad="127000">
              <a:schemeClr val="accent1">
                <a:alpha val="84000"/>
              </a:schemeClr>
            </a:glow>
          </a:effectLst>
        </p:spPr>
      </p:pic>
      <p:pic>
        <p:nvPicPr>
          <p:cNvPr id="8" name="Рисунок 2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69330" y="4479317"/>
            <a:ext cx="3217269" cy="1803741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88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643" y="103188"/>
            <a:ext cx="1146048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ИЗУЧЕННОСТЬ </a:t>
            </a:r>
            <a:r>
              <a:rPr lang="ru-RU" alt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ТЕРРИТОРИИ </a:t>
            </a:r>
            <a:r>
              <a:rPr lang="ru-RU" alt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АРКТИЧЕСКОЙ ЗОНЫ </a:t>
            </a:r>
            <a:r>
              <a:rPr lang="ru-RU" alt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РФ</a:t>
            </a:r>
            <a:endParaRPr lang="en-US" altLang="ru-RU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66" name="TextBox 1"/>
          <p:cNvSpPr txBox="1">
            <a:spLocks noChangeArrowheads="1"/>
          </p:cNvSpPr>
          <p:nvPr/>
        </p:nvSpPr>
        <p:spPr bwMode="auto">
          <a:xfrm>
            <a:off x="133105" y="4017226"/>
            <a:ext cx="724004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50" dirty="0">
                <a:solidFill>
                  <a:srgbClr val="000000"/>
                </a:solidFill>
                <a:latin typeface="+mn-lt"/>
              </a:rPr>
              <a:t>1-3 – масштаб </a:t>
            </a:r>
            <a:r>
              <a:rPr lang="ru-RU" altLang="ru-RU" sz="1050" dirty="0" smtClean="0">
                <a:solidFill>
                  <a:srgbClr val="000000"/>
                </a:solidFill>
                <a:latin typeface="+mn-lt"/>
              </a:rPr>
              <a:t>изученности: 1 </a:t>
            </a:r>
            <a:r>
              <a:rPr lang="ru-RU" altLang="ru-RU" sz="1050" dirty="0">
                <a:solidFill>
                  <a:srgbClr val="000000"/>
                </a:solidFill>
                <a:latin typeface="+mn-lt"/>
              </a:rPr>
              <a:t>– 1:1 000 </a:t>
            </a:r>
            <a:r>
              <a:rPr lang="ru-RU" altLang="ru-RU" sz="1050" dirty="0" smtClean="0">
                <a:solidFill>
                  <a:srgbClr val="000000"/>
                </a:solidFill>
                <a:latin typeface="+mn-lt"/>
              </a:rPr>
              <a:t>000, 2 </a:t>
            </a:r>
            <a:r>
              <a:rPr lang="ru-RU" altLang="ru-RU" sz="1050" dirty="0">
                <a:solidFill>
                  <a:srgbClr val="000000"/>
                </a:solidFill>
                <a:latin typeface="+mn-lt"/>
              </a:rPr>
              <a:t>– 1:200 </a:t>
            </a:r>
            <a:r>
              <a:rPr lang="ru-RU" altLang="ru-RU" sz="1050" dirty="0" smtClean="0">
                <a:solidFill>
                  <a:srgbClr val="000000"/>
                </a:solidFill>
                <a:latin typeface="+mn-lt"/>
              </a:rPr>
              <a:t>000, 3 </a:t>
            </a:r>
            <a:r>
              <a:rPr lang="ru-RU" altLang="ru-RU" sz="1050" dirty="0">
                <a:solidFill>
                  <a:srgbClr val="000000"/>
                </a:solidFill>
                <a:latin typeface="+mn-lt"/>
              </a:rPr>
              <a:t>– 1:50 </a:t>
            </a:r>
            <a:r>
              <a:rPr lang="ru-RU" altLang="ru-RU" sz="1050" dirty="0" smtClean="0">
                <a:solidFill>
                  <a:srgbClr val="000000"/>
                </a:solidFill>
                <a:latin typeface="+mn-lt"/>
              </a:rPr>
              <a:t>000, 4 </a:t>
            </a:r>
            <a:r>
              <a:rPr lang="ru-RU" altLang="ru-RU" sz="1050" dirty="0">
                <a:solidFill>
                  <a:srgbClr val="000000"/>
                </a:solidFill>
                <a:latin typeface="+mn-lt"/>
              </a:rPr>
              <a:t>– </a:t>
            </a:r>
            <a:r>
              <a:rPr lang="ru-RU" altLang="ru-RU" sz="1050" dirty="0" smtClean="0">
                <a:solidFill>
                  <a:srgbClr val="000000"/>
                </a:solidFill>
                <a:latin typeface="+mn-lt"/>
              </a:rPr>
              <a:t>МСЦ, 5 </a:t>
            </a:r>
            <a:r>
              <a:rPr lang="ru-RU" altLang="ru-RU" sz="1050" dirty="0">
                <a:solidFill>
                  <a:srgbClr val="000000"/>
                </a:solidFill>
                <a:latin typeface="+mn-lt"/>
              </a:rPr>
              <a:t>– прилегающие территории,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50" dirty="0">
                <a:solidFill>
                  <a:srgbClr val="000000"/>
                </a:solidFill>
                <a:latin typeface="+mn-lt"/>
              </a:rPr>
              <a:t>6 – населенные </a:t>
            </a:r>
            <a:r>
              <a:rPr lang="ru-RU" altLang="ru-RU" sz="1050" dirty="0" smtClean="0">
                <a:solidFill>
                  <a:srgbClr val="000000"/>
                </a:solidFill>
                <a:latin typeface="+mn-lt"/>
              </a:rPr>
              <a:t>пункты, 7 </a:t>
            </a:r>
            <a:r>
              <a:rPr lang="ru-RU" altLang="ru-RU" sz="1050" dirty="0">
                <a:solidFill>
                  <a:srgbClr val="000000"/>
                </a:solidFill>
                <a:latin typeface="+mn-lt"/>
              </a:rPr>
              <a:t>– </a:t>
            </a:r>
            <a:r>
              <a:rPr lang="ru-RU" altLang="ru-RU" sz="1050" dirty="0" smtClean="0">
                <a:solidFill>
                  <a:srgbClr val="000000"/>
                </a:solidFill>
                <a:latin typeface="+mn-lt"/>
              </a:rPr>
              <a:t>реки, 8 – СМП</a:t>
            </a:r>
            <a:endParaRPr lang="en-US" altLang="ru-RU" sz="1050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9460" name="Rectangle 10"/>
          <p:cNvSpPr>
            <a:spLocks noChangeArrowheads="1"/>
          </p:cNvSpPr>
          <p:nvPr/>
        </p:nvSpPr>
        <p:spPr bwMode="auto">
          <a:xfrm>
            <a:off x="112643" y="4436943"/>
            <a:ext cx="728096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dirty="0" smtClean="0">
                <a:solidFill>
                  <a:srgbClr val="000000"/>
                </a:solidFill>
              </a:rPr>
              <a:t>Показателем регионального геологического изучения недр, обеспечивающего формирование поискового задела для наращивания МСБ в условиях базового сценария развития экономики, выступает состояние изученности территории с помощью государственной геологической съемки масштаба 1:1 000 000 и перспективных районов масштаба 1:200 000.</a:t>
            </a:r>
            <a:endParaRPr lang="en-US" altLang="ru-RU" sz="16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dirty="0" smtClean="0">
                <a:solidFill>
                  <a:srgbClr val="000000"/>
                </a:solidFill>
              </a:rPr>
              <a:t>Этот </a:t>
            </a:r>
            <a:r>
              <a:rPr lang="ru-RU" altLang="ru-RU" sz="1600" dirty="0">
                <a:solidFill>
                  <a:srgbClr val="000000"/>
                </a:solidFill>
              </a:rPr>
              <a:t>показатель </a:t>
            </a:r>
            <a:r>
              <a:rPr lang="ru-RU" altLang="ru-RU" sz="1600" dirty="0" smtClean="0">
                <a:solidFill>
                  <a:srgbClr val="000000"/>
                </a:solidFill>
              </a:rPr>
              <a:t>должен достигнуть </a:t>
            </a:r>
            <a:r>
              <a:rPr lang="ru-RU" altLang="ru-RU" sz="1600" dirty="0">
                <a:solidFill>
                  <a:srgbClr val="000000"/>
                </a:solidFill>
              </a:rPr>
              <a:t>уровня </a:t>
            </a:r>
            <a:r>
              <a:rPr lang="ru-RU" altLang="ru-RU" sz="1600" b="1" dirty="0">
                <a:solidFill>
                  <a:srgbClr val="000000"/>
                </a:solidFill>
              </a:rPr>
              <a:t>100</a:t>
            </a:r>
            <a:r>
              <a:rPr lang="ru-RU" altLang="ru-RU" sz="1600" dirty="0">
                <a:solidFill>
                  <a:srgbClr val="000000"/>
                </a:solidFill>
              </a:rPr>
              <a:t> процентов по съемке </a:t>
            </a:r>
            <a:endParaRPr lang="en-US" altLang="ru-RU" sz="16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dirty="0" smtClean="0">
                <a:solidFill>
                  <a:srgbClr val="000000"/>
                </a:solidFill>
              </a:rPr>
              <a:t>масштаба </a:t>
            </a:r>
            <a:r>
              <a:rPr lang="ru-RU" altLang="ru-RU" sz="1600" b="1" dirty="0">
                <a:solidFill>
                  <a:srgbClr val="000000"/>
                </a:solidFill>
              </a:rPr>
              <a:t>1:1 000 000</a:t>
            </a:r>
            <a:r>
              <a:rPr lang="ru-RU" altLang="ru-RU" sz="1600" dirty="0">
                <a:solidFill>
                  <a:srgbClr val="000000"/>
                </a:solidFill>
              </a:rPr>
              <a:t> к </a:t>
            </a:r>
            <a:r>
              <a:rPr lang="ru-RU" altLang="ru-RU" sz="1600" b="1" dirty="0">
                <a:solidFill>
                  <a:srgbClr val="000000"/>
                </a:solidFill>
              </a:rPr>
              <a:t>2025</a:t>
            </a:r>
            <a:r>
              <a:rPr lang="ru-RU" altLang="ru-RU" sz="1600" dirty="0">
                <a:solidFill>
                  <a:srgbClr val="000000"/>
                </a:solidFill>
              </a:rPr>
              <a:t> году, масштаба </a:t>
            </a:r>
            <a:r>
              <a:rPr lang="ru-RU" altLang="ru-RU" sz="1600" b="1" dirty="0">
                <a:solidFill>
                  <a:srgbClr val="000000"/>
                </a:solidFill>
              </a:rPr>
              <a:t>1:200 000 </a:t>
            </a:r>
            <a:r>
              <a:rPr lang="ru-RU" altLang="ru-RU" sz="1600" dirty="0">
                <a:solidFill>
                  <a:srgbClr val="000000"/>
                </a:solidFill>
              </a:rPr>
              <a:t>- к </a:t>
            </a:r>
            <a:r>
              <a:rPr lang="ru-RU" altLang="ru-RU" sz="1600" b="1" dirty="0">
                <a:solidFill>
                  <a:srgbClr val="000000"/>
                </a:solidFill>
              </a:rPr>
              <a:t>2035</a:t>
            </a:r>
            <a:r>
              <a:rPr lang="ru-RU" altLang="ru-RU" sz="1600" dirty="0">
                <a:solidFill>
                  <a:srgbClr val="000000"/>
                </a:solidFill>
              </a:rPr>
              <a:t> году</a:t>
            </a:r>
            <a:r>
              <a:rPr lang="ru-RU" altLang="ru-RU" sz="1600" dirty="0" smtClean="0">
                <a:solidFill>
                  <a:srgbClr val="000000"/>
                </a:solidFill>
              </a:rPr>
              <a:t>.</a:t>
            </a:r>
            <a:endParaRPr lang="ru-RU" altLang="ru-RU" sz="1600" i="1" dirty="0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447193" y="6098936"/>
            <a:ext cx="4435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i="1" dirty="0">
                <a:solidFill>
                  <a:srgbClr val="000000"/>
                </a:solidFill>
              </a:rPr>
              <a:t>Источник: Минприроды РФ, 05.06.2020 «Доклад о реализации Стратегии развития минерально-сырьевой базы Российской Федерации до </a:t>
            </a:r>
            <a:r>
              <a:rPr lang="ru-RU" altLang="ru-RU" sz="1200" i="1" dirty="0" smtClean="0">
                <a:solidFill>
                  <a:srgbClr val="000000"/>
                </a:solidFill>
              </a:rPr>
              <a:t>2035 г»</a:t>
            </a:r>
            <a:endParaRPr lang="ru-RU" altLang="ru-RU" sz="1200" i="1" dirty="0">
              <a:solidFill>
                <a:srgbClr val="000000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lum bright="-20000" contrast="40000"/>
          </a:blip>
          <a:srcRect/>
          <a:stretch>
            <a:fillRect/>
          </a:stretch>
        </p:blipFill>
        <p:spPr bwMode="auto">
          <a:xfrm>
            <a:off x="7524761" y="162288"/>
            <a:ext cx="4400601" cy="2995254"/>
          </a:xfrm>
          <a:prstGeom prst="rect">
            <a:avLst/>
          </a:prstGeom>
          <a:noFill/>
          <a:ln w="9525">
            <a:solidFill>
              <a:srgbClr val="666699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7544161" y="3280730"/>
            <a:ext cx="4401433" cy="2510469"/>
          </a:xfrm>
          <a:prstGeom prst="rect">
            <a:avLst/>
          </a:prstGeom>
          <a:noFill/>
          <a:ln w="9525">
            <a:solidFill>
              <a:srgbClr val="666699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8070413" y="836794"/>
            <a:ext cx="1763543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1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Глубины залегания</a:t>
            </a:r>
            <a:r>
              <a:rPr lang="en-US" altLang="ru-RU" sz="11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1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отработки </a:t>
            </a:r>
            <a:r>
              <a:rPr lang="en-US" altLang="ru-RU" sz="11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Cu, Ni </a:t>
            </a:r>
            <a:r>
              <a:rPr lang="ru-RU" altLang="ru-RU" sz="11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altLang="ru-RU" sz="11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Pb-Zn </a:t>
            </a:r>
            <a:r>
              <a:rPr lang="ru-RU" altLang="ru-RU" sz="11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месторождений, открытых с 1900 г. </a:t>
            </a:r>
            <a:r>
              <a:rPr lang="en-US" altLang="ru-RU" sz="11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ru-RU" sz="1100" b="1" i="1" dirty="0" err="1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Schodde</a:t>
            </a:r>
            <a:r>
              <a:rPr lang="en-US" altLang="ru-RU" sz="1100" b="1" i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2017</a:t>
            </a:r>
            <a:r>
              <a:rPr lang="ru-RU" altLang="ru-RU" sz="11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88811" y="3324728"/>
            <a:ext cx="24189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Период времени от открытия до начала отработки урановых месторождений различными способами (</a:t>
            </a:r>
            <a:r>
              <a:rPr lang="ru-RU" sz="11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IAEA, 2020</a:t>
            </a:r>
            <a:r>
              <a:rPr lang="ru-RU" sz="11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</a:p>
          <a:p>
            <a:r>
              <a:rPr lang="ru-RU" sz="11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 – СПВ, OP – карьеры, </a:t>
            </a:r>
          </a:p>
          <a:p>
            <a:r>
              <a:rPr lang="ru-RU" sz="11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UG –подземный способ </a:t>
            </a:r>
            <a:endParaRPr lang="ru-RU" sz="11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5" y="472520"/>
            <a:ext cx="7314077" cy="3500964"/>
          </a:xfrm>
          <a:prstGeom prst="rect">
            <a:avLst/>
          </a:prstGeom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67668" y="3157619"/>
            <a:ext cx="16885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Источник: </a:t>
            </a:r>
            <a:r>
              <a:rPr kumimoji="0" lang="ru-RU" altLang="ru-RU" sz="1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ФГБУ ВИМС</a:t>
            </a:r>
            <a:endParaRPr kumimoji="0" lang="ru-RU" altLang="ru-RU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8938" y="5115719"/>
            <a:ext cx="728456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prstClr val="black"/>
                </a:solidFill>
              </a:rPr>
              <a:t>А – Визуализированная </a:t>
            </a:r>
            <a:r>
              <a:rPr lang="ru-RU" sz="1400" dirty="0">
                <a:solidFill>
                  <a:prstClr val="black"/>
                </a:solidFill>
              </a:rPr>
              <a:t>в ГИС-среде цифровая модель </a:t>
            </a:r>
            <a:r>
              <a:rPr lang="ru-RU" sz="1400" dirty="0" smtClean="0">
                <a:solidFill>
                  <a:prstClr val="black"/>
                </a:solidFill>
              </a:rPr>
              <a:t>рельефа, Б – Схема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зон влияния (оранжевые линии) сегментов разломов и сегментов трендов плотностей линеаментов проницаемых и повышенной проницаемости на время рудообразования. Участки перекрытия зон влияния нескольких разломов окрашены красным: 1 – крупное золоторудное месторождение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Кючус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; 2 – мелкие золоторудные гидротермальные месторождения (I -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Мастах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; II –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Эмись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и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Емельяновское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; III –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Кыллах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); 3 – золоторудные гидротермальные рудопроявления (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Minaev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et al.,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2025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" y="547229"/>
            <a:ext cx="3965214" cy="4318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360" y="547229"/>
            <a:ext cx="3493178" cy="449378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2643" y="103188"/>
            <a:ext cx="1146048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ИЗУЧЕНИЕ ТЕРРИТОРИЙ МИНЕРАЛЬНО-СЫРЬЕВЫХ ЦЕНТРОВ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499" y="619743"/>
            <a:ext cx="4474852" cy="6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528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1720</Words>
  <Application>Microsoft Office PowerPoint</Application>
  <PresentationFormat>Широкоэкранный</PresentationFormat>
  <Paragraphs>167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Georgia</vt:lpstr>
      <vt:lpstr>Times New Roman</vt:lpstr>
      <vt:lpstr>Trebuchet MS</vt:lpstr>
      <vt:lpstr>Wingdings</vt:lpstr>
      <vt:lpstr>Wingdings 2</vt:lpstr>
      <vt:lpstr>Городская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96</cp:revision>
  <dcterms:created xsi:type="dcterms:W3CDTF">2025-03-21T10:46:26Z</dcterms:created>
  <dcterms:modified xsi:type="dcterms:W3CDTF">2025-10-06T09:58:16Z</dcterms:modified>
</cp:coreProperties>
</file>