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3" r:id="rId4"/>
  </p:sldMasterIdLst>
  <p:notesMasterIdLst>
    <p:notesMasterId r:id="rId25"/>
  </p:notesMasterIdLst>
  <p:sldIdLst>
    <p:sldId id="1194" r:id="rId5"/>
    <p:sldId id="402" r:id="rId6"/>
    <p:sldId id="258" r:id="rId7"/>
    <p:sldId id="257" r:id="rId8"/>
    <p:sldId id="260" r:id="rId9"/>
    <p:sldId id="261" r:id="rId10"/>
    <p:sldId id="259" r:id="rId11"/>
    <p:sldId id="399" r:id="rId12"/>
    <p:sldId id="403" r:id="rId13"/>
    <p:sldId id="262" r:id="rId14"/>
    <p:sldId id="397" r:id="rId15"/>
    <p:sldId id="406" r:id="rId16"/>
    <p:sldId id="405" r:id="rId17"/>
    <p:sldId id="404" r:id="rId18"/>
    <p:sldId id="407" r:id="rId19"/>
    <p:sldId id="408" r:id="rId20"/>
    <p:sldId id="286" r:id="rId21"/>
    <p:sldId id="287" r:id="rId22"/>
    <p:sldId id="401" r:id="rId23"/>
    <p:sldId id="40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-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E\Otdelenie%203\&#1054;&#1052;&#1057;\_&#1044;&#1040;&#1058;&#1040;\&#1055;&#1088;&#1077;&#1079;&#1077;&#1085;&#1090;&#1072;&#1094;&#1080;&#1080;\2020\2020.12.25%20&#1042;&#1072;&#1088;&#1083;&#1072;&#1084;&#1086;&#1074;%20&#1088;&#1077;&#1090;&#1088;&#1086;&#1089;&#1087;&#1077;&#1082;&#1090;&#1080;&#1074;&#1072;%20&#1087;&#1086;%20&#1076;&#1086;&#1073;&#1099;&#1095;&#1077;\&#1053;&#1045;&#1060;&#1058;&#1068;%20&#1043;&#1040;&#1047;%20&#1080;&#1089;&#1090;&#1086;&#1088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052259735461722E-2"/>
          <c:y val="2.1223494585535938E-2"/>
          <c:w val="0.78675506253673"/>
          <c:h val="0.88486665839816681"/>
        </c:manualLayout>
      </c:layout>
      <c:lineChart>
        <c:grouping val="standard"/>
        <c:varyColors val="0"/>
        <c:ser>
          <c:idx val="1"/>
          <c:order val="0"/>
          <c:tx>
            <c:strRef>
              <c:f>'Oil Production – tonnes'!$A$89</c:f>
              <c:strCache>
                <c:ptCount val="1"/>
                <c:pt idx="0">
                  <c:v> США 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'Oil Production – tonnes'!$B$88:$AV$88</c:f>
              <c:numCache>
                <c:formatCode>0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'Oil Production – tonnes'!$B$89:$AV$89</c:f>
              <c:numCache>
                <c:formatCode>_-* #,##0.0_-;\-* #,##0.0_-;_-* "-"?_-;_-@_-</c:formatCode>
                <c:ptCount val="47"/>
                <c:pt idx="0">
                  <c:v>427.68707216071601</c:v>
                </c:pt>
                <c:pt idx="1">
                  <c:v>454.52686015767398</c:v>
                </c:pt>
                <c:pt idx="2">
                  <c:v>484.20908196404599</c:v>
                </c:pt>
                <c:pt idx="3">
                  <c:v>502.89316447137998</c:v>
                </c:pt>
                <c:pt idx="4">
                  <c:v>511.367956875007</c:v>
                </c:pt>
                <c:pt idx="5">
                  <c:v>533.49736807156899</c:v>
                </c:pt>
                <c:pt idx="6">
                  <c:v>525.89890436924202</c:v>
                </c:pt>
                <c:pt idx="7">
                  <c:v>527.89308237452997</c:v>
                </c:pt>
                <c:pt idx="8">
                  <c:v>514.65462700261901</c:v>
                </c:pt>
                <c:pt idx="9">
                  <c:v>491.39609496673802</c:v>
                </c:pt>
                <c:pt idx="10">
                  <c:v>469.78349792946898</c:v>
                </c:pt>
                <c:pt idx="11">
                  <c:v>457.99785968682397</c:v>
                </c:pt>
                <c:pt idx="12">
                  <c:v>462.82558765649702</c:v>
                </c:pt>
                <c:pt idx="13">
                  <c:v>484.18369954967397</c:v>
                </c:pt>
                <c:pt idx="14">
                  <c:v>477.01453355708702</c:v>
                </c:pt>
                <c:pt idx="15">
                  <c:v>480.21206992719902</c:v>
                </c:pt>
                <c:pt idx="16">
                  <c:v>478.81796291154001</c:v>
                </c:pt>
                <c:pt idx="17">
                  <c:v>480.74645353680398</c:v>
                </c:pt>
                <c:pt idx="18">
                  <c:v>482.97918060099698</c:v>
                </c:pt>
                <c:pt idx="19">
                  <c:v>496.139028601093</c:v>
                </c:pt>
                <c:pt idx="20">
                  <c:v>498.686312161199</c:v>
                </c:pt>
                <c:pt idx="21">
                  <c:v>482.32241062912698</c:v>
                </c:pt>
                <c:pt idx="22">
                  <c:v>467.26138490142301</c:v>
                </c:pt>
                <c:pt idx="23">
                  <c:v>459.077490975383</c:v>
                </c:pt>
                <c:pt idx="24">
                  <c:v>429.029255454007</c:v>
                </c:pt>
                <c:pt idx="25">
                  <c:v>416.601963684216</c:v>
                </c:pt>
                <c:pt idx="26">
                  <c:v>422.91936459452597</c:v>
                </c:pt>
                <c:pt idx="27">
                  <c:v>413.02562460007903</c:v>
                </c:pt>
                <c:pt idx="28">
                  <c:v>397.023176665177</c:v>
                </c:pt>
                <c:pt idx="29">
                  <c:v>387.52032681790098</c:v>
                </c:pt>
                <c:pt idx="30">
                  <c:v>383.57173091549998</c:v>
                </c:pt>
                <c:pt idx="31">
                  <c:v>382.08157046445001</c:v>
                </c:pt>
                <c:pt idx="32">
                  <c:v>379.97038054304602</c:v>
                </c:pt>
                <c:pt idx="33">
                  <c:v>368.13785691001902</c:v>
                </c:pt>
                <c:pt idx="34">
                  <c:v>352.60315831411702</c:v>
                </c:pt>
                <c:pt idx="35">
                  <c:v>352.59897113329799</c:v>
                </c:pt>
                <c:pt idx="36">
                  <c:v>349.200945321083</c:v>
                </c:pt>
                <c:pt idx="37">
                  <c:v>346.849811056514</c:v>
                </c:pt>
                <c:pt idx="38">
                  <c:v>338.41267007931998</c:v>
                </c:pt>
                <c:pt idx="39">
                  <c:v>329.17274408721499</c:v>
                </c:pt>
                <c:pt idx="40">
                  <c:v>313.30100146084101</c:v>
                </c:pt>
                <c:pt idx="41">
                  <c:v>310.22717345374201</c:v>
                </c:pt>
                <c:pt idx="42">
                  <c:v>309.75618865373201</c:v>
                </c:pt>
                <c:pt idx="43">
                  <c:v>304.94500138840198</c:v>
                </c:pt>
                <c:pt idx="44">
                  <c:v>328.62227480169901</c:v>
                </c:pt>
                <c:pt idx="45">
                  <c:v>339.91519421639703</c:v>
                </c:pt>
                <c:pt idx="46">
                  <c:v>352.27282725494598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36-4550-A128-2CCBAA89C79B}"/>
            </c:ext>
          </c:extLst>
        </c:ser>
        <c:ser>
          <c:idx val="2"/>
          <c:order val="1"/>
          <c:tx>
            <c:strRef>
              <c:f>'Oil Production – tonnes'!$A$90</c:f>
              <c:strCache>
                <c:ptCount val="1"/>
                <c:pt idx="0">
                  <c:v> Канада </c:v>
                </c:pt>
              </c:strCache>
            </c:strRef>
          </c:tx>
          <c:cat>
            <c:numRef>
              <c:f>'Oil Production – tonnes'!$B$88:$AV$88</c:f>
              <c:numCache>
                <c:formatCode>0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'Oil Production – tonnes'!$B$90:$AV$90</c:f>
              <c:numCache>
                <c:formatCode>_-* #,##0.0_-;\-* #,##0.0_-;_-* "-"?_-;_-@_-</c:formatCode>
                <c:ptCount val="47"/>
                <c:pt idx="0">
                  <c:v>43.874177666038101</c:v>
                </c:pt>
                <c:pt idx="1">
                  <c:v>48.212154151415398</c:v>
                </c:pt>
                <c:pt idx="2">
                  <c:v>52.701139990880002</c:v>
                </c:pt>
                <c:pt idx="3">
                  <c:v>57.119336169376702</c:v>
                </c:pt>
                <c:pt idx="4">
                  <c:v>62.218043301075099</c:v>
                </c:pt>
                <c:pt idx="5">
                  <c:v>70.067889119492904</c:v>
                </c:pt>
                <c:pt idx="6">
                  <c:v>75.163773186789001</c:v>
                </c:pt>
                <c:pt idx="7">
                  <c:v>86.713147285350104</c:v>
                </c:pt>
                <c:pt idx="8">
                  <c:v>100.314611767575</c:v>
                </c:pt>
                <c:pt idx="9">
                  <c:v>94.386547785713702</c:v>
                </c:pt>
                <c:pt idx="10">
                  <c:v>81.575800398679505</c:v>
                </c:pt>
                <c:pt idx="11">
                  <c:v>75.304625877894097</c:v>
                </c:pt>
                <c:pt idx="12">
                  <c:v>75.574321454803098</c:v>
                </c:pt>
                <c:pt idx="13">
                  <c:v>75.189874986365098</c:v>
                </c:pt>
                <c:pt idx="14">
                  <c:v>86.274567442669806</c:v>
                </c:pt>
                <c:pt idx="15">
                  <c:v>83.269484915423604</c:v>
                </c:pt>
                <c:pt idx="16">
                  <c:v>75.361602899835106</c:v>
                </c:pt>
                <c:pt idx="17">
                  <c:v>74.5641401176172</c:v>
                </c:pt>
                <c:pt idx="18">
                  <c:v>78.560493011336206</c:v>
                </c:pt>
                <c:pt idx="19">
                  <c:v>83.815669417912105</c:v>
                </c:pt>
                <c:pt idx="20">
                  <c:v>85.685227414491806</c:v>
                </c:pt>
                <c:pt idx="21">
                  <c:v>85.736020938203197</c:v>
                </c:pt>
                <c:pt idx="22">
                  <c:v>90.2943862743724</c:v>
                </c:pt>
                <c:pt idx="23">
                  <c:v>95.094967555094797</c:v>
                </c:pt>
                <c:pt idx="24">
                  <c:v>92.620480902627705</c:v>
                </c:pt>
                <c:pt idx="25">
                  <c:v>92.757850318282806</c:v>
                </c:pt>
                <c:pt idx="26">
                  <c:v>93.214508286721298</c:v>
                </c:pt>
                <c:pt idx="27">
                  <c:v>97.159778246102803</c:v>
                </c:pt>
                <c:pt idx="28">
                  <c:v>102.28114487254599</c:v>
                </c:pt>
                <c:pt idx="29">
                  <c:v>106.69214625622</c:v>
                </c:pt>
                <c:pt idx="30">
                  <c:v>111.906322764769</c:v>
                </c:pt>
                <c:pt idx="31">
                  <c:v>115.453527346727</c:v>
                </c:pt>
                <c:pt idx="32">
                  <c:v>120.70414179946</c:v>
                </c:pt>
                <c:pt idx="33">
                  <c:v>125.087903927526</c:v>
                </c:pt>
                <c:pt idx="34">
                  <c:v>120.996749265925</c:v>
                </c:pt>
                <c:pt idx="35">
                  <c:v>126.951012254636</c:v>
                </c:pt>
                <c:pt idx="36">
                  <c:v>126.077512961979</c:v>
                </c:pt>
                <c:pt idx="37">
                  <c:v>134.99572217204499</c:v>
                </c:pt>
                <c:pt idx="38">
                  <c:v>142.636369399091</c:v>
                </c:pt>
                <c:pt idx="39">
                  <c:v>147.57096002182701</c:v>
                </c:pt>
                <c:pt idx="40">
                  <c:v>144.92524488807899</c:v>
                </c:pt>
                <c:pt idx="41">
                  <c:v>153.35112707227901</c:v>
                </c:pt>
                <c:pt idx="42">
                  <c:v>158.581876426756</c:v>
                </c:pt>
                <c:pt idx="43">
                  <c:v>155.90014819184501</c:v>
                </c:pt>
                <c:pt idx="44">
                  <c:v>156.06437921229499</c:v>
                </c:pt>
                <c:pt idx="45">
                  <c:v>164.36892454067001</c:v>
                </c:pt>
                <c:pt idx="46">
                  <c:v>172.629141459453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36-4550-A128-2CCBAA89C79B}"/>
            </c:ext>
          </c:extLst>
        </c:ser>
        <c:ser>
          <c:idx val="3"/>
          <c:order val="2"/>
          <c:tx>
            <c:strRef>
              <c:f>'Oil Production – tonnes'!$A$91</c:f>
              <c:strCache>
                <c:ptCount val="1"/>
                <c:pt idx="0">
                  <c:v> Венесуэла </c:v>
                </c:pt>
              </c:strCache>
            </c:strRef>
          </c:tx>
          <c:cat>
            <c:numRef>
              <c:f>'Oil Production – tonnes'!$B$88:$AV$88</c:f>
              <c:numCache>
                <c:formatCode>0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'Oil Production – tonnes'!$B$91:$AV$91</c:f>
              <c:numCache>
                <c:formatCode>_-* #,##0.0_-;\-* #,##0.0_-;_-* "-"?_-;_-@_-</c:formatCode>
                <c:ptCount val="47"/>
                <c:pt idx="0">
                  <c:v>184.11396184679199</c:v>
                </c:pt>
                <c:pt idx="1">
                  <c:v>178.78590853267099</c:v>
                </c:pt>
                <c:pt idx="2">
                  <c:v>187.92504246951199</c:v>
                </c:pt>
                <c:pt idx="3">
                  <c:v>191.76238398573199</c:v>
                </c:pt>
                <c:pt idx="4">
                  <c:v>190.80553087321101</c:v>
                </c:pt>
                <c:pt idx="5">
                  <c:v>197.23806236672999</c:v>
                </c:pt>
                <c:pt idx="6">
                  <c:v>189.876556086119</c:v>
                </c:pt>
                <c:pt idx="7">
                  <c:v>173.812347609878</c:v>
                </c:pt>
                <c:pt idx="8">
                  <c:v>181.43453814028399</c:v>
                </c:pt>
                <c:pt idx="9">
                  <c:v>160.650215546021</c:v>
                </c:pt>
                <c:pt idx="10">
                  <c:v>127.097796478894</c:v>
                </c:pt>
                <c:pt idx="11">
                  <c:v>124.812680588258</c:v>
                </c:pt>
                <c:pt idx="12">
                  <c:v>121.489917378512</c:v>
                </c:pt>
                <c:pt idx="13">
                  <c:v>116.97508342917899</c:v>
                </c:pt>
                <c:pt idx="14">
                  <c:v>127.368233078318</c:v>
                </c:pt>
                <c:pt idx="15">
                  <c:v>117.34633009395</c:v>
                </c:pt>
                <c:pt idx="16">
                  <c:v>113.61535593578</c:v>
                </c:pt>
                <c:pt idx="17">
                  <c:v>102.595024454754</c:v>
                </c:pt>
                <c:pt idx="18">
                  <c:v>97.268925203430598</c:v>
                </c:pt>
                <c:pt idx="19">
                  <c:v>97.604290913790194</c:v>
                </c:pt>
                <c:pt idx="20">
                  <c:v>91.504040270436704</c:v>
                </c:pt>
                <c:pt idx="21">
                  <c:v>98.9449370345002</c:v>
                </c:pt>
                <c:pt idx="22">
                  <c:v>100.253500469538</c:v>
                </c:pt>
                <c:pt idx="23">
                  <c:v>105.195081376565</c:v>
                </c:pt>
                <c:pt idx="24">
                  <c:v>105.659697427878</c:v>
                </c:pt>
                <c:pt idx="25">
                  <c:v>117.797051894737</c:v>
                </c:pt>
                <c:pt idx="26">
                  <c:v>131.32541480035999</c:v>
                </c:pt>
                <c:pt idx="27">
                  <c:v>131.589960401132</c:v>
                </c:pt>
                <c:pt idx="28">
                  <c:v>136.13735843208701</c:v>
                </c:pt>
                <c:pt idx="29">
                  <c:v>144.47936666408199</c:v>
                </c:pt>
                <c:pt idx="30">
                  <c:v>155.32509364055699</c:v>
                </c:pt>
                <c:pt idx="31">
                  <c:v>165.17812030343299</c:v>
                </c:pt>
                <c:pt idx="32">
                  <c:v>174.365963923099</c:v>
                </c:pt>
                <c:pt idx="33">
                  <c:v>179.58189337175699</c:v>
                </c:pt>
                <c:pt idx="34">
                  <c:v>160.867175792507</c:v>
                </c:pt>
                <c:pt idx="35">
                  <c:v>167.26727377521601</c:v>
                </c:pt>
                <c:pt idx="36">
                  <c:v>161.62820605187301</c:v>
                </c:pt>
                <c:pt idx="37">
                  <c:v>148.78241498559001</c:v>
                </c:pt>
                <c:pt idx="38">
                  <c:v>131.37906772334199</c:v>
                </c:pt>
                <c:pt idx="39">
                  <c:v>145.20084899135401</c:v>
                </c:pt>
                <c:pt idx="40">
                  <c:v>154.45232708933699</c:v>
                </c:pt>
                <c:pt idx="41">
                  <c:v>151.16627521613799</c:v>
                </c:pt>
                <c:pt idx="42">
                  <c:v>152.135576368876</c:v>
                </c:pt>
                <c:pt idx="43">
                  <c:v>154.05646685878901</c:v>
                </c:pt>
                <c:pt idx="44">
                  <c:v>149.88561959654101</c:v>
                </c:pt>
                <c:pt idx="45">
                  <c:v>142.53744380403401</c:v>
                </c:pt>
                <c:pt idx="46">
                  <c:v>139.642583573487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B36-4550-A128-2CCBAA89C79B}"/>
            </c:ext>
          </c:extLst>
        </c:ser>
        <c:ser>
          <c:idx val="4"/>
          <c:order val="3"/>
          <c:tx>
            <c:strRef>
              <c:f>'Oil Production – tonnes'!$A$92</c:f>
              <c:strCache>
                <c:ptCount val="1"/>
                <c:pt idx="0">
                  <c:v> Россия (СССР)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'Oil Production – tonnes'!$B$88:$AV$88</c:f>
              <c:numCache>
                <c:formatCode>0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'Oil Production – tonnes'!$B$92:$AV$92</c:f>
              <c:numCache>
                <c:formatCode>_-* #,##0.0_-;\-* #,##0.0_-;_-* "-"?_-;_-@_-</c:formatCode>
                <c:ptCount val="47"/>
                <c:pt idx="0">
                  <c:v>194.32</c:v>
                </c:pt>
                <c:pt idx="1">
                  <c:v>212.08</c:v>
                </c:pt>
                <c:pt idx="2">
                  <c:v>230.48000000000002</c:v>
                </c:pt>
                <c:pt idx="3">
                  <c:v>247.35999999999999</c:v>
                </c:pt>
                <c:pt idx="4">
                  <c:v>262.71999999999997</c:v>
                </c:pt>
                <c:pt idx="5">
                  <c:v>282.39999999999998</c:v>
                </c:pt>
                <c:pt idx="6">
                  <c:v>301.68</c:v>
                </c:pt>
                <c:pt idx="7">
                  <c:v>320.32</c:v>
                </c:pt>
                <c:pt idx="8">
                  <c:v>343.2</c:v>
                </c:pt>
                <c:pt idx="9">
                  <c:v>367.2</c:v>
                </c:pt>
                <c:pt idx="10">
                  <c:v>392.64</c:v>
                </c:pt>
                <c:pt idx="11">
                  <c:v>415.76000000000005</c:v>
                </c:pt>
                <c:pt idx="12">
                  <c:v>436.64</c:v>
                </c:pt>
                <c:pt idx="13">
                  <c:v>457.2</c:v>
                </c:pt>
                <c:pt idx="14">
                  <c:v>468.48</c:v>
                </c:pt>
                <c:pt idx="15">
                  <c:v>482.56000000000006</c:v>
                </c:pt>
                <c:pt idx="16">
                  <c:v>487.03999999999996</c:v>
                </c:pt>
                <c:pt idx="17">
                  <c:v>490.08000000000004</c:v>
                </c:pt>
                <c:pt idx="18">
                  <c:v>493.03999999999996</c:v>
                </c:pt>
                <c:pt idx="19">
                  <c:v>510</c:v>
                </c:pt>
                <c:pt idx="20">
                  <c:v>542.30600000000004</c:v>
                </c:pt>
                <c:pt idx="21">
                  <c:v>561.18200000000002</c:v>
                </c:pt>
                <c:pt idx="22">
                  <c:v>569.48099999999999</c:v>
                </c:pt>
                <c:pt idx="23">
                  <c:v>568.779</c:v>
                </c:pt>
                <c:pt idx="24">
                  <c:v>552.226</c:v>
                </c:pt>
                <c:pt idx="25">
                  <c:v>515.89099999999905</c:v>
                </c:pt>
                <c:pt idx="26">
                  <c:v>461.94400000000002</c:v>
                </c:pt>
                <c:pt idx="27">
                  <c:v>398.81</c:v>
                </c:pt>
                <c:pt idx="28">
                  <c:v>354.875</c:v>
                </c:pt>
                <c:pt idx="29">
                  <c:v>317.57799999999997</c:v>
                </c:pt>
                <c:pt idx="30">
                  <c:v>310.748999999999</c:v>
                </c:pt>
                <c:pt idx="31">
                  <c:v>302.87299999999902</c:v>
                </c:pt>
                <c:pt idx="32">
                  <c:v>307.41999999999899</c:v>
                </c:pt>
                <c:pt idx="33">
                  <c:v>304.33999999999997</c:v>
                </c:pt>
                <c:pt idx="34">
                  <c:v>304.76799999999997</c:v>
                </c:pt>
                <c:pt idx="35">
                  <c:v>323.27999999999901</c:v>
                </c:pt>
                <c:pt idx="36">
                  <c:v>348.09</c:v>
                </c:pt>
                <c:pt idx="37">
                  <c:v>379.6</c:v>
                </c:pt>
                <c:pt idx="38">
                  <c:v>421.36399999999998</c:v>
                </c:pt>
                <c:pt idx="39">
                  <c:v>458.80500000000001</c:v>
                </c:pt>
                <c:pt idx="40">
                  <c:v>469.98623300000003</c:v>
                </c:pt>
                <c:pt idx="41">
                  <c:v>480.52852066600002</c:v>
                </c:pt>
                <c:pt idx="42">
                  <c:v>491.30625400000002</c:v>
                </c:pt>
                <c:pt idx="43">
                  <c:v>488.48674898000002</c:v>
                </c:pt>
                <c:pt idx="44">
                  <c:v>494.24700000000001</c:v>
                </c:pt>
                <c:pt idx="45">
                  <c:v>505.13</c:v>
                </c:pt>
                <c:pt idx="46">
                  <c:v>511.42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B36-4550-A128-2CCBAA89C79B}"/>
            </c:ext>
          </c:extLst>
        </c:ser>
        <c:ser>
          <c:idx val="5"/>
          <c:order val="4"/>
          <c:tx>
            <c:strRef>
              <c:f>'Oil Production – tonnes'!$A$93</c:f>
              <c:strCache>
                <c:ptCount val="1"/>
                <c:pt idx="0">
                  <c:v> Иран </c:v>
                </c:pt>
              </c:strCache>
            </c:strRef>
          </c:tx>
          <c:cat>
            <c:numRef>
              <c:f>'Oil Production – tonnes'!$B$88:$AV$88</c:f>
              <c:numCache>
                <c:formatCode>0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'Oil Production – tonnes'!$B$93:$AV$93</c:f>
              <c:numCache>
                <c:formatCode>_-* #,##0.0_-;\-* #,##0.0_-;_-* "-"?_-;_-@_-</c:formatCode>
                <c:ptCount val="47"/>
                <c:pt idx="0">
                  <c:v>95.662087912087898</c:v>
                </c:pt>
                <c:pt idx="1">
                  <c:v>106.892857142857</c:v>
                </c:pt>
                <c:pt idx="2">
                  <c:v>130.50755494505401</c:v>
                </c:pt>
                <c:pt idx="3">
                  <c:v>142.780219780219</c:v>
                </c:pt>
                <c:pt idx="4">
                  <c:v>169.26373626373601</c:v>
                </c:pt>
                <c:pt idx="5">
                  <c:v>192.586961538461</c:v>
                </c:pt>
                <c:pt idx="6">
                  <c:v>228.684626373626</c:v>
                </c:pt>
                <c:pt idx="7">
                  <c:v>253.710945054945</c:v>
                </c:pt>
                <c:pt idx="8">
                  <c:v>295.37708241758202</c:v>
                </c:pt>
                <c:pt idx="9">
                  <c:v>303.19719780219702</c:v>
                </c:pt>
                <c:pt idx="10">
                  <c:v>269.46989010989</c:v>
                </c:pt>
                <c:pt idx="11">
                  <c:v>296.96620879120798</c:v>
                </c:pt>
                <c:pt idx="12">
                  <c:v>285.627884615384</c:v>
                </c:pt>
                <c:pt idx="13">
                  <c:v>264.82005494505398</c:v>
                </c:pt>
                <c:pt idx="14">
                  <c:v>160.485164835164</c:v>
                </c:pt>
                <c:pt idx="15">
                  <c:v>74.158021978021907</c:v>
                </c:pt>
                <c:pt idx="16">
                  <c:v>66.1597692307692</c:v>
                </c:pt>
                <c:pt idx="17">
                  <c:v>120.092434065934</c:v>
                </c:pt>
                <c:pt idx="18">
                  <c:v>122.83443956043899</c:v>
                </c:pt>
                <c:pt idx="19">
                  <c:v>102.518241758241</c:v>
                </c:pt>
                <c:pt idx="20">
                  <c:v>110.351098901098</c:v>
                </c:pt>
                <c:pt idx="21">
                  <c:v>102.699807692307</c:v>
                </c:pt>
                <c:pt idx="22">
                  <c:v>116.72565934065901</c:v>
                </c:pt>
                <c:pt idx="23">
                  <c:v>117.383241758241</c:v>
                </c:pt>
                <c:pt idx="24">
                  <c:v>143.83853846153801</c:v>
                </c:pt>
                <c:pt idx="25">
                  <c:v>162.788873626373</c:v>
                </c:pt>
                <c:pt idx="26">
                  <c:v>174.37087912087901</c:v>
                </c:pt>
                <c:pt idx="27">
                  <c:v>175.678857142857</c:v>
                </c:pt>
                <c:pt idx="28">
                  <c:v>184.293956043956</c:v>
                </c:pt>
                <c:pt idx="29">
                  <c:v>184.98450549450499</c:v>
                </c:pt>
                <c:pt idx="30">
                  <c:v>185.456505494505</c:v>
                </c:pt>
                <c:pt idx="31">
                  <c:v>186.641758241758</c:v>
                </c:pt>
                <c:pt idx="32">
                  <c:v>186.96266483516399</c:v>
                </c:pt>
                <c:pt idx="33">
                  <c:v>190.78755494505401</c:v>
                </c:pt>
                <c:pt idx="34">
                  <c:v>178.11739010989001</c:v>
                </c:pt>
                <c:pt idx="35">
                  <c:v>191.14048229276199</c:v>
                </c:pt>
                <c:pt idx="36">
                  <c:v>189.24544096714899</c:v>
                </c:pt>
                <c:pt idx="37">
                  <c:v>176.87590652551199</c:v>
                </c:pt>
                <c:pt idx="38">
                  <c:v>197.97368108300901</c:v>
                </c:pt>
                <c:pt idx="39">
                  <c:v>206.85326682206301</c:v>
                </c:pt>
                <c:pt idx="40">
                  <c:v>205.091416491758</c:v>
                </c:pt>
                <c:pt idx="41">
                  <c:v>207.88635913092</c:v>
                </c:pt>
                <c:pt idx="42">
                  <c:v>209.587072490266</c:v>
                </c:pt>
                <c:pt idx="43">
                  <c:v>212.97561675514299</c:v>
                </c:pt>
                <c:pt idx="44">
                  <c:v>203.99051566995001</c:v>
                </c:pt>
                <c:pt idx="45">
                  <c:v>207.10005365028499</c:v>
                </c:pt>
                <c:pt idx="46">
                  <c:v>205.84670175510601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B36-4550-A128-2CCBAA89C79B}"/>
            </c:ext>
          </c:extLst>
        </c:ser>
        <c:ser>
          <c:idx val="6"/>
          <c:order val="5"/>
          <c:tx>
            <c:strRef>
              <c:f>'Oil Production – tonnes'!$A$94</c:f>
              <c:strCache>
                <c:ptCount val="1"/>
                <c:pt idx="0">
                  <c:v> Ирак </c:v>
                </c:pt>
              </c:strCache>
            </c:strRef>
          </c:tx>
          <c:cat>
            <c:numRef>
              <c:f>'Oil Production – tonnes'!$B$88:$AV$88</c:f>
              <c:numCache>
                <c:formatCode>0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'Oil Production – tonnes'!$B$94:$AV$94</c:f>
              <c:numCache>
                <c:formatCode>_-* #,##0.0_-;\-* #,##0.0_-;_-* "-"?_-;_-@_-</c:formatCode>
                <c:ptCount val="47"/>
                <c:pt idx="0">
                  <c:v>64.675438596491205</c:v>
                </c:pt>
                <c:pt idx="1">
                  <c:v>68.566801619433093</c:v>
                </c:pt>
                <c:pt idx="2">
                  <c:v>60.488529014844801</c:v>
                </c:pt>
                <c:pt idx="3">
                  <c:v>74.237246963562697</c:v>
                </c:pt>
                <c:pt idx="4">
                  <c:v>74.921052631578902</c:v>
                </c:pt>
                <c:pt idx="5">
                  <c:v>76.300269905533</c:v>
                </c:pt>
                <c:pt idx="6">
                  <c:v>83.442645074224004</c:v>
                </c:pt>
                <c:pt idx="7">
                  <c:v>72.409716599190205</c:v>
                </c:pt>
                <c:pt idx="8">
                  <c:v>99.402159244264496</c:v>
                </c:pt>
                <c:pt idx="9">
                  <c:v>97.277044534412894</c:v>
                </c:pt>
                <c:pt idx="10">
                  <c:v>111.703052631578</c:v>
                </c:pt>
                <c:pt idx="11">
                  <c:v>119.525400809716</c:v>
                </c:pt>
                <c:pt idx="12">
                  <c:v>115.992219973009</c:v>
                </c:pt>
                <c:pt idx="13">
                  <c:v>126.578380566801</c:v>
                </c:pt>
                <c:pt idx="14">
                  <c:v>171.64923076923</c:v>
                </c:pt>
                <c:pt idx="15">
                  <c:v>131.073117408906</c:v>
                </c:pt>
                <c:pt idx="16">
                  <c:v>44.504210526315703</c:v>
                </c:pt>
                <c:pt idx="17">
                  <c:v>48.504089068825898</c:v>
                </c:pt>
                <c:pt idx="18">
                  <c:v>54.354278002698997</c:v>
                </c:pt>
                <c:pt idx="19">
                  <c:v>60.538502024291503</c:v>
                </c:pt>
                <c:pt idx="20">
                  <c:v>69.838894736841993</c:v>
                </c:pt>
                <c:pt idx="21">
                  <c:v>93.189815114709802</c:v>
                </c:pt>
                <c:pt idx="22">
                  <c:v>117.256055330634</c:v>
                </c:pt>
                <c:pt idx="23">
                  <c:v>136.69924696356199</c:v>
                </c:pt>
                <c:pt idx="24">
                  <c:v>138.967118758434</c:v>
                </c:pt>
                <c:pt idx="25">
                  <c:v>105.300904183535</c:v>
                </c:pt>
                <c:pt idx="26">
                  <c:v>13.942914979756999</c:v>
                </c:pt>
                <c:pt idx="27">
                  <c:v>26.1465668016194</c:v>
                </c:pt>
                <c:pt idx="28">
                  <c:v>22.331991902834002</c:v>
                </c:pt>
                <c:pt idx="29">
                  <c:v>24.794879892037699</c:v>
                </c:pt>
                <c:pt idx="30">
                  <c:v>26.026323886639599</c:v>
                </c:pt>
                <c:pt idx="31">
                  <c:v>28.566809716599099</c:v>
                </c:pt>
                <c:pt idx="32">
                  <c:v>57.144423751686901</c:v>
                </c:pt>
                <c:pt idx="33">
                  <c:v>104.185584345479</c:v>
                </c:pt>
                <c:pt idx="34">
                  <c:v>128.27262887989201</c:v>
                </c:pt>
                <c:pt idx="35">
                  <c:v>128.82026720647701</c:v>
                </c:pt>
                <c:pt idx="36">
                  <c:v>123.906914979757</c:v>
                </c:pt>
                <c:pt idx="37">
                  <c:v>103.97426450742201</c:v>
                </c:pt>
                <c:pt idx="38">
                  <c:v>66.074851551956797</c:v>
                </c:pt>
                <c:pt idx="39">
                  <c:v>100.03693765182101</c:v>
                </c:pt>
                <c:pt idx="40">
                  <c:v>90.034318488528996</c:v>
                </c:pt>
                <c:pt idx="41">
                  <c:v>98.147317813765099</c:v>
                </c:pt>
                <c:pt idx="42">
                  <c:v>105.225352496626</c:v>
                </c:pt>
                <c:pt idx="43">
                  <c:v>119.49055384615301</c:v>
                </c:pt>
                <c:pt idx="44">
                  <c:v>119.983726045883</c:v>
                </c:pt>
                <c:pt idx="45">
                  <c:v>121.44682928475</c:v>
                </c:pt>
                <c:pt idx="46">
                  <c:v>136.935587044534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B36-4550-A128-2CCBAA89C79B}"/>
            </c:ext>
          </c:extLst>
        </c:ser>
        <c:ser>
          <c:idx val="10"/>
          <c:order val="6"/>
          <c:tx>
            <c:strRef>
              <c:f>'Oil Production – tonnes'!$A$96</c:f>
              <c:strCache>
                <c:ptCount val="1"/>
                <c:pt idx="0">
                  <c:v> Саудовская Аравия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'Oil Production – tonnes'!$B$88:$AV$88</c:f>
              <c:numCache>
                <c:formatCode>0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'Oil Production – tonnes'!$B$96:$AV$96</c:f>
              <c:numCache>
                <c:formatCode>_-* #,##0.0_-;\-* #,##0.0_-;_-* "-"?_-;_-@_-</c:formatCode>
                <c:ptCount val="47"/>
                <c:pt idx="0">
                  <c:v>111.009134615384</c:v>
                </c:pt>
                <c:pt idx="1">
                  <c:v>130.828434065934</c:v>
                </c:pt>
                <c:pt idx="2">
                  <c:v>141.287087912087</c:v>
                </c:pt>
                <c:pt idx="3">
                  <c:v>154.227774725274</c:v>
                </c:pt>
                <c:pt idx="4">
                  <c:v>162.74086538461501</c:v>
                </c:pt>
                <c:pt idx="5">
                  <c:v>192.166483516483</c:v>
                </c:pt>
                <c:pt idx="6">
                  <c:v>240.79972527472501</c:v>
                </c:pt>
                <c:pt idx="7">
                  <c:v>304.21739010989</c:v>
                </c:pt>
                <c:pt idx="8">
                  <c:v>384.00456730769201</c:v>
                </c:pt>
                <c:pt idx="9">
                  <c:v>429.662156593406</c:v>
                </c:pt>
                <c:pt idx="10">
                  <c:v>359.31692994505403</c:v>
                </c:pt>
                <c:pt idx="11">
                  <c:v>437.25185439560403</c:v>
                </c:pt>
                <c:pt idx="12">
                  <c:v>468.40078983516401</c:v>
                </c:pt>
                <c:pt idx="13">
                  <c:v>424.435336538461</c:v>
                </c:pt>
                <c:pt idx="14">
                  <c:v>487.97942994505399</c:v>
                </c:pt>
                <c:pt idx="15">
                  <c:v>509.82844780219699</c:v>
                </c:pt>
                <c:pt idx="16">
                  <c:v>506.34725274725201</c:v>
                </c:pt>
                <c:pt idx="17">
                  <c:v>340.18423741581</c:v>
                </c:pt>
                <c:pt idx="18">
                  <c:v>240.25892103863799</c:v>
                </c:pt>
                <c:pt idx="19">
                  <c:v>219.03278757532701</c:v>
                </c:pt>
                <c:pt idx="20">
                  <c:v>172.074663239985</c:v>
                </c:pt>
                <c:pt idx="21">
                  <c:v>252.590092165898</c:v>
                </c:pt>
                <c:pt idx="22">
                  <c:v>221.07107741049199</c:v>
                </c:pt>
                <c:pt idx="23">
                  <c:v>276.51877348457901</c:v>
                </c:pt>
                <c:pt idx="24">
                  <c:v>271.14795174583401</c:v>
                </c:pt>
                <c:pt idx="25">
                  <c:v>342.61860045196698</c:v>
                </c:pt>
                <c:pt idx="26">
                  <c:v>428.35583569656097</c:v>
                </c:pt>
                <c:pt idx="27">
                  <c:v>442.39455334987503</c:v>
                </c:pt>
                <c:pt idx="28">
                  <c:v>432.78514821871602</c:v>
                </c:pt>
                <c:pt idx="29">
                  <c:v>437.24971862814601</c:v>
                </c:pt>
                <c:pt idx="30">
                  <c:v>437.209159929348</c:v>
                </c:pt>
                <c:pt idx="31">
                  <c:v>445.36409809164797</c:v>
                </c:pt>
                <c:pt idx="32">
                  <c:v>453.19501042707202</c:v>
                </c:pt>
                <c:pt idx="33">
                  <c:v>454.409641012083</c:v>
                </c:pt>
                <c:pt idx="34">
                  <c:v>422.37890577856598</c:v>
                </c:pt>
                <c:pt idx="35">
                  <c:v>455.04136359861798</c:v>
                </c:pt>
                <c:pt idx="36">
                  <c:v>439.37557638055</c:v>
                </c:pt>
                <c:pt idx="37">
                  <c:v>424.12004641489</c:v>
                </c:pt>
                <c:pt idx="38">
                  <c:v>483.80179702247898</c:v>
                </c:pt>
                <c:pt idx="39">
                  <c:v>504.30541965732999</c:v>
                </c:pt>
                <c:pt idx="40">
                  <c:v>524.87092433307703</c:v>
                </c:pt>
                <c:pt idx="41">
                  <c:v>512.43921593669097</c:v>
                </c:pt>
                <c:pt idx="42">
                  <c:v>492.37204361049299</c:v>
                </c:pt>
                <c:pt idx="43">
                  <c:v>513.48086388190904</c:v>
                </c:pt>
                <c:pt idx="44">
                  <c:v>462.73729261295603</c:v>
                </c:pt>
                <c:pt idx="45">
                  <c:v>466.55359511243898</c:v>
                </c:pt>
                <c:pt idx="46">
                  <c:v>525.80032067170703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B36-4550-A128-2CCBAA89C79B}"/>
            </c:ext>
          </c:extLst>
        </c:ser>
        <c:ser>
          <c:idx val="11"/>
          <c:order val="7"/>
          <c:tx>
            <c:strRef>
              <c:f>'Oil Production – tonnes'!$A$97</c:f>
              <c:strCache>
                <c:ptCount val="1"/>
                <c:pt idx="0">
                  <c:v> Китай </c:v>
                </c:pt>
              </c:strCache>
            </c:strRef>
          </c:tx>
          <c:cat>
            <c:numRef>
              <c:f>'Oil Production – tonnes'!$B$88:$AV$88</c:f>
              <c:numCache>
                <c:formatCode>0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cat>
          <c:val>
            <c:numRef>
              <c:f>'Oil Production – tonnes'!$B$97:$AV$97</c:f>
              <c:numCache>
                <c:formatCode>_-* #,##0.0_-;\-* #,##0.0_-;_-* "-"?_-;_-@_-</c:formatCode>
                <c:ptCount val="47"/>
                <c:pt idx="0">
                  <c:v>11.31</c:v>
                </c:pt>
                <c:pt idx="1">
                  <c:v>14.55</c:v>
                </c:pt>
                <c:pt idx="2">
                  <c:v>13.88</c:v>
                </c:pt>
                <c:pt idx="3">
                  <c:v>15.99</c:v>
                </c:pt>
                <c:pt idx="4">
                  <c:v>21.74</c:v>
                </c:pt>
                <c:pt idx="5">
                  <c:v>30.65</c:v>
                </c:pt>
                <c:pt idx="6">
                  <c:v>39.409999999999997</c:v>
                </c:pt>
                <c:pt idx="7">
                  <c:v>45.67</c:v>
                </c:pt>
                <c:pt idx="8">
                  <c:v>53.61</c:v>
                </c:pt>
                <c:pt idx="9">
                  <c:v>64.849999999999895</c:v>
                </c:pt>
                <c:pt idx="10">
                  <c:v>77.06</c:v>
                </c:pt>
                <c:pt idx="11">
                  <c:v>87.16</c:v>
                </c:pt>
                <c:pt idx="12">
                  <c:v>93.64</c:v>
                </c:pt>
                <c:pt idx="13">
                  <c:v>104.05</c:v>
                </c:pt>
                <c:pt idx="14">
                  <c:v>106.15</c:v>
                </c:pt>
                <c:pt idx="15">
                  <c:v>105.95</c:v>
                </c:pt>
                <c:pt idx="16">
                  <c:v>101.22</c:v>
                </c:pt>
                <c:pt idx="17">
                  <c:v>102.12</c:v>
                </c:pt>
                <c:pt idx="18">
                  <c:v>106.07</c:v>
                </c:pt>
                <c:pt idx="19">
                  <c:v>114.61</c:v>
                </c:pt>
                <c:pt idx="20">
                  <c:v>124.9</c:v>
                </c:pt>
                <c:pt idx="21">
                  <c:v>130.69</c:v>
                </c:pt>
                <c:pt idx="22">
                  <c:v>134.13999999999999</c:v>
                </c:pt>
                <c:pt idx="23">
                  <c:v>137.05000000000001</c:v>
                </c:pt>
                <c:pt idx="24">
                  <c:v>137.63999999999999</c:v>
                </c:pt>
                <c:pt idx="25">
                  <c:v>138.31</c:v>
                </c:pt>
                <c:pt idx="26">
                  <c:v>140.99</c:v>
                </c:pt>
                <c:pt idx="27">
                  <c:v>142.039999999999</c:v>
                </c:pt>
                <c:pt idx="28">
                  <c:v>144.03</c:v>
                </c:pt>
                <c:pt idx="29">
                  <c:v>146.08000000000001</c:v>
                </c:pt>
                <c:pt idx="30">
                  <c:v>149.02000000000001</c:v>
                </c:pt>
                <c:pt idx="31">
                  <c:v>158.52000000000001</c:v>
                </c:pt>
                <c:pt idx="32">
                  <c:v>160.13</c:v>
                </c:pt>
                <c:pt idx="33">
                  <c:v>160.18</c:v>
                </c:pt>
                <c:pt idx="34">
                  <c:v>160.22</c:v>
                </c:pt>
                <c:pt idx="35">
                  <c:v>162.62</c:v>
                </c:pt>
                <c:pt idx="36">
                  <c:v>164.83</c:v>
                </c:pt>
                <c:pt idx="37">
                  <c:v>166.86600000000001</c:v>
                </c:pt>
                <c:pt idx="38">
                  <c:v>169.58500000000001</c:v>
                </c:pt>
                <c:pt idx="39">
                  <c:v>174.05099999999999</c:v>
                </c:pt>
                <c:pt idx="40">
                  <c:v>181.35290000000001</c:v>
                </c:pt>
                <c:pt idx="41">
                  <c:v>184.76570000000001</c:v>
                </c:pt>
                <c:pt idx="42">
                  <c:v>186.31819999999999</c:v>
                </c:pt>
                <c:pt idx="43">
                  <c:v>190.43960000000001</c:v>
                </c:pt>
                <c:pt idx="44">
                  <c:v>189.49</c:v>
                </c:pt>
                <c:pt idx="45">
                  <c:v>203.01400000000001</c:v>
                </c:pt>
                <c:pt idx="46">
                  <c:v>203.64599999999899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B36-4550-A128-2CCBAA89C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34304"/>
        <c:axId val="131635840"/>
      </c:lineChart>
      <c:catAx>
        <c:axId val="131634304"/>
        <c:scaling>
          <c:orientation val="minMax"/>
        </c:scaling>
        <c:delete val="0"/>
        <c:axPos val="b"/>
        <c:majorGridlines>
          <c:spPr>
            <a:ln w="15875">
              <a:solidFill>
                <a:schemeClr val="bg1">
                  <a:alpha val="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ru-RU"/>
          </a:p>
        </c:txPr>
        <c:crossAx val="131635840"/>
        <c:crosses val="autoZero"/>
        <c:auto val="1"/>
        <c:lblAlgn val="ctr"/>
        <c:lblOffset val="100"/>
        <c:tickLblSkip val="1"/>
        <c:noMultiLvlLbl val="0"/>
      </c:catAx>
      <c:valAx>
        <c:axId val="131635840"/>
        <c:scaling>
          <c:orientation val="minMax"/>
        </c:scaling>
        <c:delete val="0"/>
        <c:axPos val="l"/>
        <c:majorGridlines/>
        <c:numFmt formatCode="_-* #,##0.0_-;\-* #,##0.0_-;_-* &quot;-&quot;?_-;_-@_-" sourceLinked="1"/>
        <c:majorTickMark val="out"/>
        <c:minorTickMark val="none"/>
        <c:tickLblPos val="nextTo"/>
        <c:crossAx val="13163430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6243677114038142"/>
          <c:y val="2.7255227061198956E-2"/>
          <c:w val="0.1232909654832539"/>
          <c:h val="0.9711640669104521"/>
        </c:manualLayout>
      </c:layout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119E4-44D4-4918-9FC3-F8709A20CC51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AA04A-7BAB-4EC4-A2E2-9343C9BDE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39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6C3A0-5540-4BFA-BEAF-63AF9A2313D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2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2FD57-96A9-4188-A9DE-4D73AEA83A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13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2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2FD57-96A9-4188-A9DE-4D73AEA83A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80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2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2FD57-96A9-4188-A9DE-4D73AEA83A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85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295F31-F127-41CE-BF88-7BF6EE518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033458-B3E4-4583-88E5-BE35A18F5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FFB27D-8776-4E36-AF1C-E50B873F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3AB8-B35C-4B93-A721-8C98DCEF705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538802-0095-4AC2-B0AC-9BBA9789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350B37-1F0A-48DD-BA25-7636DCE6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610B-3B77-441A-BD84-47B279125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5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05CCA-BA94-4CAF-889F-691663EF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5749440-8013-49D5-A09D-5A35EE485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543E96-EC22-489D-A43C-B404DE34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3AB8-B35C-4B93-A721-8C98DCEF705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5FE94E-B897-4C18-8DDB-26747CE9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2A58BF-7467-4BEC-AAFF-F6BB7B21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610B-3B77-441A-BD84-47B279125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4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70DDE13-6004-4DD7-AD4C-14FEFA43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13D3CF-9545-44F7-9FED-DA694DD42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24AA2D-D956-40CA-8417-5F2D2138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3AB8-B35C-4B93-A721-8C98DCEF705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203E69-D0C6-468F-9D65-E77447CC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D55EA8-7D74-45F0-913C-AE56FB6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610B-3B77-441A-BD84-47B279125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3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5600" y="57600"/>
            <a:ext cx="12000000" cy="67320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58710-B8D9-4D34-8B31-1205731340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66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8FB59-C579-49D5-B9AC-EEA634852B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7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0EE59-3ACA-4F44-96BE-896006D7CE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4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96D67-1DE4-4444-97E6-3AB1BAF7C6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36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27177-9AA4-4017-84D8-F8C22FD8BE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46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07734-E579-4633-917B-AB832CA650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81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CFA14-CD20-4FDD-B881-12BCD50B52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42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1D9A5-9F62-4F89-B22C-BBE867FD12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3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A31B5-1C0C-4DA6-8E19-EA1CFFD0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039198-2FCB-4AA2-BBB3-C3946273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49886A-12A5-49A4-ADEE-1A1A73BA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3AB8-B35C-4B93-A721-8C98DCEF705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FC7078-449D-4EA0-AAF5-5974B3C3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861933-B644-47EB-85A5-46DC93B3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610B-3B77-441A-BD84-47B279125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56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84BCB-4858-47FB-BAC7-E4F4368543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29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87F3D-BE52-48FF-AC7D-2262BEC81E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24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15122-F12A-48A5-A0AC-F34AA80DC6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34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009B-5AC9-4E77-8FB0-24F8E7130D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2918-0C8D-4315-8C4A-5D18410BD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9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E82A-5CD4-4A15-A5CC-D2827AE0A6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2918-0C8D-4315-8C4A-5D18410BD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BA61-8A02-4090-8B3B-26CBC1E348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2918-0C8D-4315-8C4A-5D18410BD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AAEB-21AB-49A3-8E8B-F425CF2236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2918-0C8D-4315-8C4A-5D18410BD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6528-865B-472B-99BE-9A32D84722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2918-0C8D-4315-8C4A-5D18410BD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98AC-E1B6-4CE3-9D3F-79119B290C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2918-0C8D-4315-8C4A-5D18410BD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503A-1B43-4A58-8C13-E678E6C485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2918-0C8D-4315-8C4A-5D18410BD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B143D8-15A8-48A5-91E9-1295E2875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91C385-22CA-4A22-965D-9D965371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188378-2BF1-4673-9BBE-5E7A3ED3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3AB8-B35C-4B93-A721-8C98DCEF705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5F4715-ABF5-4712-BBD3-EE6D89DA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C8335A-C62F-4907-9215-B820E546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610B-3B77-441A-BD84-47B279125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29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7EF8-EA8B-443C-A5F4-4BF5A2616A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2918-0C8D-4315-8C4A-5D18410BD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7DC-A1B4-438E-8497-0C10141E4D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2918-0C8D-4315-8C4A-5D18410BD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9125-6262-42B7-B8B9-AE572F7F43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2918-0C8D-4315-8C4A-5D18410BD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6DFE-E123-46BB-A9FA-9828F44D8F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2918-0C8D-4315-8C4A-5D18410BD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767A-5CBE-4CC2-B2D9-719355541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352" y="630932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E1F8-13C9-4FC6-9D88-0A751983A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38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767A-5CBE-4CC2-B2D9-719355541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352" y="630932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E1F8-13C9-4FC6-9D88-0A751983A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767A-5CBE-4CC2-B2D9-719355541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352" y="630932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E1F8-13C9-4FC6-9D88-0A751983A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55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767A-5CBE-4CC2-B2D9-719355541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352" y="630932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E1F8-13C9-4FC6-9D88-0A751983A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48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767A-5CBE-4CC2-B2D9-719355541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352" y="630932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E1F8-13C9-4FC6-9D88-0A751983A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11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767A-5CBE-4CC2-B2D9-719355541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352" y="630932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E1F8-13C9-4FC6-9D88-0A751983A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6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A6E559-B7FD-4130-80AB-3D06A6D7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436F25-1894-48C6-8866-74138465B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842FE4E-4AB1-43D2-B5AA-E0B479318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4D5516-05C3-49FA-B0B7-091FBE0E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3AB8-B35C-4B93-A721-8C98DCEF705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A57A84-82CF-4AF8-A6CD-BE01BA3F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FCCACF-F76D-4728-9FC1-D540984A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610B-3B77-441A-BD84-47B279125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38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767A-5CBE-4CC2-B2D9-719355541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352" y="630932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E1F8-13C9-4FC6-9D88-0A751983A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37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767A-5CBE-4CC2-B2D9-719355541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352" y="630932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E1F8-13C9-4FC6-9D88-0A751983A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85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767A-5CBE-4CC2-B2D9-719355541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352" y="630932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E1F8-13C9-4FC6-9D88-0A751983A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8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EC54-FB85-4677-BDB2-871F63ACDDA1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4484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3A7F-62E7-48BA-BBD3-2805EFB8A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65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57B9-7291-44AB-A9DC-13D70AD36DC0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4484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E1F8-13C9-4FC6-9D88-0A751983A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37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555C-68B4-4520-8284-D927944EC6E8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3608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D7FB-F4E2-47A6-BFC1-9C63F8A25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6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8D23-27F0-453F-84EC-8E29DC8BCBF2}" type="datetime1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EFD5D-ACAD-4861-A85B-E4C9780A2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845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28E57-6CB2-4E2B-B6E4-92764550788B}" type="datetime1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8CDD-6E86-48F4-9355-B72E4C8C9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44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6B25E-FB57-4E2C-85AE-96B3CBD239D1}" type="datetime1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D58A-F6EC-4039-9A22-E6E1CBE5D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00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3836-335F-4E38-8948-3BF3D5BEE8B1}" type="datetime1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09100" y="6421665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19A4-0DC9-42A2-A857-076D4662C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6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743A4E-782F-49F0-8468-1808095D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92AA03-56CC-4C15-95C9-BD69D41C2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4A53EC-8C58-4E61-A2D5-B59678C73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EAE0079-D647-4975-A73C-C78D16A16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0301951-70EE-43E6-8615-FB710F15F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7FBEF02-193D-4A9A-8067-3A3666EF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3AB8-B35C-4B93-A721-8C98DCEF705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7211203-5A68-432F-821B-7C453E13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B32DAEF-7853-4FBB-810E-6B68ACA7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610B-3B77-441A-BD84-47B279125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34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D583-2E0C-4067-99A3-A7CA8F0D36C3}" type="datetime1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7683-840B-45F1-9658-A9F02D519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14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0DB1-7B30-4289-AADA-BCC4F91737BA}" type="datetime1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B4631-DB4C-435B-8585-515516259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103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FFEFB-AF0A-48AA-AD3E-C8B68AC39F1E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BDD9E-D60F-4480-8713-311E1F335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5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B9A8-4CF6-4421-B126-F46182C92514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0D1B-1BD4-48C1-B105-7255BB626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2859F4-4AAF-4347-8408-6EBF67DF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C5B89-E243-433A-8C6E-C926C5F3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3AB8-B35C-4B93-A721-8C98DCEF705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C0B54C-43CD-4DA3-8829-A7D999C7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535E2F-36B6-4E1C-B08D-E92AEEED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610B-3B77-441A-BD84-47B279125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3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D482DC3-EE40-4631-92E3-00B07340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3AB8-B35C-4B93-A721-8C98DCEF705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FD8CABB-B201-4F90-BDF0-A7B4F257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B55C82-02BF-45F7-B4AD-10C1375C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610B-3B77-441A-BD84-47B279125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9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964181-F355-4A7F-AE28-10F4EF86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B601CB-ECF7-4541-A275-47CE21442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6774D9-B393-48CF-B20F-82499B2FE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29B5D2-7013-4CCA-B65F-B347395F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3AB8-B35C-4B93-A721-8C98DCEF705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C17068-B044-4F35-80B2-9C051B49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B7AF98-3AC0-47A6-BD0C-7F1E42B9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610B-3B77-441A-BD84-47B279125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5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AD2C46-D03B-4388-9898-F47F90FD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94AA09C-69EE-4A1A-9E44-98A50C752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EFC290-C41F-4494-97D1-56F8CFEF1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E3B09E-5302-4D23-B34B-21246F01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3AB8-B35C-4B93-A721-8C98DCEF705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F5904C-F1D4-496A-918D-4B9D6990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B1BAEC-F57D-4DD7-A56F-54C2001E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610B-3B77-441A-BD84-47B279125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1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7C5BB-EE68-4376-AB55-68841230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D3EC1F-4E10-4984-A381-EE8B497E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627BA7-DE81-42AB-8AA8-35361EF5F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3AB8-B35C-4B93-A721-8C98DCEF705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34522D-586B-4127-B0F9-6C0780F85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6EC6B0-E769-4531-9151-F0A00A491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610B-3B77-441A-BD84-47B279125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5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5"/>
          <p:cNvSpPr/>
          <p:nvPr userDrawn="1"/>
        </p:nvSpPr>
        <p:spPr>
          <a:xfrm>
            <a:off x="105600" y="57600"/>
            <a:ext cx="12000000" cy="67320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 flipH="1" flipV="1">
            <a:off x="-19200" y="6112800"/>
            <a:ext cx="12124800" cy="775101"/>
            <a:chOff x="-3905251" y="4041776"/>
            <a:chExt cx="13048502" cy="2144712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47476" y="4224341"/>
              <a:ext cx="4295775" cy="1015999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272211" y="4041776"/>
              <a:ext cx="8280400" cy="120967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0000" y="93528"/>
            <a:ext cx="9590400" cy="669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6499" y="6424476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1EECDD-A627-4EAD-A121-CCBC5325DD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1915201"/>
            <a:ext cx="9877777" cy="4210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4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lang="ru-RU" sz="2400" b="1" kern="1200" smtClean="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C456-67F7-44D9-A752-2D3FE92246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B2918-0C8D-4315-8C4A-5D18410BDF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7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A4D2D3-8A17-43A7-A2C2-2A5D697BB4EB}" type="datetime1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89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27B26-5F3D-492F-9A4F-7DF5E59FD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6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70714" y="2060848"/>
            <a:ext cx="8521285" cy="273630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0" cap="all" spc="0" normalizeH="0" baseline="0" noProof="0" dirty="0">
              <a:ln>
                <a:noFill/>
              </a:ln>
              <a:solidFill>
                <a:srgbClr val="009DD9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5860" y="634190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23.05.2024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140" y="502047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Павел Николаевич МЕЛЬНИКОВ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генеральный директор ФГБУ «ВНИГНИ»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Алексей Иванович ВАРЛАМОВ</a:t>
            </a:r>
          </a:p>
          <a:p>
            <a:pPr algn="r">
              <a:defRPr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научный руководитель ФГБУ «ВНИГНИ»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1C455E7-E63E-44FC-BE97-6E4CF1378CD2}"/>
              </a:ext>
            </a:extLst>
          </p:cNvPr>
          <p:cNvSpPr/>
          <p:nvPr/>
        </p:nvSpPr>
        <p:spPr>
          <a:xfrm>
            <a:off x="191344" y="211604"/>
            <a:ext cx="9961686" cy="127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37EB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Министерство природных ресурсов и экологии Российской Федерации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37EB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Федеральное агентство по недропользованию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37EB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Федеральное государственное бюджетное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37EB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«ВСЕРОССИЙСКИЙ НАУЧНО-ИССЛЕДОВАТЕЛЬСКИЙ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37EB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ГЕОЛОГИЧЕСКИЙ НЕФТЯНОЙ ИНСТИТУТ»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37EB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ФГБУ «ВНИГНИ»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EC1975-CF96-CDF4-1386-1F7FEB2FD3E6}"/>
              </a:ext>
            </a:extLst>
          </p:cNvPr>
          <p:cNvSpPr txBox="1"/>
          <p:nvPr/>
        </p:nvSpPr>
        <p:spPr>
          <a:xfrm>
            <a:off x="5172187" y="2535579"/>
            <a:ext cx="6763198" cy="1712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ОПТИМИЗАЦИЯ СТРУКТУРЫ УПРАВЛЕНИЯ ГОСУДАРСТВЕННЫМ ГЕОЛОГИЧЕСКИМ ИССЛЕДОВАНИЕМ НЕДР И НЕДРОПОЛЬЗОВАНИЕМ </a:t>
            </a:r>
            <a:br>
              <a:rPr lang="ru-RU" sz="20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В РОССИЙСКОЙ ФЕДЕРАЦИИ В ТРУДАХ Е.А.КОЗЛОВСКОГО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B4272A-B41D-E305-1C24-51E1C56C4E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2141" r="24812" b="6404"/>
          <a:stretch/>
        </p:blipFill>
        <p:spPr>
          <a:xfrm>
            <a:off x="417232" y="1819768"/>
            <a:ext cx="4332305" cy="3797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54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FF490A-A85B-4AA1-902D-02CBE12B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422" y="6637867"/>
            <a:ext cx="1038578" cy="220133"/>
          </a:xfrm>
        </p:spPr>
        <p:txBody>
          <a:bodyPr/>
          <a:lstStyle/>
          <a:p>
            <a:fld id="{1C6D610B-3B77-441A-BD84-47B27912516C}" type="slidenum">
              <a:rPr lang="ru-RU" b="1" smtClean="0">
                <a:solidFill>
                  <a:schemeClr val="bg1"/>
                </a:solidFill>
              </a:rPr>
              <a:t>10</a:t>
            </a:fld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F48AFF8-D1E4-49C5-9759-D32E1A6192C8}"/>
              </a:ext>
            </a:extLst>
          </p:cNvPr>
          <p:cNvSpPr/>
          <p:nvPr/>
        </p:nvSpPr>
        <p:spPr>
          <a:xfrm>
            <a:off x="388417" y="1240043"/>
            <a:ext cx="2805803" cy="19313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4BC5CD2-2CDA-413A-AA83-E6D41AE86F6E}"/>
              </a:ext>
            </a:extLst>
          </p:cNvPr>
          <p:cNvSpPr/>
          <p:nvPr/>
        </p:nvSpPr>
        <p:spPr>
          <a:xfrm>
            <a:off x="3340918" y="1239493"/>
            <a:ext cx="2455133" cy="19313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9B9D028-E690-4912-81ED-3422F5E02EB6}"/>
              </a:ext>
            </a:extLst>
          </p:cNvPr>
          <p:cNvSpPr/>
          <p:nvPr/>
        </p:nvSpPr>
        <p:spPr>
          <a:xfrm>
            <a:off x="388417" y="3429000"/>
            <a:ext cx="2792717" cy="2009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37EB4"/>
                </a:solidFill>
              </a:rPr>
              <a:t>Подведомственные ФГБУ</a:t>
            </a:r>
          </a:p>
          <a:p>
            <a:pPr algn="ctr"/>
            <a:r>
              <a:rPr lang="ru-RU" sz="1100" b="0" i="0" dirty="0">
                <a:solidFill>
                  <a:srgbClr val="000000"/>
                </a:solidFill>
                <a:effectLst/>
              </a:rPr>
              <a:t>ГКЗ, </a:t>
            </a:r>
            <a:r>
              <a:rPr lang="ru-RU" sz="1100" b="0" i="0" dirty="0" err="1">
                <a:solidFill>
                  <a:srgbClr val="000000"/>
                </a:solidFill>
                <a:effectLst/>
              </a:rPr>
              <a:t>Росгеолэкспертиза</a:t>
            </a:r>
            <a:r>
              <a:rPr lang="ru-RU" sz="1100" b="0" i="0" dirty="0">
                <a:solidFill>
                  <a:srgbClr val="000000"/>
                </a:solidFill>
                <a:effectLst/>
              </a:rPr>
              <a:t> и др. </a:t>
            </a:r>
          </a:p>
          <a:p>
            <a:pPr algn="ctr"/>
            <a:endParaRPr lang="ru-RU" sz="1100" dirty="0">
              <a:solidFill>
                <a:srgbClr val="000000"/>
              </a:solidFill>
            </a:endParaRPr>
          </a:p>
          <a:p>
            <a:pPr algn="ctr"/>
            <a:r>
              <a:rPr lang="ru-RU" sz="1100" b="0" i="0" dirty="0">
                <a:solidFill>
                  <a:srgbClr val="000000"/>
                </a:solidFill>
                <a:effectLst/>
              </a:rPr>
              <a:t>Выполняют информационные, экспертные, аналитические работы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3F9ADD7-0A98-4E8A-B385-EF17AFB857C5}"/>
              </a:ext>
            </a:extLst>
          </p:cNvPr>
          <p:cNvSpPr/>
          <p:nvPr/>
        </p:nvSpPr>
        <p:spPr>
          <a:xfrm>
            <a:off x="3360890" y="5788380"/>
            <a:ext cx="2435159" cy="685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b="1" i="0" dirty="0">
                <a:solidFill>
                  <a:srgbClr val="000000"/>
                </a:solidFill>
                <a:effectLst/>
              </a:rPr>
              <a:t>предприятия холдинга</a:t>
            </a:r>
            <a:endParaRPr lang="ru-RU" sz="12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ECFA202-DCA3-4098-A1B2-12B2B0445388}"/>
              </a:ext>
            </a:extLst>
          </p:cNvPr>
          <p:cNvSpPr/>
          <p:nvPr/>
        </p:nvSpPr>
        <p:spPr>
          <a:xfrm>
            <a:off x="5938537" y="3429000"/>
            <a:ext cx="2788872" cy="2009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37EB4"/>
                </a:solidFill>
              </a:rPr>
              <a:t>Недропользователи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</a:rPr>
              <a:t>Заказывают сервисные услуги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47E48C0-681D-4E3B-8979-268B76194997}"/>
              </a:ext>
            </a:extLst>
          </p:cNvPr>
          <p:cNvSpPr/>
          <p:nvPr/>
        </p:nvSpPr>
        <p:spPr>
          <a:xfrm>
            <a:off x="5938537" y="1239245"/>
            <a:ext cx="2788872" cy="1931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5C5E34-C4E0-4B89-802E-F3C36BDEF4C6}"/>
              </a:ext>
            </a:extLst>
          </p:cNvPr>
          <p:cNvSpPr txBox="1"/>
          <p:nvPr/>
        </p:nvSpPr>
        <p:spPr>
          <a:xfrm>
            <a:off x="5971547" y="1235344"/>
            <a:ext cx="2623988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ru-RU"/>
            </a:defPPr>
            <a:lvl1pPr>
              <a:defRPr sz="2400" b="1">
                <a:solidFill>
                  <a:srgbClr val="137EB4"/>
                </a:solidFill>
              </a:defRPr>
            </a:lvl1pPr>
          </a:lstStyle>
          <a:p>
            <a:pPr algn="ctr"/>
            <a:r>
              <a:rPr lang="ru-RU" sz="2000" dirty="0"/>
              <a:t>Правительство РФ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72FBBD-EC68-4C1A-9C87-51597FD8DE4E}"/>
              </a:ext>
            </a:extLst>
          </p:cNvPr>
          <p:cNvSpPr txBox="1"/>
          <p:nvPr/>
        </p:nvSpPr>
        <p:spPr>
          <a:xfrm>
            <a:off x="5999747" y="1585547"/>
            <a:ext cx="2727662" cy="1359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100" dirty="0"/>
              <a:t>НПА в развитие Закона «О недрах», наделение </a:t>
            </a:r>
            <a:r>
              <a:rPr lang="ru-RU" sz="1100" dirty="0" err="1"/>
              <a:t>госуправленческими</a:t>
            </a:r>
            <a:r>
              <a:rPr lang="ru-RU" sz="1100" dirty="0"/>
              <a:t> функциями Минприроды и Роснедра, утверждение Госпрограммы для отрасли, наделение АО «</a:t>
            </a:r>
            <a:r>
              <a:rPr lang="ru-RU" sz="1100" dirty="0" err="1"/>
              <a:t>Росгеология</a:t>
            </a:r>
            <a:r>
              <a:rPr lang="ru-RU" sz="1100" dirty="0"/>
              <a:t>» статусом единственного исполнителя по ВМСБ, полномочия РФ как собственника в отношении АО «</a:t>
            </a:r>
            <a:r>
              <a:rPr lang="ru-RU" sz="1100" dirty="0" err="1"/>
              <a:t>Росгеология</a:t>
            </a:r>
            <a:r>
              <a:rPr lang="ru-RU" sz="1100" dirty="0"/>
              <a:t>» и подчиненных AO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3F0ADBD-7C6E-47A7-9201-9CC2E4B29275}"/>
              </a:ext>
            </a:extLst>
          </p:cNvPr>
          <p:cNvSpPr/>
          <p:nvPr/>
        </p:nvSpPr>
        <p:spPr>
          <a:xfrm>
            <a:off x="3360890" y="3436364"/>
            <a:ext cx="2435158" cy="2009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A7DA657-DE5B-4C8D-A105-43C6339F8819}"/>
              </a:ext>
            </a:extLst>
          </p:cNvPr>
          <p:cNvSpPr txBox="1"/>
          <p:nvPr/>
        </p:nvSpPr>
        <p:spPr>
          <a:xfrm>
            <a:off x="1101400" y="1258914"/>
            <a:ext cx="1544169" cy="4087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ru-RU" sz="2000" b="1" dirty="0">
                <a:solidFill>
                  <a:srgbClr val="137EB4"/>
                </a:solidFill>
              </a:rPr>
              <a:t>Роснедра</a:t>
            </a:r>
            <a:endParaRPr lang="ru-RU" sz="3200" dirty="0">
              <a:solidFill>
                <a:srgbClr val="137EB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3AC936-25D2-4331-9997-8A9DE5B6D258}"/>
              </a:ext>
            </a:extLst>
          </p:cNvPr>
          <p:cNvSpPr txBox="1"/>
          <p:nvPr/>
        </p:nvSpPr>
        <p:spPr>
          <a:xfrm>
            <a:off x="710515" y="1984518"/>
            <a:ext cx="2087279" cy="113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rgbClr val="000000"/>
                </a:solidFill>
                <a:effectLst/>
                <a:latin typeface="YS Text"/>
              </a:rPr>
              <a:t>Лицензирование, Планирование ГГИН, Функции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YS Text"/>
              </a:rPr>
              <a:t>госзаказчика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YS Text"/>
              </a:rPr>
              <a:t>, учет запасов и др.</a:t>
            </a:r>
            <a:endParaRPr lang="ru-RU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23BB923-AEE2-45BA-B4F5-46D89276033C}"/>
              </a:ext>
            </a:extLst>
          </p:cNvPr>
          <p:cNvSpPr txBox="1"/>
          <p:nvPr/>
        </p:nvSpPr>
        <p:spPr>
          <a:xfrm>
            <a:off x="3494388" y="1266477"/>
            <a:ext cx="2323689" cy="54505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ru-RU"/>
            </a:defPPr>
            <a:lvl1pPr>
              <a:defRPr sz="2400" b="1">
                <a:solidFill>
                  <a:srgbClr val="137EB4"/>
                </a:solidFill>
              </a:defRPr>
            </a:lvl1pPr>
          </a:lstStyle>
          <a:p>
            <a:r>
              <a:rPr lang="ru-RU" sz="2000" dirty="0"/>
              <a:t>Минприроды РФ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4FF32C-C764-4A4B-BFFF-0EBE5C64DC47}"/>
              </a:ext>
            </a:extLst>
          </p:cNvPr>
          <p:cNvSpPr txBox="1"/>
          <p:nvPr/>
        </p:nvSpPr>
        <p:spPr>
          <a:xfrm>
            <a:off x="3544614" y="1865239"/>
            <a:ext cx="2176150" cy="6898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1100" dirty="0">
                <a:solidFill>
                  <a:srgbClr val="000000"/>
                </a:solidFill>
                <a:latin typeface="YS Text"/>
              </a:rPr>
              <a:t>Формирование госполитики и госпрограмм, госрегулирование (классификации, проектирование ГРР)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CC0FD2-90D0-4687-8117-38B4E6D1696C}"/>
              </a:ext>
            </a:extLst>
          </p:cNvPr>
          <p:cNvSpPr txBox="1"/>
          <p:nvPr/>
        </p:nvSpPr>
        <p:spPr>
          <a:xfrm>
            <a:off x="3449071" y="3624702"/>
            <a:ext cx="2836143" cy="44965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ru-RU"/>
            </a:defPPr>
            <a:lvl1pPr>
              <a:defRPr sz="2400" b="1">
                <a:solidFill>
                  <a:srgbClr val="137EB4"/>
                </a:solidFill>
              </a:defRPr>
            </a:lvl1pPr>
          </a:lstStyle>
          <a:p>
            <a:r>
              <a:rPr lang="ru-RU" sz="2000" dirty="0"/>
              <a:t>АО «</a:t>
            </a:r>
            <a:r>
              <a:rPr lang="ru-RU" sz="2000" dirty="0" err="1"/>
              <a:t>Росгеология</a:t>
            </a:r>
            <a:r>
              <a:rPr lang="ru-RU" sz="2000" dirty="0"/>
              <a:t>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8F6CCF-4BA3-43FB-ABBB-1E1A555AFA02}"/>
              </a:ext>
            </a:extLst>
          </p:cNvPr>
          <p:cNvSpPr txBox="1"/>
          <p:nvPr/>
        </p:nvSpPr>
        <p:spPr>
          <a:xfrm>
            <a:off x="3391873" y="4207386"/>
            <a:ext cx="2299671" cy="7098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1100" dirty="0">
                <a:solidFill>
                  <a:srgbClr val="000000"/>
                </a:solidFill>
              </a:rPr>
              <a:t>Единственный исполнитель работ по ВМСБ согласно распоряжению Правительства № 1026-р от 04.06.2015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8CC9DDB4-E6B6-41FD-B9DE-139AE80F8CFD}"/>
              </a:ext>
            </a:extLst>
          </p:cNvPr>
          <p:cNvSpPr/>
          <p:nvPr/>
        </p:nvSpPr>
        <p:spPr>
          <a:xfrm>
            <a:off x="1828268" y="2925793"/>
            <a:ext cx="270573" cy="73920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xmlns="" id="{F0F6BA02-9FD3-421D-B0B5-F97B2FD2F496}"/>
              </a:ext>
            </a:extLst>
          </p:cNvPr>
          <p:cNvSpPr/>
          <p:nvPr/>
        </p:nvSpPr>
        <p:spPr>
          <a:xfrm>
            <a:off x="4427885" y="2949646"/>
            <a:ext cx="270573" cy="73920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xmlns="" id="{08D70B41-F4C1-4797-9923-34F883792B43}"/>
              </a:ext>
            </a:extLst>
          </p:cNvPr>
          <p:cNvSpPr/>
          <p:nvPr/>
        </p:nvSpPr>
        <p:spPr>
          <a:xfrm>
            <a:off x="4443182" y="5331881"/>
            <a:ext cx="270573" cy="73920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xmlns="" id="{A539148C-3259-41A0-A61F-71E3CC089BEA}"/>
              </a:ext>
            </a:extLst>
          </p:cNvPr>
          <p:cNvSpPr/>
          <p:nvPr/>
        </p:nvSpPr>
        <p:spPr>
          <a:xfrm rot="18913075">
            <a:off x="3204816" y="2972606"/>
            <a:ext cx="246690" cy="73920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C2577D-9926-4914-A13D-7614D47B69A3}"/>
              </a:ext>
            </a:extLst>
          </p:cNvPr>
          <p:cNvSpPr txBox="1"/>
          <p:nvPr/>
        </p:nvSpPr>
        <p:spPr>
          <a:xfrm>
            <a:off x="1963554" y="115280"/>
            <a:ext cx="940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ОСНОВНЫЕ ПРОБЛЕМЫ ГОСУДАРСТВЕННОГО ГЕОЛОГИЧЕСКОГО ИССЛЕДОВАНИЯ НЕДР </a:t>
            </a:r>
          </a:p>
          <a:p>
            <a:pPr algn="ctr"/>
            <a:r>
              <a:rPr lang="ru-RU" sz="16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И ВОСПРОИЗВОДСТВА МСБ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8B1FE871-BE74-B6AD-4E52-6BF3CB81AE28}"/>
              </a:ext>
            </a:extLst>
          </p:cNvPr>
          <p:cNvSpPr/>
          <p:nvPr/>
        </p:nvSpPr>
        <p:spPr>
          <a:xfrm rot="2846187">
            <a:off x="5761773" y="2885245"/>
            <a:ext cx="270573" cy="92760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F8B6EA4B-2042-C904-0057-2BE72E15780C}"/>
              </a:ext>
            </a:extLst>
          </p:cNvPr>
          <p:cNvSpPr/>
          <p:nvPr/>
        </p:nvSpPr>
        <p:spPr>
          <a:xfrm rot="5400000">
            <a:off x="5781221" y="4707600"/>
            <a:ext cx="270573" cy="73920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26CB245-F527-CB98-800F-12DD31FB06C8}"/>
              </a:ext>
            </a:extLst>
          </p:cNvPr>
          <p:cNvSpPr txBox="1"/>
          <p:nvPr/>
        </p:nvSpPr>
        <p:spPr>
          <a:xfrm>
            <a:off x="8968328" y="1156265"/>
            <a:ext cx="303688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Государственные структуры управления не соответствуют интересам геологических исследований и интересам развития минерально-сырьевой базы. В существующей структуре отрасли разделены правоустанавливающие (нормативно-правовые) функции, закрепленные за Министерством природных ресурсов и экологии РФ, и правоприменительные (исполнительные) функции, возложенные на ФА Роснедра, в ведение которого находится всего 10 учреждений. В то же время, почти все геологические предприятия и научно-исследовательские институты находятся в составе АО «</a:t>
            </a:r>
            <a:r>
              <a:rPr lang="ru-RU" sz="1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Росгеология</a:t>
            </a:r>
            <a:r>
              <a:rPr lang="ru-RU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», напрямую подчиняющееся Правительству РФ и не подчиняющегося исполнительным органам власти. Таким образом, геологическая отрасль оказалась раздробленной, не имеет единого центра компетентности, что порождает нездоровое соперничество, отрицательно сказывается на выполнении Гос. Заказа и существенно снижает эффективность геологоразведочных работ.</a:t>
            </a:r>
            <a:endParaRPr lang="ru-RU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FE8E366-D8B9-3801-FFB1-453EAEC3D297}"/>
              </a:ext>
            </a:extLst>
          </p:cNvPr>
          <p:cNvSpPr txBox="1"/>
          <p:nvPr/>
        </p:nvSpPr>
        <p:spPr>
          <a:xfrm>
            <a:off x="591827" y="858333"/>
            <a:ext cx="7899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Существующая функциональная схема госсектора геологической отрасли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3520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25956" y="6626578"/>
            <a:ext cx="652480" cy="24835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8FB59-C579-49D5-B9AC-EEA634852BEA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EC5E3-ED53-FEE1-6FCC-9DC350C0C632}"/>
              </a:ext>
            </a:extLst>
          </p:cNvPr>
          <p:cNvSpPr txBox="1"/>
          <p:nvPr/>
        </p:nvSpPr>
        <p:spPr>
          <a:xfrm>
            <a:off x="1963554" y="115280"/>
            <a:ext cx="940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ОСНОВНЫЕ ПРОБЛЕМЫ ГОСУДАРСТВЕННОГО ГЕОЛОГИЧЕСКОГО ИССЛЕДОВАНИЯ НЕДР </a:t>
            </a:r>
          </a:p>
          <a:p>
            <a:pPr algn="ctr"/>
            <a:r>
              <a:rPr lang="ru-RU" sz="16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И ВОСПРОИЗВОДСТВА МСБ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592576-CBC7-209C-67E2-C24E6FE29ADB}"/>
              </a:ext>
            </a:extLst>
          </p:cNvPr>
          <p:cNvSpPr txBox="1"/>
          <p:nvPr/>
        </p:nvSpPr>
        <p:spPr>
          <a:xfrm>
            <a:off x="1464657" y="1757587"/>
            <a:ext cx="9297750" cy="364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Нормативно-правовое поле не содействует организации эффективных геологоразведочных работ и развитию минерально-сырьевой базы</a:t>
            </a:r>
            <a:endParaRPr lang="ru-RU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Отсутствует </a:t>
            </a:r>
            <a:r>
              <a:rPr lang="ru-RU" b="1" kern="100" dirty="0">
                <a:solidFill>
                  <a:srgbClr val="137EB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документ</a:t>
            </a:r>
            <a:r>
              <a:rPr lang="ru-RU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в котором закреплены принципы государственной политики в данной области. В том числе нет четкого разграничения ответственности Государства и компаний за геологическое исследование недр и воспроизводство МСБ.</a:t>
            </a:r>
            <a:endParaRPr lang="ru-RU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 актуализированы старые и не разработаны новые методологические и методические документы в части регионального изучения и поисковых работ ни на углеводородное сырье, ни на твердые полезные ископаемые.</a:t>
            </a:r>
            <a:endParaRPr lang="ru-RU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Закон </a:t>
            </a:r>
            <a:r>
              <a:rPr lang="ru-RU" b="1" kern="100" dirty="0">
                <a:solidFill>
                  <a:srgbClr val="137EB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44-ФЗ</a:t>
            </a:r>
            <a:r>
              <a:rPr lang="ru-RU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на основе которого распределяется госзаказ, разработан для чисто закупочной деятельности и не пригоден ни для системных геологических исследований, ни для поисково-разведочных работ.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92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25956" y="6626578"/>
            <a:ext cx="652480" cy="24835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8FB59-C579-49D5-B9AC-EEA634852BEA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EC5E3-ED53-FEE1-6FCC-9DC350C0C632}"/>
              </a:ext>
            </a:extLst>
          </p:cNvPr>
          <p:cNvSpPr txBox="1"/>
          <p:nvPr/>
        </p:nvSpPr>
        <p:spPr>
          <a:xfrm>
            <a:off x="1963554" y="115280"/>
            <a:ext cx="940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ОСНОВНЫЕ ПРОБЛЕМЫ ГОСУДАРСТВЕННОГО ГЕОЛОГИЧЕСКОГО ИССЛЕДОВАНИЯ НЕДР </a:t>
            </a:r>
          </a:p>
          <a:p>
            <a:pPr algn="ctr"/>
            <a:r>
              <a:rPr lang="ru-RU" sz="16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И ВОСПРОИЗВОДСТВА МСБ</a:t>
            </a:r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xmlns="" id="{BDA8D598-7660-A296-A076-8CF49223BCFC}"/>
              </a:ext>
            </a:extLst>
          </p:cNvPr>
          <p:cNvSpPr txBox="1">
            <a:spLocks/>
          </p:cNvSpPr>
          <p:nvPr/>
        </p:nvSpPr>
        <p:spPr>
          <a:xfrm>
            <a:off x="666044" y="1141985"/>
            <a:ext cx="4653301" cy="5318971"/>
          </a:xfrm>
          <a:prstGeom prst="rect">
            <a:avLst/>
          </a:prstGeom>
          <a:solidFill>
            <a:srgbClr val="137EB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3100" algn="l" fontAlgn="auto">
              <a:spcAft>
                <a:spcPts val="0"/>
              </a:spcAft>
            </a:pP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7FE8FA-1D02-57FA-9284-0F7087269CD3}"/>
              </a:ext>
            </a:extLst>
          </p:cNvPr>
          <p:cNvSpPr txBox="1"/>
          <p:nvPr/>
        </p:nvSpPr>
        <p:spPr>
          <a:xfrm>
            <a:off x="5938108" y="2060651"/>
            <a:ext cx="55878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137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настоящее время есть только 1 документ, определяющий государственную позицию –  «Основы государственной политики в области использования минерального сырья и недропользования».</a:t>
            </a:r>
          </a:p>
          <a:p>
            <a:pPr algn="just"/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этом документе не затронуты ключевые вопросы геологического изучения недр и воспроизводства МСБ: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каковы критерии обеспечения сырьевой безопасности;</a:t>
            </a:r>
          </a:p>
          <a:p>
            <a:pPr marL="285750" indent="-285750" algn="just"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какова должна быть структура исполнительной власти;</a:t>
            </a:r>
          </a:p>
          <a:p>
            <a:pPr marL="285750" indent="-285750" algn="just"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методология геологический исследований и принципы финансирования ГРР;</a:t>
            </a:r>
          </a:p>
          <a:p>
            <a:pPr marL="285750" indent="-285750" algn="just"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принципы и алгоритмы взаимодействия государства и компаний-недропользователей.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1F33AC-3909-A276-41DD-057CC76A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0" r="8756"/>
          <a:stretch/>
        </p:blipFill>
        <p:spPr>
          <a:xfrm>
            <a:off x="789474" y="1285981"/>
            <a:ext cx="4397524" cy="501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1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25956" y="6626578"/>
            <a:ext cx="652480" cy="24835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8FB59-C579-49D5-B9AC-EEA634852BEA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28A5A26-73F7-4C6D-A90D-5FC7BFD7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62" y="945043"/>
            <a:ext cx="6366644" cy="66967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Главные недостатки 44-ФЗ при применении к ГРР</a:t>
            </a:r>
          </a:p>
        </p:txBody>
      </p:sp>
      <p:sp>
        <p:nvSpPr>
          <p:cNvPr id="28" name="Заголовок 4">
            <a:extLst>
              <a:ext uri="{FF2B5EF4-FFF2-40B4-BE49-F238E27FC236}">
                <a16:creationId xmlns:a16="http://schemas.microsoft.com/office/drawing/2014/main" xmlns="" id="{9C8BFF0B-9CC1-423C-9B1E-8C8FFDFCEFEF}"/>
              </a:ext>
            </a:extLst>
          </p:cNvPr>
          <p:cNvSpPr txBox="1">
            <a:spLocks/>
          </p:cNvSpPr>
          <p:nvPr/>
        </p:nvSpPr>
        <p:spPr>
          <a:xfrm>
            <a:off x="548462" y="1552860"/>
            <a:ext cx="6366644" cy="107023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310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44-ФЗ «О контрактной системе в сфере закупок товаров, работ, услуг для обеспечения государственных и муниципальных нужд» – главное препятствие на пути к эффективной организации ГРР.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E9F8DE9-9157-4345-970E-BC09C1904C68}"/>
              </a:ext>
            </a:extLst>
          </p:cNvPr>
          <p:cNvSpPr txBox="1"/>
          <p:nvPr/>
        </p:nvSpPr>
        <p:spPr>
          <a:xfrm>
            <a:off x="548462" y="4283457"/>
            <a:ext cx="636664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37EB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несистемное субъективное ценообразование ГРР, не отвечающее реальной стоимости;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37EB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огромные потери времени на организацию и проведение закупочных процедур (до 20-30 и более процентов);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37EB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демпинг и неквалифицированные исполнители;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37EB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существенное снижение качества подготовки объектов.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3CE3974-8699-F5B0-3F0F-DDBFEFFD18C2}"/>
              </a:ext>
            </a:extLst>
          </p:cNvPr>
          <p:cNvSpPr/>
          <p:nvPr/>
        </p:nvSpPr>
        <p:spPr>
          <a:xfrm>
            <a:off x="8259167" y="1552860"/>
            <a:ext cx="3700222" cy="4577256"/>
          </a:xfrm>
          <a:prstGeom prst="rect">
            <a:avLst/>
          </a:prstGeom>
          <a:solidFill>
            <a:srgbClr val="137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65C0F0C3-C59C-49F2-91AD-F22EB17B00D5}"/>
              </a:ext>
            </a:extLst>
          </p:cNvPr>
          <p:cNvSpPr/>
          <p:nvPr/>
        </p:nvSpPr>
        <p:spPr>
          <a:xfrm>
            <a:off x="3171261" y="2889844"/>
            <a:ext cx="914400" cy="958257"/>
          </a:xfrm>
          <a:prstGeom prst="downArrow">
            <a:avLst/>
          </a:prstGeom>
          <a:solidFill>
            <a:srgbClr val="147CB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EC5E3-ED53-FEE1-6FCC-9DC350C0C632}"/>
              </a:ext>
            </a:extLst>
          </p:cNvPr>
          <p:cNvSpPr txBox="1"/>
          <p:nvPr/>
        </p:nvSpPr>
        <p:spPr>
          <a:xfrm>
            <a:off x="1963554" y="115280"/>
            <a:ext cx="940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ОСНОВНЫЕ ПРОБЛЕМЫ ГОСУДАРСТВЕННОГО ГЕОЛОГИЧЕСКОГО ИССЛЕДОВАНИЯ НЕДР </a:t>
            </a:r>
          </a:p>
          <a:p>
            <a:pPr algn="ctr"/>
            <a:r>
              <a:rPr lang="ru-RU" sz="16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И ВОСПРОИЗВОДСТВА МСБ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592576-CBC7-209C-67E2-C24E6FE29ADB}"/>
              </a:ext>
            </a:extLst>
          </p:cNvPr>
          <p:cNvSpPr txBox="1"/>
          <p:nvPr/>
        </p:nvSpPr>
        <p:spPr>
          <a:xfrm>
            <a:off x="8421241" y="2424017"/>
            <a:ext cx="3376074" cy="3045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В результате после открытых торгов цены на одни и те же виды ГРР – сейсморазведку 2</a:t>
            </a:r>
            <a:r>
              <a:rPr lang="en-US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ru-RU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и параметрическое бурение могут совершенно беспричинно отличаться в 2 – 3 раза, а это как минимум неэффективное использование средств федерального бюджета. </a:t>
            </a:r>
            <a:endParaRPr lang="ru-RU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7040190-676A-9B64-7DE0-18FD3269AF38}"/>
              </a:ext>
            </a:extLst>
          </p:cNvPr>
          <p:cNvSpPr/>
          <p:nvPr/>
        </p:nvSpPr>
        <p:spPr>
          <a:xfrm>
            <a:off x="7194885" y="1552860"/>
            <a:ext cx="914399" cy="4577256"/>
          </a:xfrm>
          <a:prstGeom prst="rect">
            <a:avLst/>
          </a:prstGeom>
          <a:solidFill>
            <a:srgbClr val="137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!</a:t>
            </a: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338734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25956" y="6626578"/>
            <a:ext cx="652480" cy="24835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8FB59-C579-49D5-B9AC-EEA634852BEA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EC5E3-ED53-FEE1-6FCC-9DC350C0C632}"/>
              </a:ext>
            </a:extLst>
          </p:cNvPr>
          <p:cNvSpPr txBox="1"/>
          <p:nvPr/>
        </p:nvSpPr>
        <p:spPr>
          <a:xfrm>
            <a:off x="1744479" y="210530"/>
            <a:ext cx="940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ОСНОВНЫЕ ПРОБЛЕМЫ ГОСУДАРСТВЕННОГО ГЕОЛОГИЧЕСКОГО ИССЛЕДОВАНИЯ НЕДР </a:t>
            </a:r>
          </a:p>
          <a:p>
            <a:pPr algn="ctr"/>
            <a:r>
              <a:rPr lang="ru-RU" sz="16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И ВОСПРОИЗВОДСТВА МСБ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EF9541-EDEB-50E7-1348-849FE06AEF90}"/>
              </a:ext>
            </a:extLst>
          </p:cNvPr>
          <p:cNvSpPr txBox="1"/>
          <p:nvPr/>
        </p:nvSpPr>
        <p:spPr>
          <a:xfrm>
            <a:off x="1160995" y="1519205"/>
            <a:ext cx="9870010" cy="423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Отсутствие в структуре госзаказа научно- исследовательских и опытно-конструкторских работ привело к резкому снижению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подтверждаемости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научного прогноза как по нефти и газу, так и по твердым полезным ископаемым, снижению уровня отраслевой науки, развалу отечественных конструкторских бюро и тотальной зависимости геологоразведки от импортных поставок аппаратурных комплексов, технологий и программных продуктов.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настоящее время отсутствует баланс между стоящими перед Роснедра задачами и выделяемым для их решения финансированием. Утвержденная Правительством РФ «Программа геологического исследование недр и воспроизводства минерально-сырьевой базы» предусматривала, начиная с 2011 года, ежегодное выделение Роснедрам 42 млрд руб. с последующей индексацией, но регулярные сокращения финансов только за последнее десятилетие привели к недофинансированию на сумму более 100 млрд руб.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Существенная часть запасов стратегических видов полезных ископаемых, стоящих на государственном балансе, отличаются низкими качественными характеристиками или являются нерентабельными из-за отсутствия соответствующих технологий добычи. Необходимо разработку таких технологий включить в состав госзаказа для обеспечения более полного освоения минерально-сырьевой базы.</a:t>
            </a:r>
          </a:p>
        </p:txBody>
      </p:sp>
    </p:spTree>
    <p:extLst>
      <p:ext uri="{BB962C8B-B14F-4D97-AF65-F5344CB8AC3E}">
        <p14:creationId xmlns:p14="http://schemas.microsoft.com/office/powerpoint/2010/main" val="393790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25956" y="6626578"/>
            <a:ext cx="652480" cy="24835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8FB59-C579-49D5-B9AC-EEA634852BEA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EC5E3-ED53-FEE1-6FCC-9DC350C0C632}"/>
              </a:ext>
            </a:extLst>
          </p:cNvPr>
          <p:cNvSpPr txBox="1"/>
          <p:nvPr/>
        </p:nvSpPr>
        <p:spPr>
          <a:xfrm>
            <a:off x="1744479" y="210530"/>
            <a:ext cx="9406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ПРЕДЛОЖЕНИЯ ПО ОПТИМИЗАЦИИ ГЕОЛОГИЧЕСКОЙ ОТРАСЛИ РАЗВИТИЮ МСБ РОССИИ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2833C2A-44D7-9E0C-5C58-371BA2AF8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60674"/>
              </p:ext>
            </p:extLst>
          </p:nvPr>
        </p:nvGraphicFramePr>
        <p:xfrm>
          <a:off x="8952565" y="880203"/>
          <a:ext cx="2899631" cy="5284081"/>
        </p:xfrm>
        <a:graphic>
          <a:graphicData uri="http://schemas.openxmlformats.org/drawingml/2006/table">
            <a:tbl>
              <a:tblPr/>
              <a:tblGrid>
                <a:gridCol w="36778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9646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14931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8606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4862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Предлагаемая схема 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стадийности ГРР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исполнитель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0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Этап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Стадия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Изучаемые объекты,  категория запасов (ресурсов)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Региональный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 нефтегазоносности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Осадочные бассейны 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 их части: 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D₂ и частично D₁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Государство (РОСНЕДРА) ОЦЕНИВАЕТ ПЕРСПЕКТИВНЫЕ и ПРОГНОЗНЫЕ РЕСУРСЫ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Оценка зон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нефтегазонакопления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Нефтегазоперспективные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зоны и зоны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нефтегазонакопления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D₂ D₁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9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Поисковый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Выявление и подготовки объектов поискового 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бурения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Районы с установленной или возможной нефтегазоносностью, 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lang="ru-RU" sz="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28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Поиск и оценка месторождений (залежей)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Подготовленные 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ловушки, открытые 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Месторождения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(залежи): 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r>
                        <a:rPr lang="ru-RU" sz="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С</a:t>
                      </a:r>
                      <a:r>
                        <a:rPr lang="ru-RU" sz="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Недропользователи 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ОЦЕНИВАЮТ  ЗАПАСЫ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Разведочный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Разведка месторождений (залежей)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Промышленные месторождения 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(залежи): 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С₁ и частично С₂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35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Доразведка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месторождений (залежей)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процессе эксплуатации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Разрабатываемые месторождения: 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А, В</a:t>
                      </a:r>
                      <a:r>
                        <a:rPr lang="ru-RU" sz="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В</a:t>
                      </a:r>
                      <a:r>
                        <a:rPr lang="ru-RU" sz="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A684C7-D56F-3484-85DA-451700127370}"/>
              </a:ext>
            </a:extLst>
          </p:cNvPr>
          <p:cNvSpPr txBox="1"/>
          <p:nvPr/>
        </p:nvSpPr>
        <p:spPr>
          <a:xfrm>
            <a:off x="339804" y="1192217"/>
            <a:ext cx="8108940" cy="49720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  <a:defRPr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b="0" dirty="0"/>
              <a:t>сохранение государственной собственности на недра;</a:t>
            </a:r>
          </a:p>
          <a:p>
            <a:r>
              <a:rPr lang="ru-RU" b="0" dirty="0"/>
              <a:t>неразрывностью процессов геологического исследования недр, воспроизводства минерально-сырьевой базы и ее освоения;</a:t>
            </a:r>
          </a:p>
          <a:p>
            <a:r>
              <a:rPr lang="ru-RU" b="0" dirty="0"/>
              <a:t>организацию геологических исследований, управление фондом недр и недропользованием сосредоточить в одном вертикально интегрированном органе исполнительной власти, наделенном правоустанавливающими и правоприменительными функциями – Министерстве геологии и недропользования РФ, в прямом подчинении которого должны находиться все геологические организации и предприятия с федеральной собственностью;</a:t>
            </a:r>
          </a:p>
          <a:p>
            <a:r>
              <a:rPr lang="ru-RU" b="0" dirty="0"/>
              <a:t>четкое разделение ответственности за ГГИ между Государством и компаниями, причем ответственность за подготовку запасов (ГРР поискового этапа) должна быть закреплена за Государством. При этом компаниям должно быть предоставлено право в распределённом фонде недр выполнять геологоразведочные работы любых этапов и стадий, в том числе и регионального;</a:t>
            </a:r>
          </a:p>
          <a:p>
            <a:r>
              <a:rPr lang="ru-RU" b="0" dirty="0"/>
              <a:t>максимально полное использование потенциала геологических организаций, предприятий и учреждений вне зависимости от ведомственной принадлежности (Министерство, Роснедра, Академия наук РФ или частные сервисные предприятия).  </a:t>
            </a:r>
          </a:p>
        </p:txBody>
      </p:sp>
    </p:spTree>
    <p:extLst>
      <p:ext uri="{BB962C8B-B14F-4D97-AF65-F5344CB8AC3E}">
        <p14:creationId xmlns:p14="http://schemas.microsoft.com/office/powerpoint/2010/main" val="301505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25956" y="6626578"/>
            <a:ext cx="652480" cy="24835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8FB59-C579-49D5-B9AC-EEA634852BEA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EC5E3-ED53-FEE1-6FCC-9DC350C0C632}"/>
              </a:ext>
            </a:extLst>
          </p:cNvPr>
          <p:cNvSpPr txBox="1"/>
          <p:nvPr/>
        </p:nvSpPr>
        <p:spPr>
          <a:xfrm>
            <a:off x="1744479" y="210530"/>
            <a:ext cx="9406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ПРЕДЛОЖЕНИЯ ПО ОПТИМИЗАЦИИ ГЕОЛОГИЧЕСКОЙ ОТРАСЛИ РАЗВИТИЮ МСБ РОССИИ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A684C7-D56F-3484-85DA-451700127370}"/>
              </a:ext>
            </a:extLst>
          </p:cNvPr>
          <p:cNvSpPr txBox="1"/>
          <p:nvPr/>
        </p:nvSpPr>
        <p:spPr>
          <a:xfrm>
            <a:off x="325949" y="1192217"/>
            <a:ext cx="7806669" cy="51329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37EB4"/>
              </a:buClr>
              <a:buSzPct val="130000"/>
              <a:buFont typeface="Arial" panose="020B0604020202020204" pitchFamily="34" charset="0"/>
              <a:buChar char="•"/>
              <a:defRPr sz="1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Разработать и реализовать поправку к Федеральному закону 44-ФЗ в части исключения геологоразведочных работ из состава работ и услуг, подлежащих действию этого закона. Финансирование ГРР и научно-исследовательских геологических работ осуществлять на основе программно-целевого принципа по программам, утвержденным Министерством и Правительством РФ.</a:t>
            </a:r>
            <a:endParaRPr lang="ru-RU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Исходя из потребностей экономики Страны в минеральном сырье, учитывая потребности внутреннего использования и потребности экспортных поставок, выполнить геолого-экономическое обоснование требуемого прироста запасов по стратегическим видам полезных ископаемых. Полученные данные взять за основу при разработке программ ГРР и научных исследований.</a:t>
            </a:r>
            <a:endParaRPr lang="ru-RU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Восстановить в структуре госзаказа финансирование научно-исследовательских работ, направленных на повышение достоверности прогноза нефтегазоносности и рудоносности перспективных территорий и обоснования новых направлений геологоразведочных работ.</a:t>
            </a:r>
            <a:endParaRPr lang="ru-RU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Ликвидировать дефицит финансирования геологоразведочных работ, накопившийся в последнее десятилетие, обеспечив соответствие между поставленными перед Роснедрами задачами и объемами финансирования, выделяемым Государством на эти цели.</a:t>
            </a:r>
            <a:endParaRPr lang="ru-RU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3FFC27-907B-C468-ABF7-982763CED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70" y="1063914"/>
            <a:ext cx="3389581" cy="5027580"/>
          </a:xfrm>
          <a:prstGeom prst="rect">
            <a:avLst/>
          </a:prstGeom>
          <a:ln w="3175">
            <a:solidFill>
              <a:srgbClr val="137E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66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61" y="1752921"/>
            <a:ext cx="9929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867" b="1" cap="all" spc="160" dirty="0">
                <a:solidFill>
                  <a:prstClr val="black"/>
                </a:solidFill>
                <a:latin typeface="Calibri" panose="020F0502020204030204"/>
              </a:rPr>
              <a:t>цели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8493" y="1439376"/>
            <a:ext cx="9984896" cy="549464"/>
          </a:xfrm>
          <a:prstGeom prst="rect">
            <a:avLst/>
          </a:prstGeom>
          <a:solidFill>
            <a:srgbClr val="137EB4"/>
          </a:solidFill>
        </p:spPr>
        <p:txBody>
          <a:bodyPr wrap="square" rtlCol="0" anchor="ctr">
            <a:noAutofit/>
          </a:bodyPr>
          <a:lstStyle/>
          <a:p>
            <a:pPr defTabSz="1219170"/>
            <a:r>
              <a:rPr lang="ru-RU" sz="1600" b="1" dirty="0">
                <a:solidFill>
                  <a:prstClr val="white"/>
                </a:solidFill>
                <a:latin typeface="Calibri" panose="020F0502020204030204"/>
              </a:rPr>
              <a:t>1. Обеспечение национальной сырьевой безопасности по всем видам стратегических полезных ископаемых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3339" y="4512591"/>
            <a:ext cx="11370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867" b="1" cap="all" dirty="0">
                <a:solidFill>
                  <a:prstClr val="black"/>
                </a:solidFill>
                <a:latin typeface="Calibri" panose="020F0502020204030204"/>
              </a:rPr>
              <a:t>задачи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8493" y="3126234"/>
            <a:ext cx="1920000" cy="3183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Разработка основ государственной политики в области государственного геологического изучения недр, развития и использования минерально-сырьевой базы; оптимизация нормативно-правового обеспечения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44717" y="3126234"/>
            <a:ext cx="1920000" cy="3183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Обеспечение сырьевой безопасности по всем стратегическим видам полезных ископаемых; повышение поисковых заделов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60941" y="3126234"/>
            <a:ext cx="1920000" cy="3183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Совершенствование системы лицензирования недр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377165" y="3126234"/>
            <a:ext cx="1920000" cy="3183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b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Повышение эффективности геологоразведочных работ за счет возрождения НИОКР и внедрения новых методов исследований, технологий и аппаратурных комплексов в повседневную практику ГРР</a:t>
            </a:r>
            <a:endParaRPr lang="ru-RU" sz="1467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393389" y="3126234"/>
            <a:ext cx="1920000" cy="3183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Интенсивное использование информационных ресурсов на основе создания ГИС-проектов по всем направлениям геологических исследований и лицензирования недр</a:t>
            </a:r>
          </a:p>
          <a:p>
            <a:pPr algn="ctr" defTabSz="1219170">
              <a:lnSpc>
                <a:spcPct val="90000"/>
              </a:lnSpc>
            </a:pPr>
            <a:endParaRPr lang="ru-RU" sz="1467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28280" y="2015440"/>
            <a:ext cx="9984896" cy="549464"/>
          </a:xfrm>
          <a:prstGeom prst="rect">
            <a:avLst/>
          </a:prstGeom>
          <a:solidFill>
            <a:srgbClr val="137EB4"/>
          </a:solidFill>
        </p:spPr>
        <p:txBody>
          <a:bodyPr wrap="square" rtlCol="0" anchor="ctr">
            <a:noAutofit/>
          </a:bodyPr>
          <a:lstStyle/>
          <a:p>
            <a:pPr defTabSz="1219170"/>
            <a:r>
              <a:rPr lang="ru-RU" sz="1600" b="1" dirty="0">
                <a:solidFill>
                  <a:prstClr val="white"/>
                </a:solidFill>
                <a:latin typeface="Calibri" panose="020F0502020204030204"/>
              </a:rPr>
              <a:t>2. Обеспечение компаний-</a:t>
            </a:r>
            <a:r>
              <a:rPr lang="ru-RU" sz="1600" b="1" dirty="0" err="1">
                <a:solidFill>
                  <a:prstClr val="white"/>
                </a:solidFill>
                <a:latin typeface="Calibri" panose="020F0502020204030204"/>
              </a:rPr>
              <a:t>недропользователей</a:t>
            </a:r>
            <a:r>
              <a:rPr lang="ru-RU" sz="1600" b="1" dirty="0">
                <a:solidFill>
                  <a:prstClr val="white"/>
                </a:solidFill>
                <a:latin typeface="Calibri" panose="020F0502020204030204"/>
              </a:rPr>
              <a:t> рентабельными запасами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80382" y="340194"/>
            <a:ext cx="9984896" cy="485239"/>
          </a:xfrm>
          <a:prstGeom prst="roundRect">
            <a:avLst>
              <a:gd name="adj" fmla="val 30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/>
            <a:r>
              <a:rPr lang="ru-RU" altLang="ru-RU" b="1" cap="all" dirty="0">
                <a:solidFill>
                  <a:srgbClr val="137EB4"/>
                </a:solidFill>
                <a:latin typeface="Century Gothic" panose="020B0502020202020204" pitchFamily="34" charset="0"/>
              </a:rPr>
              <a:t>Национальный проект «Геология и недропользование»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2102772" y="2667222"/>
            <a:ext cx="405371" cy="418381"/>
          </a:xfrm>
          <a:prstGeom prst="downArrow">
            <a:avLst/>
          </a:prstGeom>
          <a:gradFill flip="none" rotWithShape="1">
            <a:gsLst>
              <a:gs pos="37000">
                <a:srgbClr val="BDD7EE"/>
              </a:gs>
              <a:gs pos="97000">
                <a:srgbClr val="137EB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Стрелка вниз 28">
            <a:extLst>
              <a:ext uri="{FF2B5EF4-FFF2-40B4-BE49-F238E27FC236}">
                <a16:creationId xmlns:a16="http://schemas.microsoft.com/office/drawing/2014/main" xmlns="" id="{FBF10386-ECAD-40A8-8495-DA54C7068272}"/>
              </a:ext>
            </a:extLst>
          </p:cNvPr>
          <p:cNvSpPr/>
          <p:nvPr/>
        </p:nvSpPr>
        <p:spPr>
          <a:xfrm>
            <a:off x="4102032" y="2667222"/>
            <a:ext cx="405371" cy="418381"/>
          </a:xfrm>
          <a:prstGeom prst="downArrow">
            <a:avLst/>
          </a:prstGeom>
          <a:gradFill flip="none" rotWithShape="1">
            <a:gsLst>
              <a:gs pos="37000">
                <a:srgbClr val="BDD7EE"/>
              </a:gs>
              <a:gs pos="97000">
                <a:srgbClr val="137EB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Стрелка вниз 28">
            <a:extLst>
              <a:ext uri="{FF2B5EF4-FFF2-40B4-BE49-F238E27FC236}">
                <a16:creationId xmlns:a16="http://schemas.microsoft.com/office/drawing/2014/main" xmlns="" id="{B7B6589F-9F9D-4599-B3CC-6885C438F6AF}"/>
              </a:ext>
            </a:extLst>
          </p:cNvPr>
          <p:cNvSpPr/>
          <p:nvPr/>
        </p:nvSpPr>
        <p:spPr>
          <a:xfrm>
            <a:off x="6118043" y="2667222"/>
            <a:ext cx="405371" cy="418381"/>
          </a:xfrm>
          <a:prstGeom prst="downArrow">
            <a:avLst/>
          </a:prstGeom>
          <a:gradFill flip="none" rotWithShape="1">
            <a:gsLst>
              <a:gs pos="37000">
                <a:srgbClr val="BDD7EE"/>
              </a:gs>
              <a:gs pos="97000">
                <a:srgbClr val="137EB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Стрелка вниз 28">
            <a:extLst>
              <a:ext uri="{FF2B5EF4-FFF2-40B4-BE49-F238E27FC236}">
                <a16:creationId xmlns:a16="http://schemas.microsoft.com/office/drawing/2014/main" xmlns="" id="{0206A6EB-F6AA-46CD-A0A4-E9BE8F3C4DBF}"/>
              </a:ext>
            </a:extLst>
          </p:cNvPr>
          <p:cNvSpPr/>
          <p:nvPr/>
        </p:nvSpPr>
        <p:spPr>
          <a:xfrm>
            <a:off x="8134053" y="2666462"/>
            <a:ext cx="405371" cy="418381"/>
          </a:xfrm>
          <a:prstGeom prst="downArrow">
            <a:avLst/>
          </a:prstGeom>
          <a:gradFill flip="none" rotWithShape="1">
            <a:gsLst>
              <a:gs pos="37000">
                <a:srgbClr val="BDD7EE"/>
              </a:gs>
              <a:gs pos="97000">
                <a:srgbClr val="137EB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Стрелка вниз 28">
            <a:extLst>
              <a:ext uri="{FF2B5EF4-FFF2-40B4-BE49-F238E27FC236}">
                <a16:creationId xmlns:a16="http://schemas.microsoft.com/office/drawing/2014/main" xmlns="" id="{7D1617D6-BA80-4304-BE09-08CE12A80544}"/>
              </a:ext>
            </a:extLst>
          </p:cNvPr>
          <p:cNvSpPr/>
          <p:nvPr/>
        </p:nvSpPr>
        <p:spPr>
          <a:xfrm>
            <a:off x="10150704" y="2658304"/>
            <a:ext cx="405371" cy="418381"/>
          </a:xfrm>
          <a:prstGeom prst="downArrow">
            <a:avLst/>
          </a:prstGeom>
          <a:gradFill flip="none" rotWithShape="1">
            <a:gsLst>
              <a:gs pos="37000">
                <a:srgbClr val="BDD7EE"/>
              </a:gs>
              <a:gs pos="97000">
                <a:srgbClr val="137EB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3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755199"/>
              </p:ext>
            </p:extLst>
          </p:nvPr>
        </p:nvGraphicFramePr>
        <p:xfrm>
          <a:off x="609600" y="1350334"/>
          <a:ext cx="10972800" cy="457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35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1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3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5724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/>
                        <a:t>наименование </a:t>
                      </a:r>
                    </a:p>
                    <a:p>
                      <a:pPr algn="ctr"/>
                      <a:r>
                        <a:rPr lang="ru-RU" sz="1600" baseline="0" dirty="0"/>
                        <a:t>Федерального проекта</a:t>
                      </a:r>
                      <a:endParaRPr lang="ru-RU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куратор </a:t>
                      </a:r>
                    </a:p>
                    <a:p>
                      <a:pPr algn="ctr"/>
                      <a:r>
                        <a:rPr lang="ru-RU" sz="1600" dirty="0"/>
                        <a:t>Федерального проекта</a:t>
                      </a:r>
                      <a:endParaRPr lang="ru-RU" sz="1600" baseline="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/>
                        <a:t>руководитель Федерального проекта</a:t>
                      </a:r>
                      <a:endParaRPr lang="ru-RU" sz="16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71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/>
                        <a:t>I</a:t>
                      </a:r>
                      <a:endParaRPr lang="ru-RU" sz="2400" b="1" i="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Геологическое изучение недр и воспроизводство стратегических видов полезных ископаемых</a:t>
                      </a:r>
                      <a:endParaRPr lang="ru-RU" sz="1100" b="1" i="1" dirty="0"/>
                    </a:p>
                  </a:txBody>
                  <a:tcPr marL="121920" marR="121920" marT="60960" marB="60960"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Министр природных ресурсов и экологии Российской Федерации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А.А. Козлов</a:t>
                      </a: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Руководитель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Федерального агентства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по недропользованию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Е.И. Петров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465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/>
                        <a:t>II</a:t>
                      </a:r>
                      <a:endParaRPr lang="ru-RU" sz="2400" b="1" i="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err="1"/>
                        <a:t>Цифровизация</a:t>
                      </a:r>
                      <a:r>
                        <a:rPr lang="ru-RU" sz="1400" b="1" dirty="0"/>
                        <a:t> государственного геологического изучения недр и</a:t>
                      </a:r>
                      <a:r>
                        <a:rPr lang="ru-RU" sz="1400" b="1" baseline="0" dirty="0"/>
                        <a:t> недропользования</a:t>
                      </a:r>
                      <a:endParaRPr lang="ru-RU" sz="1400" b="1" dirty="0"/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endParaRPr lang="ru-RU" sz="105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05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73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/>
                        <a:t>III</a:t>
                      </a:r>
                      <a:endParaRPr lang="ru-RU" sz="2400" b="1" i="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/>
                        <a:t>Изучение и освоение </a:t>
                      </a:r>
                      <a:r>
                        <a:rPr lang="ru-RU" sz="1400" b="1" baseline="0" dirty="0" err="1"/>
                        <a:t>трудноизвлекаемых</a:t>
                      </a:r>
                      <a:r>
                        <a:rPr lang="ru-RU" sz="1400" b="1" baseline="0" dirty="0"/>
                        <a:t> запасов и углеводородов из нетрадиционных источников</a:t>
                      </a:r>
                      <a:endParaRPr lang="ru-RU" sz="1400" b="1" dirty="0"/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endParaRPr lang="ru-RU" sz="105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05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974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/>
                        <a:t>IV</a:t>
                      </a:r>
                      <a:endParaRPr lang="ru-RU" sz="2400" b="1" i="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err="1"/>
                        <a:t>Импортозамещение</a:t>
                      </a:r>
                      <a:r>
                        <a:rPr lang="ru-RU" sz="1400" b="1" dirty="0"/>
                        <a:t> в области геологоразведочных</a:t>
                      </a:r>
                      <a:r>
                        <a:rPr lang="ru-RU" sz="1400" b="1" baseline="0" dirty="0"/>
                        <a:t> работ и освоения месторождений полезных ископаемых</a:t>
                      </a:r>
                      <a:endParaRPr lang="ru-RU" sz="1400" b="1" dirty="0"/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endParaRPr lang="ru-RU" sz="105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05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5">
            <a:extLst>
              <a:ext uri="{FF2B5EF4-FFF2-40B4-BE49-F238E27FC236}">
                <a16:creationId xmlns:a16="http://schemas.microsoft.com/office/drawing/2014/main" xmlns="" id="{ADFB6E91-75F8-53E6-47A2-F79D71C109B1}"/>
              </a:ext>
            </a:extLst>
          </p:cNvPr>
          <p:cNvSpPr/>
          <p:nvPr/>
        </p:nvSpPr>
        <p:spPr>
          <a:xfrm>
            <a:off x="1280382" y="340194"/>
            <a:ext cx="9984896" cy="485239"/>
          </a:xfrm>
          <a:prstGeom prst="roundRect">
            <a:avLst>
              <a:gd name="adj" fmla="val 30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/>
            <a:r>
              <a:rPr lang="ru-RU" altLang="ru-RU" b="1" cap="all" dirty="0">
                <a:solidFill>
                  <a:srgbClr val="137EB4"/>
                </a:solidFill>
                <a:latin typeface="Century Gothic" panose="020B0502020202020204" pitchFamily="34" charset="0"/>
              </a:rPr>
              <a:t>Структура Национального проекта «Геология и недропользование»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1319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4176" y="2410964"/>
            <a:ext cx="1932051" cy="1018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Организационно-управленческий блок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88395" y="2410964"/>
            <a:ext cx="1877581" cy="1018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Нормативно-правовое регулирование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208145" y="2410964"/>
            <a:ext cx="1877583" cy="1018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b="1" spc="-27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Государственное</a:t>
            </a:r>
            <a:r>
              <a:rPr lang="ru-RU" sz="1467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геологическое исследование недр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127896" y="2410964"/>
            <a:ext cx="1869641" cy="1018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48000" rIns="48000" anchor="ctr">
            <a:no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Рациональное недропользование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039705" y="2410964"/>
            <a:ext cx="1911809" cy="1018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Финансово-экономический блок</a:t>
            </a:r>
          </a:p>
          <a:p>
            <a:pPr algn="ctr" defTabSz="1219170">
              <a:lnSpc>
                <a:spcPct val="90000"/>
              </a:lnSpc>
            </a:pPr>
            <a:endParaRPr lang="ru-RU" sz="1467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176" y="1305178"/>
            <a:ext cx="1932051" cy="1018036"/>
          </a:xfrm>
          <a:prstGeom prst="rect">
            <a:avLst/>
          </a:prstGeom>
          <a:solidFill>
            <a:srgbClr val="137EB4"/>
          </a:solidFill>
        </p:spPr>
        <p:txBody>
          <a:bodyPr wrap="square" rtlCol="0" anchor="ctr">
            <a:noAutofit/>
          </a:bodyPr>
          <a:lstStyle/>
          <a:p>
            <a:pPr algn="ctr" defTabSz="1219170"/>
            <a:r>
              <a:rPr lang="ru-RU" sz="4400" cap="all" dirty="0">
                <a:solidFill>
                  <a:schemeClr val="bg1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8395" y="1305178"/>
            <a:ext cx="1877581" cy="1018036"/>
          </a:xfrm>
          <a:prstGeom prst="rect">
            <a:avLst/>
          </a:prstGeom>
          <a:solidFill>
            <a:srgbClr val="137EB4"/>
          </a:solidFill>
        </p:spPr>
        <p:txBody>
          <a:bodyPr wrap="square" rtlCol="0" anchor="ctr">
            <a:noAutofit/>
          </a:bodyPr>
          <a:lstStyle/>
          <a:p>
            <a:pPr algn="ctr" defTabSz="1219170"/>
            <a:r>
              <a:rPr lang="ru-RU" sz="4400" cap="all" dirty="0">
                <a:solidFill>
                  <a:schemeClr val="bg1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08146" y="1305178"/>
            <a:ext cx="1877583" cy="1018036"/>
          </a:xfrm>
          <a:prstGeom prst="rect">
            <a:avLst/>
          </a:prstGeom>
          <a:solidFill>
            <a:srgbClr val="137EB4"/>
          </a:solidFill>
        </p:spPr>
        <p:txBody>
          <a:bodyPr wrap="square" rtlCol="0" anchor="ctr">
            <a:noAutofit/>
          </a:bodyPr>
          <a:lstStyle/>
          <a:p>
            <a:pPr algn="ctr" defTabSz="1219170"/>
            <a:r>
              <a:rPr lang="ru-RU" sz="4400" cap="all" dirty="0">
                <a:solidFill>
                  <a:schemeClr val="bg1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27897" y="1305178"/>
            <a:ext cx="1869641" cy="1018036"/>
          </a:xfrm>
          <a:prstGeom prst="rect">
            <a:avLst/>
          </a:prstGeom>
          <a:solidFill>
            <a:srgbClr val="137EB4"/>
          </a:solidFill>
        </p:spPr>
        <p:txBody>
          <a:bodyPr wrap="square" rtlCol="0" anchor="ctr">
            <a:noAutofit/>
          </a:bodyPr>
          <a:lstStyle/>
          <a:p>
            <a:pPr algn="ctr" defTabSz="1219170"/>
            <a:r>
              <a:rPr lang="ru-RU" sz="4400" cap="all" dirty="0">
                <a:solidFill>
                  <a:schemeClr val="bg1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39705" y="1305178"/>
            <a:ext cx="1911808" cy="1018036"/>
          </a:xfrm>
          <a:prstGeom prst="rect">
            <a:avLst/>
          </a:prstGeom>
          <a:solidFill>
            <a:srgbClr val="137EB4"/>
          </a:solidFill>
        </p:spPr>
        <p:txBody>
          <a:bodyPr wrap="square" rtlCol="0" anchor="ctr">
            <a:noAutofit/>
          </a:bodyPr>
          <a:lstStyle/>
          <a:p>
            <a:pPr algn="ctr" defTabSz="1219170"/>
            <a:r>
              <a:rPr lang="ru-RU" sz="4400" cap="all" dirty="0">
                <a:solidFill>
                  <a:schemeClr val="bg1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993682" y="1305178"/>
            <a:ext cx="1869641" cy="1018036"/>
          </a:xfrm>
          <a:prstGeom prst="rect">
            <a:avLst/>
          </a:prstGeom>
          <a:solidFill>
            <a:srgbClr val="137EB4"/>
          </a:solidFill>
        </p:spPr>
        <p:txBody>
          <a:bodyPr wrap="square" rtlCol="0" anchor="ctr">
            <a:noAutofit/>
          </a:bodyPr>
          <a:lstStyle/>
          <a:p>
            <a:pPr algn="ctr" defTabSz="1219170"/>
            <a:r>
              <a:rPr lang="ru-RU" sz="4400" cap="all" dirty="0">
                <a:solidFill>
                  <a:schemeClr val="bg1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993682" y="2410964"/>
            <a:ext cx="1869641" cy="1018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1219170">
              <a:lnSpc>
                <a:spcPct val="90000"/>
              </a:lnSpc>
            </a:pPr>
            <a:r>
              <a:rPr lang="ru-RU" sz="1467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Кадровое обеспечение проекта</a:t>
            </a:r>
          </a:p>
          <a:p>
            <a:pPr algn="ctr" defTabSz="1219170">
              <a:lnSpc>
                <a:spcPct val="90000"/>
              </a:lnSpc>
            </a:pPr>
            <a:endParaRPr lang="ru-RU" sz="1467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101E22-9521-ED3B-9CC5-79E722839BCF}"/>
              </a:ext>
            </a:extLst>
          </p:cNvPr>
          <p:cNvSpPr txBox="1"/>
          <p:nvPr/>
        </p:nvSpPr>
        <p:spPr>
          <a:xfrm>
            <a:off x="2473592" y="169679"/>
            <a:ext cx="8230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ru-RU" sz="18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СТРУКТУРА ФЕДЕРАЛЬНОГО ПРОЕКТА</a:t>
            </a:r>
          </a:p>
          <a:p>
            <a:pPr algn="ctr" defTabSz="1219170"/>
            <a:r>
              <a:rPr lang="ru-RU" sz="1800" b="1" dirty="0">
                <a:solidFill>
                  <a:srgbClr val="137EB4"/>
                </a:solidFill>
                <a:latin typeface="Century Gothic" panose="020B0502020202020204" pitchFamily="34" charset="0"/>
              </a:rPr>
              <a:t>«Геологическое изучение недр и воспроизводство стратегических видов полезных ископаемых»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5DDB8B-D089-4379-6B7C-B647D1543961}"/>
              </a:ext>
            </a:extLst>
          </p:cNvPr>
          <p:cNvSpPr txBox="1"/>
          <p:nvPr/>
        </p:nvSpPr>
        <p:spPr>
          <a:xfrm>
            <a:off x="353322" y="4091347"/>
            <a:ext cx="115491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В существующей системе управления фондом недр невозможно гарантировать развитие МСБ в необходимых параметрах, так как никто не отвечает за подготовку запасов. Поскольку государственные структуры не отвечают за результаты поискового этапа, а компании не имеют утвержденных обязательств по приросту запасов, процесс воспроизводства даже основных видов полезных ископаемых никак не регулируется и идет сам по себе. Основные объемы важнейших для экономики страны нефти и газа добываются из открытых в советское время месторождений, большинство из которых находятся на стадии падающей добычи. Огромный поисковый задел, подготовленный силами Министерства геологии СССР уже несколько лет как исчерпан.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5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36A37F5-1572-350C-5879-0F83FC20BC92}"/>
              </a:ext>
            </a:extLst>
          </p:cNvPr>
          <p:cNvSpPr/>
          <p:nvPr/>
        </p:nvSpPr>
        <p:spPr>
          <a:xfrm>
            <a:off x="5752166" y="2686809"/>
            <a:ext cx="1962661" cy="3458959"/>
          </a:xfrm>
          <a:prstGeom prst="rect">
            <a:avLst/>
          </a:prstGeom>
          <a:solidFill>
            <a:srgbClr val="137EB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FF490A-A85B-4AA1-902D-02CBE12B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422" y="6637867"/>
            <a:ext cx="1038578" cy="220133"/>
          </a:xfrm>
        </p:spPr>
        <p:txBody>
          <a:bodyPr/>
          <a:lstStyle/>
          <a:p>
            <a:fld id="{1C6D610B-3B77-441A-BD84-47B27912516C}" type="slidenum">
              <a:rPr lang="ru-RU" b="1" smtClean="0">
                <a:solidFill>
                  <a:schemeClr val="bg1"/>
                </a:solidFill>
              </a:rPr>
              <a:t>2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311CABA-1BF7-4D4A-AB91-C6F98C3797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21156"/>
          <a:stretch/>
        </p:blipFill>
        <p:spPr>
          <a:xfrm>
            <a:off x="173256" y="190676"/>
            <a:ext cx="3436220" cy="3344202"/>
          </a:xfrm>
          <a:prstGeom prst="rect">
            <a:avLst/>
          </a:prstGeom>
          <a:ln w="38100">
            <a:solidFill>
              <a:srgbClr val="137EB4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980C34-3E00-4CA0-9838-F82C8B91E513}"/>
              </a:ext>
            </a:extLst>
          </p:cNvPr>
          <p:cNvSpPr txBox="1"/>
          <p:nvPr/>
        </p:nvSpPr>
        <p:spPr>
          <a:xfrm>
            <a:off x="3989295" y="190676"/>
            <a:ext cx="7857565" cy="2496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rgbClr val="137EB4"/>
                </a:solidFill>
                <a:effectLst/>
                <a:latin typeface="Calibri" panose="020F0502020204030204" pitchFamily="34" charset="0"/>
                <a:ea typeface="Aptos"/>
                <a:cs typeface="Calibri" panose="020F0502020204030204" pitchFamily="34" charset="0"/>
              </a:rPr>
              <a:t>Период деятельности Министерства геологии СССР под руководством Евгения Александровича Козловского (1975 – 1989 гг.) по праву считают «Золотым веком геологии».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Aptos"/>
                <a:cs typeface="Calibri" panose="020F0502020204030204" pitchFamily="34" charset="0"/>
              </a:rPr>
              <a:t>За эти годы геологической наукой были достигнуты максимальные высоты, а геологической практикой получены феноменальные результаты: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Aptos"/>
                <a:cs typeface="Calibri" panose="020F0502020204030204" pitchFamily="34" charset="0"/>
              </a:rPr>
              <a:t>    - Запасы стратегических видов минерального сырья возросли в 5 – 10 раз.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Aptos"/>
                <a:cs typeface="Calibri" panose="020F0502020204030204" pitchFamily="34" charset="0"/>
              </a:rPr>
              <a:t>    - По запасам многих ключевых видов полезных ископаемых СССР прочно занял 1 место (в том числе по нефти и газу).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141566"/>
              </p:ext>
            </p:extLst>
          </p:nvPr>
        </p:nvGraphicFramePr>
        <p:xfrm>
          <a:off x="3790951" y="2582680"/>
          <a:ext cx="8401049" cy="393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B1F9343-6323-4D87-916A-CCE1BF2C7E16}"/>
              </a:ext>
            </a:extLst>
          </p:cNvPr>
          <p:cNvSpPr txBox="1"/>
          <p:nvPr/>
        </p:nvSpPr>
        <p:spPr>
          <a:xfrm>
            <a:off x="745603" y="6145768"/>
            <a:ext cx="348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динамика добычи нефти в мире</a:t>
            </a:r>
          </a:p>
        </p:txBody>
      </p:sp>
    </p:spTree>
    <p:extLst>
      <p:ext uri="{BB962C8B-B14F-4D97-AF65-F5344CB8AC3E}">
        <p14:creationId xmlns:p14="http://schemas.microsoft.com/office/powerpoint/2010/main" val="3132492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595BFA-EEA4-003F-36B6-045EA0C66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191" b="3088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C2577D-9926-4914-A13D-7614D47B69A3}"/>
              </a:ext>
            </a:extLst>
          </p:cNvPr>
          <p:cNvSpPr txBox="1"/>
          <p:nvPr/>
        </p:nvSpPr>
        <p:spPr>
          <a:xfrm>
            <a:off x="791592" y="429145"/>
            <a:ext cx="10383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209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FF490A-A85B-4AA1-902D-02CBE12B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422" y="6637867"/>
            <a:ext cx="1038578" cy="220133"/>
          </a:xfrm>
        </p:spPr>
        <p:txBody>
          <a:bodyPr/>
          <a:lstStyle/>
          <a:p>
            <a:fld id="{1C6D610B-3B77-441A-BD84-47B27912516C}" type="slidenum">
              <a:rPr lang="ru-RU" b="1" smtClean="0">
                <a:solidFill>
                  <a:schemeClr val="bg1"/>
                </a:solidFill>
              </a:rPr>
              <a:t>3</a:t>
            </a:fld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980C34-3E00-4CA0-9838-F82C8B91E513}"/>
              </a:ext>
            </a:extLst>
          </p:cNvPr>
          <p:cNvSpPr txBox="1"/>
          <p:nvPr/>
        </p:nvSpPr>
        <p:spPr>
          <a:xfrm>
            <a:off x="9318812" y="2278298"/>
            <a:ext cx="2568390" cy="281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b="1" kern="100" dirty="0">
                <a:effectLst/>
                <a:latin typeface="Calibri" panose="020F0502020204030204" pitchFamily="34" charset="0"/>
                <a:ea typeface="Aptos"/>
                <a:cs typeface="Calibri" panose="020F0502020204030204" pitchFamily="34" charset="0"/>
              </a:rPr>
              <a:t>Была создана мощная отраслевая наука, высочайший уровень которой был подтвержден мировыми экспертами на </a:t>
            </a:r>
            <a:r>
              <a:rPr lang="en-US" sz="1600" b="1" kern="100" dirty="0">
                <a:effectLst/>
                <a:latin typeface="Calibri" panose="020F0502020204030204" pitchFamily="34" charset="0"/>
                <a:ea typeface="Aptos"/>
                <a:cs typeface="Calibri" panose="020F0502020204030204" pitchFamily="34" charset="0"/>
              </a:rPr>
              <a:t>XXYII </a:t>
            </a:r>
            <a:r>
              <a:rPr lang="ru-RU" sz="1600" b="1" kern="100" dirty="0">
                <a:effectLst/>
                <a:latin typeface="Calibri" panose="020F0502020204030204" pitchFamily="34" charset="0"/>
                <a:ea typeface="Aptos"/>
                <a:cs typeface="Calibri" panose="020F0502020204030204" pitchFamily="34" charset="0"/>
              </a:rPr>
              <a:t>Геологическом Конгрессе, проведенном в г. Москве в 1984 году под председательством</a:t>
            </a:r>
          </a:p>
          <a:p>
            <a:pPr algn="just">
              <a:lnSpc>
                <a:spcPct val="107000"/>
              </a:lnSpc>
            </a:pPr>
            <a:r>
              <a:rPr lang="ru-RU" sz="1600" b="1" kern="100" dirty="0">
                <a:effectLst/>
                <a:latin typeface="Calibri" panose="020F0502020204030204" pitchFamily="34" charset="0"/>
                <a:ea typeface="Aptos"/>
                <a:cs typeface="Calibri" panose="020F0502020204030204" pitchFamily="34" charset="0"/>
              </a:rPr>
              <a:t>Е. А. Козловского.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8D40222-422D-46E9-AC0F-44091D4BD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221304"/>
            <a:ext cx="8840494" cy="6152601"/>
          </a:xfrm>
          <a:prstGeom prst="rect">
            <a:avLst/>
          </a:prstGeom>
          <a:ln w="38100">
            <a:solidFill>
              <a:srgbClr val="137EB4"/>
            </a:solidFill>
          </a:ln>
        </p:spPr>
      </p:pic>
    </p:spTree>
    <p:extLst>
      <p:ext uri="{BB962C8B-B14F-4D97-AF65-F5344CB8AC3E}">
        <p14:creationId xmlns:p14="http://schemas.microsoft.com/office/powerpoint/2010/main" val="298762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FF490A-A85B-4AA1-902D-02CBE12B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422" y="6637867"/>
            <a:ext cx="1038578" cy="220133"/>
          </a:xfrm>
        </p:spPr>
        <p:txBody>
          <a:bodyPr/>
          <a:lstStyle/>
          <a:p>
            <a:fld id="{1C6D610B-3B77-441A-BD84-47B27912516C}" type="slidenum">
              <a:rPr lang="ru-RU" b="1" smtClean="0">
                <a:solidFill>
                  <a:schemeClr val="bg1"/>
                </a:solidFill>
              </a:rPr>
              <a:t>4</a:t>
            </a:fld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980C34-3E00-4CA0-9838-F82C8B91E513}"/>
              </a:ext>
            </a:extLst>
          </p:cNvPr>
          <p:cNvSpPr txBox="1"/>
          <p:nvPr/>
        </p:nvSpPr>
        <p:spPr>
          <a:xfrm>
            <a:off x="7838080" y="1044107"/>
            <a:ext cx="3834631" cy="16614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07000"/>
              </a:lnSpc>
              <a:spcAft>
                <a:spcPts val="800"/>
              </a:spcAft>
              <a:defRPr sz="16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Технологии глубокого бурения достигли совершенства, что позволило пробурить Кольскую сверхглубокую скважину (глубиной 12262 м), установившую мировой рекорд, и другие сверхглубокие скважины.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7B08AC-A186-44EF-ADB2-91149D33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7" y="1044107"/>
            <a:ext cx="7190786" cy="5021952"/>
          </a:xfrm>
          <a:prstGeom prst="rect">
            <a:avLst/>
          </a:prstGeom>
          <a:ln w="38100">
            <a:solidFill>
              <a:srgbClr val="137EB4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D89DC65-2B49-4820-8C68-518B01569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37" y="3009095"/>
            <a:ext cx="4285216" cy="3151094"/>
          </a:xfrm>
          <a:prstGeom prst="rect">
            <a:avLst/>
          </a:prstGeom>
          <a:ln w="38100">
            <a:solidFill>
              <a:srgbClr val="137EB4"/>
            </a:solidFill>
          </a:ln>
        </p:spPr>
      </p:pic>
    </p:spTree>
    <p:extLst>
      <p:ext uri="{BB962C8B-B14F-4D97-AF65-F5344CB8AC3E}">
        <p14:creationId xmlns:p14="http://schemas.microsoft.com/office/powerpoint/2010/main" val="203689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FF490A-A85B-4AA1-902D-02CBE12B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422" y="6637867"/>
            <a:ext cx="1038578" cy="220133"/>
          </a:xfrm>
        </p:spPr>
        <p:txBody>
          <a:bodyPr/>
          <a:lstStyle/>
          <a:p>
            <a:fld id="{1C6D610B-3B77-441A-BD84-47B27912516C}" type="slidenum">
              <a:rPr lang="ru-RU" b="1" smtClean="0">
                <a:solidFill>
                  <a:schemeClr val="bg1"/>
                </a:solidFill>
              </a:rPr>
              <a:t>5</a:t>
            </a:fld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980C34-3E00-4CA0-9838-F82C8B91E513}"/>
              </a:ext>
            </a:extLst>
          </p:cNvPr>
          <p:cNvSpPr txBox="1"/>
          <p:nvPr/>
        </p:nvSpPr>
        <p:spPr>
          <a:xfrm>
            <a:off x="7927623" y="2587580"/>
            <a:ext cx="3834631" cy="21883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07000"/>
              </a:lnSpc>
              <a:defRPr sz="1600" b="1" kern="100">
                <a:effectLst/>
                <a:latin typeface="Calibri" panose="020F0502020204030204" pitchFamily="34" charset="0"/>
                <a:ea typeface="Aptos"/>
                <a:cs typeface="Calibri" panose="020F0502020204030204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ea typeface="Calibri" panose="020F0502020204030204" pitchFamily="34" charset="0"/>
              </a:rPr>
              <a:t>Под руководством Е.А. Козловского был создан мощный, хорошо оснащенный Флот геологической отрасли с базами в г. Мурманске, г. Владивостоке и г. Геленджике, что позволило структурам Газпрома открыть десятки месторождений нефти и газа на шельфовых акваториях.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008C39-D82F-45DC-AC42-A448E36E5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6" y="1506911"/>
            <a:ext cx="7029450" cy="4086225"/>
          </a:xfrm>
          <a:prstGeom prst="rect">
            <a:avLst/>
          </a:prstGeom>
          <a:ln w="38100">
            <a:solidFill>
              <a:srgbClr val="137EB4"/>
            </a:solidFill>
          </a:ln>
        </p:spPr>
      </p:pic>
    </p:spTree>
    <p:extLst>
      <p:ext uri="{BB962C8B-B14F-4D97-AF65-F5344CB8AC3E}">
        <p14:creationId xmlns:p14="http://schemas.microsoft.com/office/powerpoint/2010/main" val="174162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FF490A-A85B-4AA1-902D-02CBE12B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422" y="6637867"/>
            <a:ext cx="1038578" cy="220133"/>
          </a:xfrm>
        </p:spPr>
        <p:txBody>
          <a:bodyPr/>
          <a:lstStyle/>
          <a:p>
            <a:fld id="{1C6D610B-3B77-441A-BD84-47B27912516C}" type="slidenum">
              <a:rPr lang="ru-RU" b="1" smtClean="0">
                <a:solidFill>
                  <a:schemeClr val="bg1"/>
                </a:solidFill>
              </a:rPr>
              <a:t>6</a:t>
            </a:fld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980C34-3E00-4CA0-9838-F82C8B91E513}"/>
              </a:ext>
            </a:extLst>
          </p:cNvPr>
          <p:cNvSpPr txBox="1"/>
          <p:nvPr/>
        </p:nvSpPr>
        <p:spPr>
          <a:xfrm>
            <a:off x="7838080" y="2187822"/>
            <a:ext cx="3834631" cy="27152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07000"/>
              </a:lnSpc>
              <a:defRPr sz="1600" b="1" kern="100">
                <a:effectLst/>
                <a:latin typeface="Calibri" panose="020F0502020204030204" pitchFamily="34" charset="0"/>
                <a:ea typeface="Aptos"/>
                <a:cs typeface="Calibri" panose="020F0502020204030204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Богатый опыт поисково-разведочных работ был обобщен в отраслевых и межотраслевых документах типа «Руководств», «Положений», «Методических указаний», «Инструкций» и «Циркуляров», содержащих основы методологий поисков месторождений углеводородного сырья и твердых полезных ископаемых.</a:t>
            </a:r>
            <a:endParaRPr lang="ru-RU" sz="16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AC723F-3763-46C8-AEF1-CF80F6CDD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t="15232" r="41058" b="17184"/>
          <a:stretch/>
        </p:blipFill>
        <p:spPr>
          <a:xfrm rot="5400000">
            <a:off x="1316517" y="578230"/>
            <a:ext cx="6074807" cy="5305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66FC6A-D720-4027-AABA-9C2622C6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70" y="5100875"/>
            <a:ext cx="2510504" cy="105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FF490A-A85B-4AA1-902D-02CBE12B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422" y="6637867"/>
            <a:ext cx="1038578" cy="220133"/>
          </a:xfrm>
        </p:spPr>
        <p:txBody>
          <a:bodyPr/>
          <a:lstStyle/>
          <a:p>
            <a:fld id="{1C6D610B-3B77-441A-BD84-47B27912516C}" type="slidenum">
              <a:rPr lang="ru-RU" b="1" smtClean="0">
                <a:solidFill>
                  <a:schemeClr val="bg1"/>
                </a:solidFill>
              </a:rPr>
              <a:t>7</a:t>
            </a:fld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980C34-3E00-4CA0-9838-F82C8B91E513}"/>
              </a:ext>
            </a:extLst>
          </p:cNvPr>
          <p:cNvSpPr txBox="1"/>
          <p:nvPr/>
        </p:nvSpPr>
        <p:spPr>
          <a:xfrm>
            <a:off x="396240" y="1105051"/>
            <a:ext cx="4071257" cy="47949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07000"/>
              </a:lnSpc>
              <a:defRPr sz="1600" b="1" kern="100">
                <a:effectLst/>
                <a:latin typeface="Calibri" panose="020F0502020204030204" pitchFamily="34" charset="0"/>
                <a:ea typeface="Aptos"/>
                <a:cs typeface="Calibri" panose="020F0502020204030204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0" kern="100" dirty="0">
                <a:effectLst/>
                <a:latin typeface="+mn-lt"/>
                <a:ea typeface="Aptos"/>
                <a:cs typeface="Times New Roman" panose="02020603050405020304" pitchFamily="18" charset="0"/>
              </a:rPr>
              <a:t> Евгений Александрович в своей деятельности пользовался расположением и благосклонностью Председателя Совета Министров СССР А.Н. Косыгина, уважительно называвшего его «Впередсмотрящим». Будучи активным и энергичным государственным деятелем, Е.А. Козловский и после выхода в отставку продолжал трудиться на благо страны.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0" kern="100" dirty="0">
                <a:effectLst/>
                <a:latin typeface="+mn-lt"/>
                <a:ea typeface="Aptos"/>
                <a:cs typeface="Times New Roman" panose="02020603050405020304" pitchFamily="18" charset="0"/>
              </a:rPr>
              <a:t>    Приоритетами его деятельности всегда были  такие важные проблемы как «Обеспечение минерально-сырьевой безопасности», «Воспроизводство минерально-сырьевой базы», «Создание эффективной структуры управления Государственным геологическим исследованием недр и недропользованием».  Для реализации своих замыслов им были создан ООО «</a:t>
            </a:r>
            <a:r>
              <a:rPr lang="ru-RU" sz="1400" kern="100" dirty="0">
                <a:effectLst/>
                <a:latin typeface="+mn-lt"/>
                <a:ea typeface="Aptos"/>
                <a:cs typeface="Times New Roman" panose="02020603050405020304" pitchFamily="18" charset="0"/>
              </a:rPr>
              <a:t>Институт геолого-экономических проблем</a:t>
            </a:r>
            <a:r>
              <a:rPr lang="ru-RU" sz="1400" b="0" kern="100" dirty="0">
                <a:effectLst/>
                <a:latin typeface="+mn-lt"/>
                <a:ea typeface="Aptos"/>
                <a:cs typeface="Times New Roman" panose="02020603050405020304" pitchFamily="18" charset="0"/>
              </a:rPr>
              <a:t>», а затем и общественная организация «</a:t>
            </a:r>
            <a:r>
              <a:rPr lang="ru-RU" sz="1400" kern="100" dirty="0">
                <a:effectLst/>
                <a:latin typeface="+mn-lt"/>
                <a:ea typeface="Aptos"/>
                <a:cs typeface="Times New Roman" panose="02020603050405020304" pitchFamily="18" charset="0"/>
              </a:rPr>
              <a:t>Ассоциация геологических организаций</a:t>
            </a:r>
            <a:r>
              <a:rPr lang="ru-RU" sz="1400" b="0" kern="100" dirty="0">
                <a:effectLst/>
                <a:latin typeface="+mn-lt"/>
                <a:ea typeface="Aptos"/>
                <a:cs typeface="Times New Roman" panose="02020603050405020304" pitchFamily="18" charset="0"/>
              </a:rPr>
              <a:t>», президентом которой он длительное время являлся.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A0F91A-C633-43DD-A965-CB55E2531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95" y="957981"/>
            <a:ext cx="6979774" cy="4942037"/>
          </a:xfrm>
          <a:prstGeom prst="rect">
            <a:avLst/>
          </a:prstGeom>
          <a:ln w="38100">
            <a:solidFill>
              <a:srgbClr val="137EB4"/>
            </a:solidFill>
          </a:ln>
        </p:spPr>
      </p:pic>
    </p:spTree>
    <p:extLst>
      <p:ext uri="{BB962C8B-B14F-4D97-AF65-F5344CB8AC3E}">
        <p14:creationId xmlns:p14="http://schemas.microsoft.com/office/powerpoint/2010/main" val="225759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FF490A-A85B-4AA1-902D-02CBE12B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422" y="6637867"/>
            <a:ext cx="1038578" cy="220133"/>
          </a:xfrm>
        </p:spPr>
        <p:txBody>
          <a:bodyPr/>
          <a:lstStyle/>
          <a:p>
            <a:fld id="{1C6D610B-3B77-441A-BD84-47B27912516C}" type="slidenum">
              <a:rPr lang="ru-RU" b="1" smtClean="0">
                <a:solidFill>
                  <a:schemeClr val="bg1"/>
                </a:solidFill>
              </a:rPr>
              <a:t>8</a:t>
            </a:fld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9028B8-C3FA-4773-B35C-1FF2ACD1F027}"/>
              </a:ext>
            </a:extLst>
          </p:cNvPr>
          <p:cNvSpPr txBox="1"/>
          <p:nvPr/>
        </p:nvSpPr>
        <p:spPr>
          <a:xfrm>
            <a:off x="104668" y="251271"/>
            <a:ext cx="5146429" cy="261776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07000"/>
              </a:lnSpc>
              <a:spcAft>
                <a:spcPts val="800"/>
              </a:spcAft>
              <a:defRPr sz="1400" b="0" kern="100">
                <a:effectLst/>
                <a:ea typeface="Aptos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 вышеназванным проблемам Евгений Александрович лично и в соавторстве с А.И. Варламовым, В.Н. </a:t>
            </a:r>
            <a:r>
              <a:rPr lang="ru-RU" dirty="0" err="1"/>
              <a:t>Бавловым</a:t>
            </a:r>
            <a:r>
              <a:rPr lang="ru-RU" dirty="0"/>
              <a:t> и другими коллегами подготовил много аналитических записок, рекомендаций писем, которые направлялись в Правительство РФ, Администрацию Президента России, Государственную Думу, Совет Федерации, МИНПРИРОДЫ, Роснедра и другие инстанции, в которых он убедительно аргументировал необходимость реформирования структуры управления недропользованием и усиления роли Государства в Геологическом исследовании недр и предлагал конкретные варианты  и планы мероприятий.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2AD6E5-4E96-4627-BF33-522E48B84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23889" r="11229" b="1389"/>
          <a:stretch/>
        </p:blipFill>
        <p:spPr>
          <a:xfrm>
            <a:off x="271794" y="3104397"/>
            <a:ext cx="4902265" cy="3201614"/>
          </a:xfrm>
          <a:prstGeom prst="rect">
            <a:avLst/>
          </a:prstGeom>
          <a:ln w="38100">
            <a:solidFill>
              <a:srgbClr val="137EB4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B3E81E-C358-CC1B-EBC7-742B6A6B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79" y="251271"/>
            <a:ext cx="3080247" cy="47881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F0160E5-71D7-4D4A-108B-3037B36C9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5237"/>
            <a:ext cx="3045765" cy="47881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EB1AAC4-0C99-9B26-A1BD-FADBA6CC9D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/>
          <a:stretch/>
        </p:blipFill>
        <p:spPr>
          <a:xfrm>
            <a:off x="6886798" y="1350195"/>
            <a:ext cx="3045766" cy="47881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214C196-A9EF-27BD-C710-98E194244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01" y="1595706"/>
            <a:ext cx="3045766" cy="47906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B9BC69-6CE7-9DEA-45DF-41E260BFA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34" y="1728532"/>
            <a:ext cx="3075236" cy="47881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571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FF490A-A85B-4AA1-902D-02CBE12B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3422" y="6637867"/>
            <a:ext cx="1038578" cy="220133"/>
          </a:xfrm>
        </p:spPr>
        <p:txBody>
          <a:bodyPr/>
          <a:lstStyle/>
          <a:p>
            <a:fld id="{1C6D610B-3B77-441A-BD84-47B27912516C}" type="slidenum">
              <a:rPr lang="ru-RU" b="1" smtClean="0">
                <a:solidFill>
                  <a:schemeClr val="bg1"/>
                </a:solidFill>
              </a:rPr>
              <a:t>9</a:t>
            </a:fld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ECB9E5-917C-ADFA-68A0-C56449A3EE3B}"/>
              </a:ext>
            </a:extLst>
          </p:cNvPr>
          <p:cNvSpPr txBox="1"/>
          <p:nvPr/>
        </p:nvSpPr>
        <p:spPr>
          <a:xfrm>
            <a:off x="1631219" y="285974"/>
            <a:ext cx="991611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spc="0" normalizeH="0" baseline="0">
                <a:ln>
                  <a:noFill/>
                </a:ln>
                <a:solidFill>
                  <a:srgbClr val="137EB4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r>
              <a:rPr lang="ru-RU"/>
              <a:t>ЦЕЛИ ГОСУДАРСТВЕННОГО ГЕОЛОГИЧЕСКОГО ИССЛЕДОВАНИЯ НЕДР И НЕДРОПОЛЬЗОВАНИЯ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AD7637-65D2-8F6B-43D0-52E2C943F63C}"/>
              </a:ext>
            </a:extLst>
          </p:cNvPr>
          <p:cNvSpPr txBox="1"/>
          <p:nvPr/>
        </p:nvSpPr>
        <p:spPr>
          <a:xfrm>
            <a:off x="4123037" y="1811788"/>
            <a:ext cx="7341499" cy="345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Обеспечение экономики России рентабельными запасами востребованных видов полезных ископаемых в объемах, необходимых для внутреннего обеспечения и экспортных поставок.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Создание эффективной системы недропользования на основе баланса интересов государства и добывающих компаний.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Защита политических и экономических интересов Государства и отечественных производителей на мировом рынке минерального сырья.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Google Shape;1677;p48">
            <a:extLst>
              <a:ext uri="{FF2B5EF4-FFF2-40B4-BE49-F238E27FC236}">
                <a16:creationId xmlns:a16="http://schemas.microsoft.com/office/drawing/2014/main" xmlns="" id="{51B2E948-C6D8-6473-9749-F11824D85AA2}"/>
              </a:ext>
            </a:extLst>
          </p:cNvPr>
          <p:cNvGrpSpPr/>
          <p:nvPr/>
        </p:nvGrpSpPr>
        <p:grpSpPr>
          <a:xfrm>
            <a:off x="571405" y="1515789"/>
            <a:ext cx="2010404" cy="2023748"/>
            <a:chOff x="3800319" y="1244877"/>
            <a:chExt cx="1098904" cy="1084772"/>
          </a:xfrm>
          <a:solidFill>
            <a:srgbClr val="00B0F0"/>
          </a:solidFill>
        </p:grpSpPr>
        <p:sp>
          <p:nvSpPr>
            <p:cNvPr id="49" name="Google Shape;1678;p48">
              <a:extLst>
                <a:ext uri="{FF2B5EF4-FFF2-40B4-BE49-F238E27FC236}">
                  <a16:creationId xmlns:a16="http://schemas.microsoft.com/office/drawing/2014/main" xmlns="" id="{8CC3CBA7-0005-3209-1E5B-7674865F5E51}"/>
                </a:ext>
              </a:extLst>
            </p:cNvPr>
            <p:cNvSpPr/>
            <p:nvPr/>
          </p:nvSpPr>
          <p:spPr>
            <a:xfrm>
              <a:off x="3800319" y="1244877"/>
              <a:ext cx="1098904" cy="1084772"/>
            </a:xfrm>
            <a:custGeom>
              <a:avLst/>
              <a:gdLst/>
              <a:ahLst/>
              <a:cxnLst/>
              <a:rect l="l" t="t" r="r" b="b"/>
              <a:pathLst>
                <a:path w="45721" h="45133" extrusionOk="0">
                  <a:moveTo>
                    <a:pt x="22825" y="1"/>
                  </a:moveTo>
                  <a:cubicBezTo>
                    <a:pt x="22054" y="1"/>
                    <a:pt x="21283" y="295"/>
                    <a:pt x="20693" y="885"/>
                  </a:cubicBezTo>
                  <a:lnTo>
                    <a:pt x="1179" y="20482"/>
                  </a:lnTo>
                  <a:cubicBezTo>
                    <a:pt x="0" y="21661"/>
                    <a:pt x="0" y="23566"/>
                    <a:pt x="1179" y="24733"/>
                  </a:cubicBezTo>
                  <a:lnTo>
                    <a:pt x="20777" y="44259"/>
                  </a:lnTo>
                  <a:cubicBezTo>
                    <a:pt x="21364" y="44841"/>
                    <a:pt x="22133" y="45133"/>
                    <a:pt x="22900" y="45133"/>
                  </a:cubicBezTo>
                  <a:cubicBezTo>
                    <a:pt x="23672" y="45133"/>
                    <a:pt x="24442" y="44838"/>
                    <a:pt x="25027" y="44247"/>
                  </a:cubicBezTo>
                  <a:lnTo>
                    <a:pt x="32873" y="36377"/>
                  </a:lnTo>
                  <a:cubicBezTo>
                    <a:pt x="33053" y="36197"/>
                    <a:pt x="33283" y="36110"/>
                    <a:pt x="33511" y="36110"/>
                  </a:cubicBezTo>
                  <a:cubicBezTo>
                    <a:pt x="33810" y="36110"/>
                    <a:pt x="34108" y="36260"/>
                    <a:pt x="34290" y="36544"/>
                  </a:cubicBezTo>
                  <a:cubicBezTo>
                    <a:pt x="34743" y="37246"/>
                    <a:pt x="35112" y="38020"/>
                    <a:pt x="35409" y="38806"/>
                  </a:cubicBezTo>
                  <a:cubicBezTo>
                    <a:pt x="35588" y="39294"/>
                    <a:pt x="35909" y="39735"/>
                    <a:pt x="36362" y="40080"/>
                  </a:cubicBezTo>
                  <a:cubicBezTo>
                    <a:pt x="36890" y="40489"/>
                    <a:pt x="37508" y="40695"/>
                    <a:pt x="38128" y="40695"/>
                  </a:cubicBezTo>
                  <a:cubicBezTo>
                    <a:pt x="38682" y="40695"/>
                    <a:pt x="39237" y="40530"/>
                    <a:pt x="39731" y="40199"/>
                  </a:cubicBezTo>
                  <a:cubicBezTo>
                    <a:pt x="41303" y="39127"/>
                    <a:pt x="41446" y="36984"/>
                    <a:pt x="40172" y="35710"/>
                  </a:cubicBezTo>
                  <a:cubicBezTo>
                    <a:pt x="39862" y="35401"/>
                    <a:pt x="39505" y="35186"/>
                    <a:pt x="39112" y="35044"/>
                  </a:cubicBezTo>
                  <a:cubicBezTo>
                    <a:pt x="38326" y="34758"/>
                    <a:pt x="37564" y="34401"/>
                    <a:pt x="36862" y="33948"/>
                  </a:cubicBezTo>
                  <a:cubicBezTo>
                    <a:pt x="36374" y="33639"/>
                    <a:pt x="36279" y="32960"/>
                    <a:pt x="36695" y="32543"/>
                  </a:cubicBezTo>
                  <a:lnTo>
                    <a:pt x="44553" y="24661"/>
                  </a:lnTo>
                  <a:cubicBezTo>
                    <a:pt x="45720" y="23483"/>
                    <a:pt x="45720" y="21578"/>
                    <a:pt x="44542" y="20399"/>
                  </a:cubicBezTo>
                  <a:lnTo>
                    <a:pt x="24956" y="885"/>
                  </a:lnTo>
                  <a:cubicBezTo>
                    <a:pt x="24366" y="295"/>
                    <a:pt x="23595" y="1"/>
                    <a:pt x="2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9;p48">
              <a:extLst>
                <a:ext uri="{FF2B5EF4-FFF2-40B4-BE49-F238E27FC236}">
                  <a16:creationId xmlns:a16="http://schemas.microsoft.com/office/drawing/2014/main" xmlns="" id="{8A192E2D-C22D-4227-08FE-D8DEB6000766}"/>
                </a:ext>
              </a:extLst>
            </p:cNvPr>
            <p:cNvSpPr/>
            <p:nvPr/>
          </p:nvSpPr>
          <p:spPr>
            <a:xfrm>
              <a:off x="3884758" y="1311226"/>
              <a:ext cx="287338" cy="287050"/>
            </a:xfrm>
            <a:custGeom>
              <a:avLst/>
              <a:gdLst/>
              <a:ahLst/>
              <a:cxnLst/>
              <a:rect l="l" t="t" r="r" b="b"/>
              <a:pathLst>
                <a:path w="11955" h="11943" extrusionOk="0">
                  <a:moveTo>
                    <a:pt x="5978" y="1"/>
                  </a:moveTo>
                  <a:cubicBezTo>
                    <a:pt x="2679" y="1"/>
                    <a:pt x="1" y="2668"/>
                    <a:pt x="1" y="5966"/>
                  </a:cubicBezTo>
                  <a:cubicBezTo>
                    <a:pt x="1" y="9276"/>
                    <a:pt x="2679" y="11943"/>
                    <a:pt x="5978" y="11943"/>
                  </a:cubicBezTo>
                  <a:cubicBezTo>
                    <a:pt x="9276" y="11943"/>
                    <a:pt x="11954" y="9276"/>
                    <a:pt x="11954" y="5966"/>
                  </a:cubicBezTo>
                  <a:cubicBezTo>
                    <a:pt x="11954" y="2668"/>
                    <a:pt x="9276" y="1"/>
                    <a:pt x="5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682;p48">
            <a:extLst>
              <a:ext uri="{FF2B5EF4-FFF2-40B4-BE49-F238E27FC236}">
                <a16:creationId xmlns:a16="http://schemas.microsoft.com/office/drawing/2014/main" xmlns="" id="{5E72DAF0-D38A-B505-10D2-23F723411B5B}"/>
              </a:ext>
            </a:extLst>
          </p:cNvPr>
          <p:cNvGrpSpPr/>
          <p:nvPr/>
        </p:nvGrpSpPr>
        <p:grpSpPr>
          <a:xfrm>
            <a:off x="1614828" y="2582265"/>
            <a:ext cx="2010404" cy="2023659"/>
            <a:chOff x="4370663" y="1816530"/>
            <a:chExt cx="1098904" cy="1084724"/>
          </a:xfrm>
          <a:solidFill>
            <a:schemeClr val="bg1">
              <a:lumMod val="75000"/>
            </a:schemeClr>
          </a:solidFill>
        </p:grpSpPr>
        <p:sp>
          <p:nvSpPr>
            <p:cNvPr id="45" name="Google Shape;1683;p48">
              <a:extLst>
                <a:ext uri="{FF2B5EF4-FFF2-40B4-BE49-F238E27FC236}">
                  <a16:creationId xmlns:a16="http://schemas.microsoft.com/office/drawing/2014/main" xmlns="" id="{8E7FC961-CBEE-DF1F-EB45-552005846B82}"/>
                </a:ext>
              </a:extLst>
            </p:cNvPr>
            <p:cNvSpPr/>
            <p:nvPr/>
          </p:nvSpPr>
          <p:spPr>
            <a:xfrm>
              <a:off x="4370663" y="1816530"/>
              <a:ext cx="1098904" cy="1084724"/>
            </a:xfrm>
            <a:custGeom>
              <a:avLst/>
              <a:gdLst/>
              <a:ahLst/>
              <a:cxnLst/>
              <a:rect l="l" t="t" r="r" b="b"/>
              <a:pathLst>
                <a:path w="45721" h="45131" extrusionOk="0">
                  <a:moveTo>
                    <a:pt x="22862" y="0"/>
                  </a:moveTo>
                  <a:cubicBezTo>
                    <a:pt x="22092" y="0"/>
                    <a:pt x="21324" y="295"/>
                    <a:pt x="20741" y="884"/>
                  </a:cubicBezTo>
                  <a:lnTo>
                    <a:pt x="12871" y="8742"/>
                  </a:lnTo>
                  <a:cubicBezTo>
                    <a:pt x="12698" y="8921"/>
                    <a:pt x="12472" y="9005"/>
                    <a:pt x="12246" y="9005"/>
                  </a:cubicBezTo>
                  <a:cubicBezTo>
                    <a:pt x="11945" y="9005"/>
                    <a:pt x="11643" y="8855"/>
                    <a:pt x="11466" y="8576"/>
                  </a:cubicBezTo>
                  <a:cubicBezTo>
                    <a:pt x="11014" y="7861"/>
                    <a:pt x="10645" y="7099"/>
                    <a:pt x="10347" y="6302"/>
                  </a:cubicBezTo>
                  <a:cubicBezTo>
                    <a:pt x="10168" y="5813"/>
                    <a:pt x="9847" y="5373"/>
                    <a:pt x="9394" y="5028"/>
                  </a:cubicBezTo>
                  <a:cubicBezTo>
                    <a:pt x="8866" y="4619"/>
                    <a:pt x="8248" y="4413"/>
                    <a:pt x="7630" y="4413"/>
                  </a:cubicBezTo>
                  <a:cubicBezTo>
                    <a:pt x="7078" y="4413"/>
                    <a:pt x="6526" y="4577"/>
                    <a:pt x="6037" y="4909"/>
                  </a:cubicBezTo>
                  <a:cubicBezTo>
                    <a:pt x="4465" y="5968"/>
                    <a:pt x="4310" y="8123"/>
                    <a:pt x="5584" y="9385"/>
                  </a:cubicBezTo>
                  <a:cubicBezTo>
                    <a:pt x="5894" y="9695"/>
                    <a:pt x="6251" y="9921"/>
                    <a:pt x="6632" y="10064"/>
                  </a:cubicBezTo>
                  <a:cubicBezTo>
                    <a:pt x="7418" y="10350"/>
                    <a:pt x="8180" y="10707"/>
                    <a:pt x="8882" y="11159"/>
                  </a:cubicBezTo>
                  <a:cubicBezTo>
                    <a:pt x="9383" y="11469"/>
                    <a:pt x="9466" y="12148"/>
                    <a:pt x="9049" y="12564"/>
                  </a:cubicBezTo>
                  <a:lnTo>
                    <a:pt x="1179" y="20434"/>
                  </a:lnTo>
                  <a:cubicBezTo>
                    <a:pt x="0" y="21613"/>
                    <a:pt x="0" y="23518"/>
                    <a:pt x="1179" y="24697"/>
                  </a:cubicBezTo>
                  <a:lnTo>
                    <a:pt x="20741" y="44247"/>
                  </a:lnTo>
                  <a:cubicBezTo>
                    <a:pt x="21324" y="44836"/>
                    <a:pt x="22092" y="45131"/>
                    <a:pt x="22862" y="45131"/>
                  </a:cubicBezTo>
                  <a:cubicBezTo>
                    <a:pt x="23631" y="45131"/>
                    <a:pt x="24402" y="44836"/>
                    <a:pt x="24992" y="44247"/>
                  </a:cubicBezTo>
                  <a:lnTo>
                    <a:pt x="44554" y="24697"/>
                  </a:lnTo>
                  <a:cubicBezTo>
                    <a:pt x="45720" y="23518"/>
                    <a:pt x="45720" y="21613"/>
                    <a:pt x="44554" y="20434"/>
                  </a:cubicBezTo>
                  <a:lnTo>
                    <a:pt x="24992" y="884"/>
                  </a:lnTo>
                  <a:cubicBezTo>
                    <a:pt x="24402" y="295"/>
                    <a:pt x="23631" y="0"/>
                    <a:pt x="228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84;p48">
              <a:extLst>
                <a:ext uri="{FF2B5EF4-FFF2-40B4-BE49-F238E27FC236}">
                  <a16:creationId xmlns:a16="http://schemas.microsoft.com/office/drawing/2014/main" xmlns="" id="{F4867E92-D77E-E3A4-6BDB-E45447F78429}"/>
                </a:ext>
              </a:extLst>
            </p:cNvPr>
            <p:cNvSpPr/>
            <p:nvPr/>
          </p:nvSpPr>
          <p:spPr>
            <a:xfrm>
              <a:off x="5055718" y="1904160"/>
              <a:ext cx="287338" cy="287338"/>
            </a:xfrm>
            <a:custGeom>
              <a:avLst/>
              <a:gdLst/>
              <a:ahLst/>
              <a:cxnLst/>
              <a:rect l="l" t="t" r="r" b="b"/>
              <a:pathLst>
                <a:path w="11955" h="11955" extrusionOk="0">
                  <a:moveTo>
                    <a:pt x="5978" y="0"/>
                  </a:moveTo>
                  <a:cubicBezTo>
                    <a:pt x="2680" y="0"/>
                    <a:pt x="1" y="2679"/>
                    <a:pt x="1" y="5977"/>
                  </a:cubicBezTo>
                  <a:cubicBezTo>
                    <a:pt x="1" y="9275"/>
                    <a:pt x="2680" y="11954"/>
                    <a:pt x="5978" y="11954"/>
                  </a:cubicBezTo>
                  <a:cubicBezTo>
                    <a:pt x="9276" y="11954"/>
                    <a:pt x="11955" y="9275"/>
                    <a:pt x="11955" y="5977"/>
                  </a:cubicBezTo>
                  <a:cubicBezTo>
                    <a:pt x="11955" y="2679"/>
                    <a:pt x="9276" y="0"/>
                    <a:pt x="5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691;p48">
            <a:extLst>
              <a:ext uri="{FF2B5EF4-FFF2-40B4-BE49-F238E27FC236}">
                <a16:creationId xmlns:a16="http://schemas.microsoft.com/office/drawing/2014/main" xmlns="" id="{CF8CA690-A3FB-0999-7AFD-C3B375D7B5B9}"/>
              </a:ext>
            </a:extLst>
          </p:cNvPr>
          <p:cNvGrpSpPr/>
          <p:nvPr/>
        </p:nvGrpSpPr>
        <p:grpSpPr>
          <a:xfrm>
            <a:off x="551012" y="3629164"/>
            <a:ext cx="2010404" cy="2023794"/>
            <a:chOff x="3789173" y="2377690"/>
            <a:chExt cx="1098904" cy="1084796"/>
          </a:xfrm>
        </p:grpSpPr>
        <p:sp>
          <p:nvSpPr>
            <p:cNvPr id="37" name="Google Shape;1692;p48">
              <a:extLst>
                <a:ext uri="{FF2B5EF4-FFF2-40B4-BE49-F238E27FC236}">
                  <a16:creationId xmlns:a16="http://schemas.microsoft.com/office/drawing/2014/main" xmlns="" id="{08A6E9F5-152F-0291-6907-4C72E1E12AF1}"/>
                </a:ext>
              </a:extLst>
            </p:cNvPr>
            <p:cNvSpPr/>
            <p:nvPr/>
          </p:nvSpPr>
          <p:spPr>
            <a:xfrm>
              <a:off x="3789173" y="2377690"/>
              <a:ext cx="1098904" cy="1084796"/>
            </a:xfrm>
            <a:custGeom>
              <a:avLst/>
              <a:gdLst/>
              <a:ahLst/>
              <a:cxnLst/>
              <a:rect l="l" t="t" r="r" b="b"/>
              <a:pathLst>
                <a:path w="45721" h="45134" extrusionOk="0">
                  <a:moveTo>
                    <a:pt x="22861" y="0"/>
                  </a:moveTo>
                  <a:cubicBezTo>
                    <a:pt x="22090" y="0"/>
                    <a:pt x="21319" y="295"/>
                    <a:pt x="20730" y="884"/>
                  </a:cubicBezTo>
                  <a:lnTo>
                    <a:pt x="1180" y="20446"/>
                  </a:lnTo>
                  <a:cubicBezTo>
                    <a:pt x="1" y="21613"/>
                    <a:pt x="1" y="23518"/>
                    <a:pt x="1180" y="24697"/>
                  </a:cubicBezTo>
                  <a:lnTo>
                    <a:pt x="20730" y="44259"/>
                  </a:lnTo>
                  <a:cubicBezTo>
                    <a:pt x="21319" y="44842"/>
                    <a:pt x="22090" y="45134"/>
                    <a:pt x="22861" y="45134"/>
                  </a:cubicBezTo>
                  <a:cubicBezTo>
                    <a:pt x="23632" y="45134"/>
                    <a:pt x="24403" y="44842"/>
                    <a:pt x="24992" y="44259"/>
                  </a:cubicBezTo>
                  <a:lnTo>
                    <a:pt x="44542" y="24697"/>
                  </a:lnTo>
                  <a:cubicBezTo>
                    <a:pt x="45721" y="23518"/>
                    <a:pt x="45721" y="21613"/>
                    <a:pt x="44542" y="20446"/>
                  </a:cubicBezTo>
                  <a:lnTo>
                    <a:pt x="36684" y="12576"/>
                  </a:lnTo>
                  <a:cubicBezTo>
                    <a:pt x="36267" y="12171"/>
                    <a:pt x="36363" y="11481"/>
                    <a:pt x="36851" y="11171"/>
                  </a:cubicBezTo>
                  <a:cubicBezTo>
                    <a:pt x="37565" y="10719"/>
                    <a:pt x="38327" y="10350"/>
                    <a:pt x="39125" y="10052"/>
                  </a:cubicBezTo>
                  <a:cubicBezTo>
                    <a:pt x="39613" y="9874"/>
                    <a:pt x="40054" y="9552"/>
                    <a:pt x="40399" y="9100"/>
                  </a:cubicBezTo>
                  <a:cubicBezTo>
                    <a:pt x="41173" y="8099"/>
                    <a:pt x="41220" y="6778"/>
                    <a:pt x="40518" y="5730"/>
                  </a:cubicBezTo>
                  <a:cubicBezTo>
                    <a:pt x="39932" y="4868"/>
                    <a:pt x="39013" y="4436"/>
                    <a:pt x="38094" y="4436"/>
                  </a:cubicBezTo>
                  <a:cubicBezTo>
                    <a:pt x="37349" y="4436"/>
                    <a:pt x="36606" y="4720"/>
                    <a:pt x="36041" y="5290"/>
                  </a:cubicBezTo>
                  <a:cubicBezTo>
                    <a:pt x="35732" y="5587"/>
                    <a:pt x="35505" y="5956"/>
                    <a:pt x="35362" y="6337"/>
                  </a:cubicBezTo>
                  <a:cubicBezTo>
                    <a:pt x="35077" y="7123"/>
                    <a:pt x="34720" y="7885"/>
                    <a:pt x="34267" y="8588"/>
                  </a:cubicBezTo>
                  <a:cubicBezTo>
                    <a:pt x="34091" y="8872"/>
                    <a:pt x="33797" y="9021"/>
                    <a:pt x="33498" y="9021"/>
                  </a:cubicBezTo>
                  <a:cubicBezTo>
                    <a:pt x="33271" y="9021"/>
                    <a:pt x="33042" y="8934"/>
                    <a:pt x="32862" y="8754"/>
                  </a:cubicBezTo>
                  <a:lnTo>
                    <a:pt x="24992" y="884"/>
                  </a:lnTo>
                  <a:cubicBezTo>
                    <a:pt x="24403" y="295"/>
                    <a:pt x="23632" y="0"/>
                    <a:pt x="22861" y="0"/>
                  </a:cubicBezTo>
                  <a:close/>
                </a:path>
              </a:pathLst>
            </a:custGeom>
            <a:solidFill>
              <a:srgbClr val="137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93;p48">
              <a:extLst>
                <a:ext uri="{FF2B5EF4-FFF2-40B4-BE49-F238E27FC236}">
                  <a16:creationId xmlns:a16="http://schemas.microsoft.com/office/drawing/2014/main" xmlns="" id="{FC0FF38A-EB94-3522-22E3-2E1F38831211}"/>
                </a:ext>
              </a:extLst>
            </p:cNvPr>
            <p:cNvSpPr/>
            <p:nvPr/>
          </p:nvSpPr>
          <p:spPr>
            <a:xfrm>
              <a:off x="3885623" y="2465897"/>
              <a:ext cx="287050" cy="287338"/>
            </a:xfrm>
            <a:custGeom>
              <a:avLst/>
              <a:gdLst/>
              <a:ahLst/>
              <a:cxnLst/>
              <a:rect l="l" t="t" r="r" b="b"/>
              <a:pathLst>
                <a:path w="11943" h="11955" extrusionOk="0">
                  <a:moveTo>
                    <a:pt x="5977" y="0"/>
                  </a:moveTo>
                  <a:cubicBezTo>
                    <a:pt x="2679" y="0"/>
                    <a:pt x="0" y="2679"/>
                    <a:pt x="0" y="5977"/>
                  </a:cubicBezTo>
                  <a:cubicBezTo>
                    <a:pt x="0" y="9275"/>
                    <a:pt x="2679" y="11954"/>
                    <a:pt x="5977" y="11954"/>
                  </a:cubicBezTo>
                  <a:cubicBezTo>
                    <a:pt x="9275" y="11954"/>
                    <a:pt x="11942" y="9275"/>
                    <a:pt x="11942" y="5977"/>
                  </a:cubicBezTo>
                  <a:cubicBezTo>
                    <a:pt x="11942" y="2679"/>
                    <a:pt x="9275" y="0"/>
                    <a:pt x="5977" y="0"/>
                  </a:cubicBezTo>
                  <a:close/>
                </a:path>
              </a:pathLst>
            </a:custGeom>
            <a:solidFill>
              <a:srgbClr val="137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0B119DC-F973-F76C-C081-40E022F2D447}"/>
              </a:ext>
            </a:extLst>
          </p:cNvPr>
          <p:cNvSpPr txBox="1"/>
          <p:nvPr/>
        </p:nvSpPr>
        <p:spPr>
          <a:xfrm>
            <a:off x="1269116" y="199811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262E48B-7B07-9AF9-7844-CCDE585FBDC9}"/>
              </a:ext>
            </a:extLst>
          </p:cNvPr>
          <p:cNvSpPr txBox="1"/>
          <p:nvPr/>
        </p:nvSpPr>
        <p:spPr>
          <a:xfrm>
            <a:off x="2356468" y="301377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E114B7F-055B-0E6B-6733-BD0D783E6D5C}"/>
              </a:ext>
            </a:extLst>
          </p:cNvPr>
          <p:cNvSpPr txBox="1"/>
          <p:nvPr/>
        </p:nvSpPr>
        <p:spPr>
          <a:xfrm>
            <a:off x="1279764" y="411377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34482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лна">
  <a:themeElements>
    <a:clrScheme name="vnigni 1">
      <a:dk1>
        <a:sysClr val="windowText" lastClr="000000"/>
      </a:dk1>
      <a:lt1>
        <a:sysClr val="window" lastClr="FFFFFF"/>
      </a:lt1>
      <a:dk2>
        <a:srgbClr val="04597D"/>
      </a:dk2>
      <a:lt2>
        <a:srgbClr val="8ABDD4"/>
      </a:lt2>
      <a:accent1>
        <a:srgbClr val="0D90C9"/>
      </a:accent1>
      <a:accent2>
        <a:srgbClr val="800008"/>
      </a:accent2>
      <a:accent3>
        <a:srgbClr val="FF8F0F"/>
      </a:accent3>
      <a:accent4>
        <a:srgbClr val="A5D028"/>
      </a:accent4>
      <a:accent5>
        <a:srgbClr val="F5C040"/>
      </a:accent5>
      <a:accent6>
        <a:srgbClr val="D79196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2006</Words>
  <Application>Microsoft Office PowerPoint</Application>
  <PresentationFormat>Произвольный</PresentationFormat>
  <Paragraphs>197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Волна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Главные недостатки 44-ФЗ при применении к ГРР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Виценовский Михаил Юрьевич</dc:creator>
  <cp:lastModifiedBy>User</cp:lastModifiedBy>
  <cp:revision>12</cp:revision>
  <dcterms:created xsi:type="dcterms:W3CDTF">2024-05-17T11:12:40Z</dcterms:created>
  <dcterms:modified xsi:type="dcterms:W3CDTF">2024-05-23T12:23:33Z</dcterms:modified>
</cp:coreProperties>
</file>