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3" r:id="rId1"/>
  </p:sldMasterIdLst>
  <p:notesMasterIdLst>
    <p:notesMasterId r:id="rId28"/>
  </p:notesMasterIdLst>
  <p:handoutMasterIdLst>
    <p:handoutMasterId r:id="rId29"/>
  </p:handoutMasterIdLst>
  <p:sldIdLst>
    <p:sldId id="690" r:id="rId2"/>
    <p:sldId id="678" r:id="rId3"/>
    <p:sldId id="680" r:id="rId4"/>
    <p:sldId id="681" r:id="rId5"/>
    <p:sldId id="692" r:id="rId6"/>
    <p:sldId id="691" r:id="rId7"/>
    <p:sldId id="704" r:id="rId8"/>
    <p:sldId id="709" r:id="rId9"/>
    <p:sldId id="688" r:id="rId10"/>
    <p:sldId id="701" r:id="rId11"/>
    <p:sldId id="703" r:id="rId12"/>
    <p:sldId id="689" r:id="rId13"/>
    <p:sldId id="684" r:id="rId14"/>
    <p:sldId id="685" r:id="rId15"/>
    <p:sldId id="697" r:id="rId16"/>
    <p:sldId id="698" r:id="rId17"/>
    <p:sldId id="687" r:id="rId18"/>
    <p:sldId id="683" r:id="rId19"/>
    <p:sldId id="694" r:id="rId20"/>
    <p:sldId id="658" r:id="rId21"/>
    <p:sldId id="705" r:id="rId22"/>
    <p:sldId id="706" r:id="rId23"/>
    <p:sldId id="707" r:id="rId24"/>
    <p:sldId id="708" r:id="rId25"/>
    <p:sldId id="710" r:id="rId26"/>
    <p:sldId id="677" r:id="rId27"/>
  </p:sldIdLst>
  <p:sldSz cx="9144000" cy="6858000" type="screen4x3"/>
  <p:notesSz cx="6718300" cy="9855200"/>
  <p:embeddedFontLst>
    <p:embeddedFont>
      <p:font typeface="Arial Narrow" panose="020B0606020202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Arial Black" panose="020B0A04020102020204" pitchFamily="34" charset="0"/>
      <p:bold r:id="rId38"/>
    </p:embeddedFont>
    <p:embeddedFont>
      <p:font typeface="Book Antiqua" panose="02040602050305030304" pitchFamily="18" charset="0"/>
      <p:regular r:id="rId39"/>
      <p:bold r:id="rId40"/>
      <p:italic r:id="rId41"/>
      <p:boldItalic r:id="rId42"/>
    </p:embeddedFont>
    <p:embeddedFont>
      <p:font typeface="Palatino Linotype" panose="02040502050505030304" pitchFamily="18"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FF"/>
    <a:srgbClr val="D1D1F0"/>
    <a:srgbClr val="87DDFB"/>
    <a:srgbClr val="BBE0E3"/>
    <a:srgbClr val="437593"/>
    <a:srgbClr val="FFFEFC"/>
    <a:srgbClr val="6CD7FB"/>
    <a:srgbClr val="6DD9FF"/>
    <a:srgbClr val="C3E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6586" autoAdjust="0"/>
  </p:normalViewPr>
  <p:slideViewPr>
    <p:cSldViewPr>
      <p:cViewPr varScale="1">
        <p:scale>
          <a:sx n="92" d="100"/>
          <a:sy n="92" d="100"/>
        </p:scale>
        <p:origin x="1356" y="9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1044;&#1086;&#1082;&#1091;&#1084;&#1077;&#1085;&#1090;&#1099;%20-%20&#1051;&#1072;&#1087;&#1090;&#1077;&#1074;&#1072;\Documents\ANNA\&#1052;&#1086;&#1080;%20&#1089;&#1090;&#1072;&#1090;&#1100;&#1080;%20&#1080;%20&#1076;&#1086;&#1082;&#1083;&#1072;&#1076;&#1099;%20&#1085;&#1072;%20&#1082;&#1086;&#1085;&#1092;&#1077;&#1088;&#1077;&#1085;&#1094;&#1080;&#1103;&#1093;\&#1044;&#1086;&#1082;&#1083;&#1072;&#1076;&#1099;%20&#1085;&#1072;%20&#1082;&#1086;&#1085;&#1092;&#1077;&#1088;&#1077;&#1085;&#1094;&#1080;&#1103;&#1093;\&#1044;&#1086;&#1082;&#1083;&#1072;&#1076;&#1099;%20&#1074;%20&#1042;&#1048;&#1052;&#1057;&#1077;\&#1050;&#1086;&#1085;&#1092;&#1077;&#1088;&#1077;&#1085;&#1094;&#1080;&#1103;%20&#1084;&#1086;&#1083;&#1086;&#1076;&#1099;&#1093;%20&#1091;&#1095;&#1077;&#1085;&#1099;&#1093;%20%202017\&#1057;&#1099;&#1088;&#1100;&#1077;&#1074;&#1099;&#1077;%20&#1073;&#1072;&#1079;&#1099;%20&#1086;&#1089;&#1085;&#1086;&#1074;&#1085;&#1099;&#1093;%20&#1084;&#1077;&#1090;&#1072;&#1083;&#1083;&#1086;&#107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24344184173956"/>
          <c:y val="3.1007751937984489E-2"/>
          <c:w val="0.77562084720053992"/>
          <c:h val="0.88985655862784607"/>
        </c:manualLayout>
      </c:layout>
      <c:barChart>
        <c:barDir val="bar"/>
        <c:grouping val="stacked"/>
        <c:varyColors val="0"/>
        <c:ser>
          <c:idx val="0"/>
          <c:order val="0"/>
          <c:tx>
            <c:strRef>
              <c:f>'обеспеч разраб и осваиваем'!$B$1</c:f>
              <c:strCache>
                <c:ptCount val="1"/>
                <c:pt idx="0">
                  <c:v>Разрабатываемые м-ния</c:v>
                </c:pt>
              </c:strCache>
            </c:strRef>
          </c:tx>
          <c:spPr>
            <a:solidFill>
              <a:srgbClr val="002060"/>
            </a:solidFill>
            <a:ln>
              <a:noFill/>
            </a:ln>
            <a:effectLst/>
          </c:spPr>
          <c:invertIfNegative val="0"/>
          <c:cat>
            <c:strRef>
              <c:f>'обеспеч разраб и осваиваем'!$A$2:$A$19</c:f>
              <c:strCache>
                <c:ptCount val="18"/>
                <c:pt idx="0">
                  <c:v>РЗЭ</c:v>
                </c:pt>
                <c:pt idx="1">
                  <c:v>мпг</c:v>
                </c:pt>
                <c:pt idx="2">
                  <c:v>хромовые руды</c:v>
                </c:pt>
                <c:pt idx="3">
                  <c:v>молибден</c:v>
                </c:pt>
                <c:pt idx="4">
                  <c:v>титан</c:v>
                </c:pt>
                <c:pt idx="5">
                  <c:v>марганцевые руды</c:v>
                </c:pt>
                <c:pt idx="6">
                  <c:v>уран</c:v>
                </c:pt>
                <c:pt idx="7">
                  <c:v>железные руды</c:v>
                </c:pt>
                <c:pt idx="8">
                  <c:v>цирконий</c:v>
                </c:pt>
                <c:pt idx="9">
                  <c:v>медь</c:v>
                </c:pt>
                <c:pt idx="10">
                  <c:v>бокситы</c:v>
                </c:pt>
                <c:pt idx="11">
                  <c:v>вольфрам</c:v>
                </c:pt>
                <c:pt idx="12">
                  <c:v>никель</c:v>
                </c:pt>
                <c:pt idx="13">
                  <c:v>серебро</c:v>
                </c:pt>
                <c:pt idx="14">
                  <c:v>свинец</c:v>
                </c:pt>
                <c:pt idx="15">
                  <c:v>золото</c:v>
                </c:pt>
                <c:pt idx="16">
                  <c:v>цинк</c:v>
                </c:pt>
                <c:pt idx="17">
                  <c:v>олово</c:v>
                </c:pt>
              </c:strCache>
            </c:strRef>
          </c:cat>
          <c:val>
            <c:numRef>
              <c:f>'обеспеч разраб и осваиваем'!$B$2:$B$19</c:f>
              <c:numCache>
                <c:formatCode>General</c:formatCode>
                <c:ptCount val="18"/>
                <c:pt idx="0">
                  <c:v>971</c:v>
                </c:pt>
                <c:pt idx="1">
                  <c:v>168</c:v>
                </c:pt>
                <c:pt idx="2">
                  <c:v>103</c:v>
                </c:pt>
                <c:pt idx="3">
                  <c:v>92</c:v>
                </c:pt>
                <c:pt idx="4">
                  <c:v>76</c:v>
                </c:pt>
                <c:pt idx="5">
                  <c:v>74</c:v>
                </c:pt>
                <c:pt idx="6">
                  <c:v>73</c:v>
                </c:pt>
                <c:pt idx="7">
                  <c:v>73</c:v>
                </c:pt>
                <c:pt idx="8">
                  <c:v>72</c:v>
                </c:pt>
                <c:pt idx="9">
                  <c:v>72</c:v>
                </c:pt>
                <c:pt idx="10">
                  <c:v>65</c:v>
                </c:pt>
                <c:pt idx="11">
                  <c:v>65</c:v>
                </c:pt>
                <c:pt idx="12">
                  <c:v>48</c:v>
                </c:pt>
                <c:pt idx="13">
                  <c:v>48</c:v>
                </c:pt>
                <c:pt idx="14">
                  <c:v>39</c:v>
                </c:pt>
                <c:pt idx="15">
                  <c:v>32</c:v>
                </c:pt>
                <c:pt idx="16">
                  <c:v>27</c:v>
                </c:pt>
                <c:pt idx="17">
                  <c:v>24</c:v>
                </c:pt>
              </c:numCache>
            </c:numRef>
          </c:val>
          <c:extLst>
            <c:ext xmlns:c16="http://schemas.microsoft.com/office/drawing/2014/chart" uri="{C3380CC4-5D6E-409C-BE32-E72D297353CC}">
              <c16:uniqueId val="{00000000-088E-4D1A-9DB9-49D696289DC9}"/>
            </c:ext>
          </c:extLst>
        </c:ser>
        <c:ser>
          <c:idx val="1"/>
          <c:order val="1"/>
          <c:tx>
            <c:strRef>
              <c:f>'обеспеч разраб и осваиваем'!$C$1</c:f>
              <c:strCache>
                <c:ptCount val="1"/>
                <c:pt idx="0">
                  <c:v>Осваиваемые м-ния</c:v>
                </c:pt>
              </c:strCache>
            </c:strRef>
          </c:tx>
          <c:spPr>
            <a:solidFill>
              <a:schemeClr val="accent1">
                <a:lumMod val="75000"/>
              </a:schemeClr>
            </a:solidFill>
            <a:ln>
              <a:noFill/>
            </a:ln>
            <a:effectLst/>
          </c:spPr>
          <c:invertIfNegative val="0"/>
          <c:cat>
            <c:strRef>
              <c:f>'обеспеч разраб и осваиваем'!$A$2:$A$19</c:f>
              <c:strCache>
                <c:ptCount val="18"/>
                <c:pt idx="0">
                  <c:v>РЗЭ</c:v>
                </c:pt>
                <c:pt idx="1">
                  <c:v>мпг</c:v>
                </c:pt>
                <c:pt idx="2">
                  <c:v>хромовые руды</c:v>
                </c:pt>
                <c:pt idx="3">
                  <c:v>молибден</c:v>
                </c:pt>
                <c:pt idx="4">
                  <c:v>титан</c:v>
                </c:pt>
                <c:pt idx="5">
                  <c:v>марганцевые руды</c:v>
                </c:pt>
                <c:pt idx="6">
                  <c:v>уран</c:v>
                </c:pt>
                <c:pt idx="7">
                  <c:v>железные руды</c:v>
                </c:pt>
                <c:pt idx="8">
                  <c:v>цирконий</c:v>
                </c:pt>
                <c:pt idx="9">
                  <c:v>медь</c:v>
                </c:pt>
                <c:pt idx="10">
                  <c:v>бокситы</c:v>
                </c:pt>
                <c:pt idx="11">
                  <c:v>вольфрам</c:v>
                </c:pt>
                <c:pt idx="12">
                  <c:v>никель</c:v>
                </c:pt>
                <c:pt idx="13">
                  <c:v>серебро</c:v>
                </c:pt>
                <c:pt idx="14">
                  <c:v>свинец</c:v>
                </c:pt>
                <c:pt idx="15">
                  <c:v>золото</c:v>
                </c:pt>
                <c:pt idx="16">
                  <c:v>цинк</c:v>
                </c:pt>
                <c:pt idx="17">
                  <c:v>олово</c:v>
                </c:pt>
              </c:strCache>
            </c:strRef>
          </c:cat>
          <c:val>
            <c:numRef>
              <c:f>'обеспеч разраб и осваиваем'!$C$2:$C$19</c:f>
              <c:numCache>
                <c:formatCode>General</c:formatCode>
                <c:ptCount val="18"/>
                <c:pt idx="0">
                  <c:v>6000</c:v>
                </c:pt>
                <c:pt idx="1">
                  <c:v>22</c:v>
                </c:pt>
                <c:pt idx="2">
                  <c:v>0.2</c:v>
                </c:pt>
                <c:pt idx="3">
                  <c:v>48</c:v>
                </c:pt>
                <c:pt idx="4">
                  <c:v>58</c:v>
                </c:pt>
                <c:pt idx="5">
                  <c:v>3</c:v>
                </c:pt>
                <c:pt idx="6">
                  <c:v>78</c:v>
                </c:pt>
                <c:pt idx="7">
                  <c:v>29</c:v>
                </c:pt>
                <c:pt idx="8">
                  <c:v>59</c:v>
                </c:pt>
                <c:pt idx="9">
                  <c:v>20</c:v>
                </c:pt>
                <c:pt idx="10">
                  <c:v>85</c:v>
                </c:pt>
                <c:pt idx="11">
                  <c:v>36</c:v>
                </c:pt>
                <c:pt idx="12">
                  <c:v>26</c:v>
                </c:pt>
                <c:pt idx="13">
                  <c:v>13</c:v>
                </c:pt>
                <c:pt idx="14">
                  <c:v>8</c:v>
                </c:pt>
                <c:pt idx="15">
                  <c:v>29</c:v>
                </c:pt>
                <c:pt idx="16">
                  <c:v>8</c:v>
                </c:pt>
                <c:pt idx="17">
                  <c:v>3</c:v>
                </c:pt>
              </c:numCache>
            </c:numRef>
          </c:val>
          <c:extLst>
            <c:ext xmlns:c16="http://schemas.microsoft.com/office/drawing/2014/chart" uri="{C3380CC4-5D6E-409C-BE32-E72D297353CC}">
              <c16:uniqueId val="{00000001-088E-4D1A-9DB9-49D696289DC9}"/>
            </c:ext>
          </c:extLst>
        </c:ser>
        <c:ser>
          <c:idx val="2"/>
          <c:order val="2"/>
          <c:tx>
            <c:strRef>
              <c:f>'обеспеч разраб и осваиваем'!$D$1</c:f>
              <c:strCache>
                <c:ptCount val="1"/>
                <c:pt idx="0">
                  <c:v>Резерв</c:v>
                </c:pt>
              </c:strCache>
            </c:strRef>
          </c:tx>
          <c:spPr>
            <a:solidFill>
              <a:srgbClr val="FFC000"/>
            </a:solidFill>
            <a:ln>
              <a:noFill/>
            </a:ln>
            <a:effectLst/>
          </c:spPr>
          <c:invertIfNegative val="0"/>
          <c:cat>
            <c:strRef>
              <c:f>'обеспеч разраб и осваиваем'!$A$2:$A$19</c:f>
              <c:strCache>
                <c:ptCount val="18"/>
                <c:pt idx="0">
                  <c:v>РЗЭ</c:v>
                </c:pt>
                <c:pt idx="1">
                  <c:v>мпг</c:v>
                </c:pt>
                <c:pt idx="2">
                  <c:v>хромовые руды</c:v>
                </c:pt>
                <c:pt idx="3">
                  <c:v>молибден</c:v>
                </c:pt>
                <c:pt idx="4">
                  <c:v>титан</c:v>
                </c:pt>
                <c:pt idx="5">
                  <c:v>марганцевые руды</c:v>
                </c:pt>
                <c:pt idx="6">
                  <c:v>уран</c:v>
                </c:pt>
                <c:pt idx="7">
                  <c:v>железные руды</c:v>
                </c:pt>
                <c:pt idx="8">
                  <c:v>цирконий</c:v>
                </c:pt>
                <c:pt idx="9">
                  <c:v>медь</c:v>
                </c:pt>
                <c:pt idx="10">
                  <c:v>бокситы</c:v>
                </c:pt>
                <c:pt idx="11">
                  <c:v>вольфрам</c:v>
                </c:pt>
                <c:pt idx="12">
                  <c:v>никель</c:v>
                </c:pt>
                <c:pt idx="13">
                  <c:v>серебро</c:v>
                </c:pt>
                <c:pt idx="14">
                  <c:v>свинец</c:v>
                </c:pt>
                <c:pt idx="15">
                  <c:v>золото</c:v>
                </c:pt>
                <c:pt idx="16">
                  <c:v>цинк</c:v>
                </c:pt>
                <c:pt idx="17">
                  <c:v>олово</c:v>
                </c:pt>
              </c:strCache>
            </c:strRef>
          </c:cat>
          <c:val>
            <c:numRef>
              <c:f>'обеспеч разраб и осваиваем'!$D$2:$D$19</c:f>
              <c:numCache>
                <c:formatCode>General</c:formatCode>
                <c:ptCount val="18"/>
                <c:pt idx="1">
                  <c:v>33</c:v>
                </c:pt>
                <c:pt idx="2">
                  <c:v>30</c:v>
                </c:pt>
                <c:pt idx="3">
                  <c:v>175</c:v>
                </c:pt>
                <c:pt idx="4">
                  <c:v>246</c:v>
                </c:pt>
                <c:pt idx="5">
                  <c:v>130</c:v>
                </c:pt>
                <c:pt idx="7">
                  <c:v>92</c:v>
                </c:pt>
                <c:pt idx="9">
                  <c:v>18</c:v>
                </c:pt>
                <c:pt idx="10">
                  <c:v>85</c:v>
                </c:pt>
                <c:pt idx="11">
                  <c:v>43</c:v>
                </c:pt>
                <c:pt idx="12">
                  <c:v>26</c:v>
                </c:pt>
                <c:pt idx="13">
                  <c:v>6</c:v>
                </c:pt>
                <c:pt idx="14">
                  <c:v>22</c:v>
                </c:pt>
                <c:pt idx="15">
                  <c:v>19</c:v>
                </c:pt>
                <c:pt idx="16">
                  <c:v>11</c:v>
                </c:pt>
                <c:pt idx="17">
                  <c:v>13</c:v>
                </c:pt>
              </c:numCache>
            </c:numRef>
          </c:val>
          <c:extLst>
            <c:ext xmlns:c16="http://schemas.microsoft.com/office/drawing/2014/chart" uri="{C3380CC4-5D6E-409C-BE32-E72D297353CC}">
              <c16:uniqueId val="{00000002-088E-4D1A-9DB9-49D696289DC9}"/>
            </c:ext>
          </c:extLst>
        </c:ser>
        <c:dLbls>
          <c:showLegendKey val="0"/>
          <c:showVal val="0"/>
          <c:showCatName val="0"/>
          <c:showSerName val="0"/>
          <c:showPercent val="0"/>
          <c:showBubbleSize val="0"/>
        </c:dLbls>
        <c:gapWidth val="50"/>
        <c:overlap val="100"/>
        <c:axId val="168399616"/>
        <c:axId val="217186304"/>
      </c:barChart>
      <c:catAx>
        <c:axId val="168399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ru-RU"/>
          </a:p>
        </c:txPr>
        <c:crossAx val="217186304"/>
        <c:crosses val="autoZero"/>
        <c:auto val="1"/>
        <c:lblAlgn val="ctr"/>
        <c:lblOffset val="1"/>
        <c:noMultiLvlLbl val="0"/>
      </c:catAx>
      <c:valAx>
        <c:axId val="217186304"/>
        <c:scaling>
          <c:orientation val="minMax"/>
          <c:max val="2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vert="horz"/>
          <a:lstStyle/>
          <a:p>
            <a:pPr>
              <a:defRPr/>
            </a:pPr>
            <a:endParaRPr lang="ru-RU"/>
          </a:p>
        </c:txPr>
        <c:crossAx val="168399616"/>
        <c:crosses val="autoZero"/>
        <c:crossBetween val="between"/>
      </c:valAx>
      <c:spPr>
        <a:noFill/>
        <a:ln>
          <a:solidFill>
            <a:schemeClr val="accent1"/>
          </a:solidFill>
        </a:ln>
        <a:effectLst/>
      </c:spPr>
    </c:plotArea>
    <c:legend>
      <c:legendPos val="b"/>
      <c:layout>
        <c:manualLayout>
          <c:xMode val="edge"/>
          <c:yMode val="edge"/>
          <c:x val="0.64499063155627889"/>
          <c:y val="6.2569733718864692E-2"/>
          <c:w val="0.33774089910423538"/>
          <c:h val="0.15429941555615431"/>
        </c:manualLayout>
      </c:layout>
      <c:overlay val="0"/>
      <c:spPr>
        <a:solidFill>
          <a:schemeClr val="bg2"/>
        </a:solidFill>
        <a:ln>
          <a:solidFill>
            <a:schemeClr val="accent1"/>
          </a:solidFill>
        </a:ln>
        <a:effectLst/>
      </c:spPr>
      <c:txPr>
        <a:bodyPr rot="0" vert="horz"/>
        <a:lstStyle/>
        <a:p>
          <a:pPr>
            <a:defRPr/>
          </a:pPr>
          <a:endParaRPr lang="ru-RU"/>
        </a:p>
      </c:txPr>
    </c:legend>
    <c:plotVisOnly val="1"/>
    <c:dispBlanksAs val="gap"/>
    <c:showDLblsOverMax val="0"/>
  </c:chart>
  <c:spPr>
    <a:solidFill>
      <a:schemeClr val="accent4">
        <a:lumMod val="20000"/>
        <a:lumOff val="80000"/>
      </a:schemeClr>
    </a:solidFill>
    <a:ln>
      <a:solidFill>
        <a:schemeClr val="accent1"/>
      </a:solidFill>
    </a:ln>
    <a:effectLst/>
  </c:spPr>
  <c:txPr>
    <a:bodyPr/>
    <a:lstStyle/>
    <a:p>
      <a:pPr>
        <a:defRPr sz="1400" b="1">
          <a:solidFill>
            <a:srgbClr val="0070C0"/>
          </a:solidFill>
          <a:latin typeface="Arial Narrow" panose="020B0606020202030204" pitchFamily="34" charset="0"/>
        </a:defRPr>
      </a:pPr>
      <a:endParaRPr lang="ru-RU"/>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AB78E-FEC8-455A-9F3C-47513841257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AB52D46E-BCCA-4571-91F7-98275B2C191E}">
      <dgm:prSet/>
      <dgm:spPr/>
      <dgm:t>
        <a:bodyPr/>
        <a:lstStyle/>
        <a:p>
          <a:pPr algn="l" rtl="0"/>
          <a:r>
            <a:rPr lang="ru-RU" b="1" dirty="0" smtClean="0">
              <a:latin typeface="Arial Narrow" panose="020B0606020202030204" pitchFamily="34" charset="0"/>
            </a:rPr>
            <a:t>ПРОГРАММА ПРЕЗИДИУМА РАН «ПОИСКОВЫЕ ФУНДАМЕНТАЛЬНЫЕ НАУЧНЫЕ ИССЛЕДОВАНИЯ В ИНТЕРЕСАХ РАЗВИТИЯ АРКТИЧЕСКОЙ ЗОНЫ РФ» </a:t>
          </a:r>
          <a:r>
            <a:rPr lang="en-US" b="1" dirty="0" smtClean="0">
              <a:latin typeface="Arial Narrow" panose="020B0606020202030204" pitchFamily="34" charset="0"/>
            </a:rPr>
            <a:t>(</a:t>
          </a:r>
          <a:r>
            <a:rPr lang="ru-RU" b="1" dirty="0" smtClean="0">
              <a:latin typeface="Arial Narrow" panose="020B0606020202030204" pitchFamily="34" charset="0"/>
            </a:rPr>
            <a:t>координатор академик А.И. </a:t>
          </a:r>
          <a:r>
            <a:rPr lang="ru-RU" b="1" dirty="0" err="1" smtClean="0">
              <a:latin typeface="Arial Narrow" panose="020B0606020202030204" pitchFamily="34" charset="0"/>
            </a:rPr>
            <a:t>Ханчук</a:t>
          </a:r>
          <a:r>
            <a:rPr lang="ru-RU" b="1" dirty="0" smtClean="0">
              <a:latin typeface="Arial Narrow" panose="020B0606020202030204" pitchFamily="34" charset="0"/>
            </a:rPr>
            <a:t>)</a:t>
          </a:r>
          <a:endParaRPr lang="en-US" dirty="0">
            <a:latin typeface="Arial Narrow" panose="020B0606020202030204" pitchFamily="34" charset="0"/>
          </a:endParaRPr>
        </a:p>
      </dgm:t>
    </dgm:pt>
    <dgm:pt modelId="{4C783513-39C1-422F-BD55-8731F8DF5545}" type="parTrans" cxnId="{513A5669-8D22-4D26-BC80-407DA6DE6F95}">
      <dgm:prSet/>
      <dgm:spPr/>
      <dgm:t>
        <a:bodyPr/>
        <a:lstStyle/>
        <a:p>
          <a:endParaRPr lang="en-US"/>
        </a:p>
      </dgm:t>
    </dgm:pt>
    <dgm:pt modelId="{F759237C-17DB-4487-B3D2-D19B4B238F1E}" type="sibTrans" cxnId="{513A5669-8D22-4D26-BC80-407DA6DE6F95}">
      <dgm:prSet/>
      <dgm:spPr/>
      <dgm:t>
        <a:bodyPr/>
        <a:lstStyle/>
        <a:p>
          <a:endParaRPr lang="en-US"/>
        </a:p>
      </dgm:t>
    </dgm:pt>
    <dgm:pt modelId="{5F8FBA02-E544-436A-84DC-DF0CF2BB8F06}">
      <dgm:prSet/>
      <dgm:spPr/>
      <dgm:t>
        <a:bodyPr/>
        <a:lstStyle/>
        <a:p>
          <a:pPr algn="l" rtl="0"/>
          <a:r>
            <a:rPr lang="ru-RU" b="1" dirty="0" smtClean="0">
              <a:latin typeface="Arial Narrow" panose="020B0606020202030204" pitchFamily="34" charset="0"/>
            </a:rPr>
            <a:t>ПРОЕКТ ИГЕМ РАН «РАЗРАБОТКА НАУЧНЫХ ОСНОВ НОВОЙ ТЕХНОЛОГИИ ПРОГНОЗИРОВАНИЯ МЕСТОРОЖДЕНИЙ СТРАТЕГИЧЕСКИХ ВИДОВ МИНЕРАЛЬНОГО СЫРЬЯ (ЦВЕТНЫХ, РЕДКИХ И БЛАГОРОДНЫХ МЕТАЛЛОВ) АРКТИЧЕСКОЙ ЗОНЫ» (руководитель академик Н.С. Бортников) </a:t>
          </a:r>
          <a:endParaRPr lang="en-US" dirty="0">
            <a:latin typeface="Arial Narrow" panose="020B0606020202030204" pitchFamily="34" charset="0"/>
          </a:endParaRPr>
        </a:p>
      </dgm:t>
    </dgm:pt>
    <dgm:pt modelId="{D46B8C67-0E1D-4FA2-A417-8CDA6A3D9646}" type="parTrans" cxnId="{75ECD7B6-11DE-4F8B-BB74-206ED9BC9ACF}">
      <dgm:prSet/>
      <dgm:spPr/>
      <dgm:t>
        <a:bodyPr/>
        <a:lstStyle/>
        <a:p>
          <a:endParaRPr lang="en-US"/>
        </a:p>
      </dgm:t>
    </dgm:pt>
    <dgm:pt modelId="{447A2DED-479E-4EAF-BF2F-DC2DF20D6A35}" type="sibTrans" cxnId="{75ECD7B6-11DE-4F8B-BB74-206ED9BC9ACF}">
      <dgm:prSet/>
      <dgm:spPr/>
      <dgm:t>
        <a:bodyPr/>
        <a:lstStyle/>
        <a:p>
          <a:endParaRPr lang="en-US"/>
        </a:p>
      </dgm:t>
    </dgm:pt>
    <dgm:pt modelId="{582504CD-B181-4459-B27E-450D198D0AB3}" type="pres">
      <dgm:prSet presAssocID="{937AB78E-FEC8-455A-9F3C-475138412577}" presName="Name0" presStyleCnt="0">
        <dgm:presLayoutVars>
          <dgm:dir/>
          <dgm:animLvl val="lvl"/>
          <dgm:resizeHandles val="exact"/>
        </dgm:presLayoutVars>
      </dgm:prSet>
      <dgm:spPr/>
      <dgm:t>
        <a:bodyPr/>
        <a:lstStyle/>
        <a:p>
          <a:endParaRPr lang="en-US"/>
        </a:p>
      </dgm:t>
    </dgm:pt>
    <dgm:pt modelId="{328EFE99-02BB-48BC-AC8A-B9CC606BBD68}" type="pres">
      <dgm:prSet presAssocID="{5F8FBA02-E544-436A-84DC-DF0CF2BB8F06}" presName="boxAndChildren" presStyleCnt="0"/>
      <dgm:spPr/>
    </dgm:pt>
    <dgm:pt modelId="{982AE987-90DD-447F-9E3F-455B9CC864CE}" type="pres">
      <dgm:prSet presAssocID="{5F8FBA02-E544-436A-84DC-DF0CF2BB8F06}" presName="parentTextBox" presStyleLbl="node1" presStyleIdx="0" presStyleCnt="2" custLinFactNeighborY="-14671"/>
      <dgm:spPr/>
      <dgm:t>
        <a:bodyPr/>
        <a:lstStyle/>
        <a:p>
          <a:endParaRPr lang="en-US"/>
        </a:p>
      </dgm:t>
    </dgm:pt>
    <dgm:pt modelId="{808BB2E7-D063-451B-8CFE-89CA6CE38C77}" type="pres">
      <dgm:prSet presAssocID="{F759237C-17DB-4487-B3D2-D19B4B238F1E}" presName="sp" presStyleCnt="0"/>
      <dgm:spPr/>
    </dgm:pt>
    <dgm:pt modelId="{013D3A6E-BB74-47C3-90F6-C6009B7118F6}" type="pres">
      <dgm:prSet presAssocID="{AB52D46E-BCCA-4571-91F7-98275B2C191E}" presName="arrowAndChildren" presStyleCnt="0"/>
      <dgm:spPr/>
    </dgm:pt>
    <dgm:pt modelId="{33016494-6B3E-422B-894B-6930533A4511}" type="pres">
      <dgm:prSet presAssocID="{AB52D46E-BCCA-4571-91F7-98275B2C191E}" presName="parentTextArrow" presStyleLbl="node1" presStyleIdx="1" presStyleCnt="2"/>
      <dgm:spPr/>
      <dgm:t>
        <a:bodyPr/>
        <a:lstStyle/>
        <a:p>
          <a:endParaRPr lang="en-US"/>
        </a:p>
      </dgm:t>
    </dgm:pt>
  </dgm:ptLst>
  <dgm:cxnLst>
    <dgm:cxn modelId="{75ECD7B6-11DE-4F8B-BB74-206ED9BC9ACF}" srcId="{937AB78E-FEC8-455A-9F3C-475138412577}" destId="{5F8FBA02-E544-436A-84DC-DF0CF2BB8F06}" srcOrd="1" destOrd="0" parTransId="{D46B8C67-0E1D-4FA2-A417-8CDA6A3D9646}" sibTransId="{447A2DED-479E-4EAF-BF2F-DC2DF20D6A35}"/>
    <dgm:cxn modelId="{513A5669-8D22-4D26-BC80-407DA6DE6F95}" srcId="{937AB78E-FEC8-455A-9F3C-475138412577}" destId="{AB52D46E-BCCA-4571-91F7-98275B2C191E}" srcOrd="0" destOrd="0" parTransId="{4C783513-39C1-422F-BD55-8731F8DF5545}" sibTransId="{F759237C-17DB-4487-B3D2-D19B4B238F1E}"/>
    <dgm:cxn modelId="{41EB6BFA-B948-4E72-B2F2-06019D6BEAF7}" type="presOf" srcId="{937AB78E-FEC8-455A-9F3C-475138412577}" destId="{582504CD-B181-4459-B27E-450D198D0AB3}" srcOrd="0" destOrd="0" presId="urn:microsoft.com/office/officeart/2005/8/layout/process4"/>
    <dgm:cxn modelId="{51E36827-4516-4BE1-897B-A81427E68470}" type="presOf" srcId="{5F8FBA02-E544-436A-84DC-DF0CF2BB8F06}" destId="{982AE987-90DD-447F-9E3F-455B9CC864CE}" srcOrd="0" destOrd="0" presId="urn:microsoft.com/office/officeart/2005/8/layout/process4"/>
    <dgm:cxn modelId="{4C8AC1B6-249E-449E-BA0A-DF962BBF3F5B}" type="presOf" srcId="{AB52D46E-BCCA-4571-91F7-98275B2C191E}" destId="{33016494-6B3E-422B-894B-6930533A4511}" srcOrd="0" destOrd="0" presId="urn:microsoft.com/office/officeart/2005/8/layout/process4"/>
    <dgm:cxn modelId="{4686FF24-D70E-4CBC-B35E-4E482A2035DE}" type="presParOf" srcId="{582504CD-B181-4459-B27E-450D198D0AB3}" destId="{328EFE99-02BB-48BC-AC8A-B9CC606BBD68}" srcOrd="0" destOrd="0" presId="urn:microsoft.com/office/officeart/2005/8/layout/process4"/>
    <dgm:cxn modelId="{C047903B-41CD-4008-98FE-2E0DD49396B0}" type="presParOf" srcId="{328EFE99-02BB-48BC-AC8A-B9CC606BBD68}" destId="{982AE987-90DD-447F-9E3F-455B9CC864CE}" srcOrd="0" destOrd="0" presId="urn:microsoft.com/office/officeart/2005/8/layout/process4"/>
    <dgm:cxn modelId="{A636AEDA-48E3-49A8-82AB-B4D61F190E08}" type="presParOf" srcId="{582504CD-B181-4459-B27E-450D198D0AB3}" destId="{808BB2E7-D063-451B-8CFE-89CA6CE38C77}" srcOrd="1" destOrd="0" presId="urn:microsoft.com/office/officeart/2005/8/layout/process4"/>
    <dgm:cxn modelId="{9AA50EC2-F77D-4233-941D-C28A8DE504DD}" type="presParOf" srcId="{582504CD-B181-4459-B27E-450D198D0AB3}" destId="{013D3A6E-BB74-47C3-90F6-C6009B7118F6}" srcOrd="2" destOrd="0" presId="urn:microsoft.com/office/officeart/2005/8/layout/process4"/>
    <dgm:cxn modelId="{865751E0-28A4-47CF-9FE4-BAB3160AA9A5}" type="presParOf" srcId="{013D3A6E-BB74-47C3-90F6-C6009B7118F6}" destId="{33016494-6B3E-422B-894B-6930533A451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7AB78E-FEC8-455A-9F3C-47513841257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AB52D46E-BCCA-4571-91F7-98275B2C191E}">
      <dgm:prSet custT="1"/>
      <dgm:spPr>
        <a:ln>
          <a:solidFill>
            <a:schemeClr val="bg1"/>
          </a:solidFill>
        </a:ln>
      </dgm:spPr>
      <dgm:t>
        <a:bodyPr/>
        <a:lstStyle/>
        <a:p>
          <a:pPr algn="l" rtl="0"/>
          <a:r>
            <a:rPr lang="ru-RU"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Программа фундаментальных исследований Президиума РАН № </a:t>
          </a:r>
          <a:r>
            <a:rPr lang="en-US"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I</a:t>
          </a:r>
          <a:r>
            <a:rPr lang="ru-RU"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.4П «Месторождения стратегического сырья в России: инновационные подходы к их прогнозированию, оценке и добыче» (на 2015-2017 </a:t>
          </a:r>
          <a:r>
            <a:rPr lang="ru-RU" sz="16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г.г</a:t>
          </a:r>
          <a:r>
            <a:rPr lang="ru-RU"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r>
            <a:rPr lang="ru-RU"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t>
          </a:r>
          <a:r>
            <a:rPr lang="ru-RU" sz="1600" dirty="0" smtClean="0">
              <a:solidFill>
                <a:schemeClr val="bg1"/>
              </a:solidFill>
              <a:latin typeface="Arial Narrow" panose="020B0606020202030204" pitchFamily="34" charset="0"/>
            </a:rPr>
            <a:t> </a:t>
          </a:r>
          <a:r>
            <a:rPr lang="ru-RU"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Координаторы программы академик Н.С. Бортников, академик В.А. </a:t>
          </a:r>
          <a:r>
            <a:rPr lang="ru-RU" sz="16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Чантурия</a:t>
          </a:r>
          <a:endParaRPr lang="en-US" sz="1600" dirty="0">
            <a:solidFill>
              <a:schemeClr val="bg1"/>
            </a:solidFill>
            <a:latin typeface="Arial Narrow" panose="020B0606020202030204" pitchFamily="34" charset="0"/>
          </a:endParaRPr>
        </a:p>
      </dgm:t>
    </dgm:pt>
    <dgm:pt modelId="{4C783513-39C1-422F-BD55-8731F8DF5545}" type="parTrans" cxnId="{513A5669-8D22-4D26-BC80-407DA6DE6F95}">
      <dgm:prSet/>
      <dgm:spPr/>
      <dgm:t>
        <a:bodyPr/>
        <a:lstStyle/>
        <a:p>
          <a:endParaRPr lang="en-US"/>
        </a:p>
      </dgm:t>
    </dgm:pt>
    <dgm:pt modelId="{F759237C-17DB-4487-B3D2-D19B4B238F1E}" type="sibTrans" cxnId="{513A5669-8D22-4D26-BC80-407DA6DE6F95}">
      <dgm:prSet/>
      <dgm:spPr/>
      <dgm:t>
        <a:bodyPr/>
        <a:lstStyle/>
        <a:p>
          <a:endParaRPr lang="en-US"/>
        </a:p>
      </dgm:t>
    </dgm:pt>
    <dgm:pt modelId="{5FADFA3B-14DF-45C8-95F0-AB3268C65309}">
      <dgm:prSet custT="1"/>
      <dgm:spPr/>
      <dgm:t>
        <a:bodyPr/>
        <a:lstStyle/>
        <a:p>
          <a:pPr algn="l"/>
          <a:r>
            <a:rPr lang="ru-RU" sz="1600" b="1" dirty="0" smtClean="0">
              <a:solidFill>
                <a:schemeClr val="bg1"/>
              </a:solidFill>
              <a:effectLst>
                <a:outerShdw blurRad="63500" dist="38100" dir="5400000" algn="t" rotWithShape="0">
                  <a:prstClr val="black">
                    <a:alpha val="25000"/>
                  </a:prstClr>
                </a:outerShdw>
              </a:effectLst>
              <a:latin typeface="Arial Narrow" pitchFamily="34" charset="0"/>
            </a:rPr>
            <a:t>Проект Министерства науки и высшего образования РФ № 13.1902.21.0018 «Фундаментальные проблемы развития минерально-сырьевой базы высокотехнологичной промышленности и энергетики России»</a:t>
          </a:r>
          <a:r>
            <a:rPr lang="ru-RU" sz="1600" b="1" dirty="0" smtClean="0">
              <a:solidFill>
                <a:schemeClr val="bg1"/>
              </a:solidFill>
              <a:latin typeface="Arial Narrow" pitchFamily="34" charset="0"/>
            </a:rPr>
            <a:t> Руководитель академик Н.С. Бортников </a:t>
          </a:r>
          <a:endParaRPr lang="en-US" sz="1600" b="1" dirty="0">
            <a:solidFill>
              <a:schemeClr val="bg1"/>
            </a:solidFill>
            <a:effectLst>
              <a:outerShdw blurRad="38100" dist="38100" dir="2700000" algn="tl">
                <a:srgbClr val="000000">
                  <a:alpha val="43137"/>
                </a:srgbClr>
              </a:outerShdw>
            </a:effectLst>
            <a:latin typeface="Arial Narrow" pitchFamily="34" charset="0"/>
          </a:endParaRPr>
        </a:p>
      </dgm:t>
    </dgm:pt>
    <dgm:pt modelId="{FD61A3B4-E5B1-4763-85B3-C934848A0F81}" type="parTrans" cxnId="{09598AE8-D41F-4C8D-825C-4C43F199EEC1}">
      <dgm:prSet/>
      <dgm:spPr/>
      <dgm:t>
        <a:bodyPr/>
        <a:lstStyle/>
        <a:p>
          <a:endParaRPr lang="ru-RU"/>
        </a:p>
      </dgm:t>
    </dgm:pt>
    <dgm:pt modelId="{2C5A9BA9-C366-4BA9-9D0E-6455CCEC96D0}" type="sibTrans" cxnId="{09598AE8-D41F-4C8D-825C-4C43F199EEC1}">
      <dgm:prSet/>
      <dgm:spPr/>
      <dgm:t>
        <a:bodyPr/>
        <a:lstStyle/>
        <a:p>
          <a:endParaRPr lang="ru-RU"/>
        </a:p>
      </dgm:t>
    </dgm:pt>
    <dgm:pt modelId="{582504CD-B181-4459-B27E-450D198D0AB3}" type="pres">
      <dgm:prSet presAssocID="{937AB78E-FEC8-455A-9F3C-475138412577}" presName="Name0" presStyleCnt="0">
        <dgm:presLayoutVars>
          <dgm:dir/>
          <dgm:animLvl val="lvl"/>
          <dgm:resizeHandles val="exact"/>
        </dgm:presLayoutVars>
      </dgm:prSet>
      <dgm:spPr/>
      <dgm:t>
        <a:bodyPr/>
        <a:lstStyle/>
        <a:p>
          <a:endParaRPr lang="en-US"/>
        </a:p>
      </dgm:t>
    </dgm:pt>
    <dgm:pt modelId="{27F16224-1866-464E-B0B7-207C6BB8AECB}" type="pres">
      <dgm:prSet presAssocID="{5FADFA3B-14DF-45C8-95F0-AB3268C65309}" presName="boxAndChildren" presStyleCnt="0"/>
      <dgm:spPr/>
    </dgm:pt>
    <dgm:pt modelId="{A4F26D2A-3BFA-47DE-993D-147F35328664}" type="pres">
      <dgm:prSet presAssocID="{5FADFA3B-14DF-45C8-95F0-AB3268C65309}" presName="parentTextBox" presStyleLbl="node1" presStyleIdx="0" presStyleCnt="2"/>
      <dgm:spPr/>
      <dgm:t>
        <a:bodyPr/>
        <a:lstStyle/>
        <a:p>
          <a:endParaRPr lang="ru-RU"/>
        </a:p>
      </dgm:t>
    </dgm:pt>
    <dgm:pt modelId="{808BB2E7-D063-451B-8CFE-89CA6CE38C77}" type="pres">
      <dgm:prSet presAssocID="{F759237C-17DB-4487-B3D2-D19B4B238F1E}" presName="sp" presStyleCnt="0"/>
      <dgm:spPr/>
    </dgm:pt>
    <dgm:pt modelId="{013D3A6E-BB74-47C3-90F6-C6009B7118F6}" type="pres">
      <dgm:prSet presAssocID="{AB52D46E-BCCA-4571-91F7-98275B2C191E}" presName="arrowAndChildren" presStyleCnt="0"/>
      <dgm:spPr/>
    </dgm:pt>
    <dgm:pt modelId="{33016494-6B3E-422B-894B-6930533A4511}" type="pres">
      <dgm:prSet presAssocID="{AB52D46E-BCCA-4571-91F7-98275B2C191E}" presName="parentTextArrow" presStyleLbl="node1" presStyleIdx="1" presStyleCnt="2"/>
      <dgm:spPr/>
      <dgm:t>
        <a:bodyPr/>
        <a:lstStyle/>
        <a:p>
          <a:endParaRPr lang="en-US"/>
        </a:p>
      </dgm:t>
    </dgm:pt>
  </dgm:ptLst>
  <dgm:cxnLst>
    <dgm:cxn modelId="{513A5669-8D22-4D26-BC80-407DA6DE6F95}" srcId="{937AB78E-FEC8-455A-9F3C-475138412577}" destId="{AB52D46E-BCCA-4571-91F7-98275B2C191E}" srcOrd="0" destOrd="0" parTransId="{4C783513-39C1-422F-BD55-8731F8DF5545}" sibTransId="{F759237C-17DB-4487-B3D2-D19B4B238F1E}"/>
    <dgm:cxn modelId="{03EDE821-59E3-44A7-8FB4-4896863EE9D3}" type="presOf" srcId="{AB52D46E-BCCA-4571-91F7-98275B2C191E}" destId="{33016494-6B3E-422B-894B-6930533A4511}" srcOrd="0" destOrd="0" presId="urn:microsoft.com/office/officeart/2005/8/layout/process4"/>
    <dgm:cxn modelId="{09598AE8-D41F-4C8D-825C-4C43F199EEC1}" srcId="{937AB78E-FEC8-455A-9F3C-475138412577}" destId="{5FADFA3B-14DF-45C8-95F0-AB3268C65309}" srcOrd="1" destOrd="0" parTransId="{FD61A3B4-E5B1-4763-85B3-C934848A0F81}" sibTransId="{2C5A9BA9-C366-4BA9-9D0E-6455CCEC96D0}"/>
    <dgm:cxn modelId="{58582139-8CC7-4AF3-A3C1-8BA94D45C21F}" type="presOf" srcId="{937AB78E-FEC8-455A-9F3C-475138412577}" destId="{582504CD-B181-4459-B27E-450D198D0AB3}" srcOrd="0" destOrd="0" presId="urn:microsoft.com/office/officeart/2005/8/layout/process4"/>
    <dgm:cxn modelId="{838A29A3-5C45-41D0-BA55-3B95B343FE15}" type="presOf" srcId="{5FADFA3B-14DF-45C8-95F0-AB3268C65309}" destId="{A4F26D2A-3BFA-47DE-993D-147F35328664}" srcOrd="0" destOrd="0" presId="urn:microsoft.com/office/officeart/2005/8/layout/process4"/>
    <dgm:cxn modelId="{1F4B1821-4559-4FC4-9C36-356CB591FDC4}" type="presParOf" srcId="{582504CD-B181-4459-B27E-450D198D0AB3}" destId="{27F16224-1866-464E-B0B7-207C6BB8AECB}" srcOrd="0" destOrd="0" presId="urn:microsoft.com/office/officeart/2005/8/layout/process4"/>
    <dgm:cxn modelId="{82D0524A-6C98-46B9-8011-7A1D5A117998}" type="presParOf" srcId="{27F16224-1866-464E-B0B7-207C6BB8AECB}" destId="{A4F26D2A-3BFA-47DE-993D-147F35328664}" srcOrd="0" destOrd="0" presId="urn:microsoft.com/office/officeart/2005/8/layout/process4"/>
    <dgm:cxn modelId="{445C921E-23CF-4F1A-A5A6-4BB01A410AA7}" type="presParOf" srcId="{582504CD-B181-4459-B27E-450D198D0AB3}" destId="{808BB2E7-D063-451B-8CFE-89CA6CE38C77}" srcOrd="1" destOrd="0" presId="urn:microsoft.com/office/officeart/2005/8/layout/process4"/>
    <dgm:cxn modelId="{1187041E-2BDA-4529-9A4F-A35D4C589B1E}" type="presParOf" srcId="{582504CD-B181-4459-B27E-450D198D0AB3}" destId="{013D3A6E-BB74-47C3-90F6-C6009B7118F6}" srcOrd="2" destOrd="0" presId="urn:microsoft.com/office/officeart/2005/8/layout/process4"/>
    <dgm:cxn modelId="{9AEBFAB7-85CB-4AF1-94C2-D9E6AA6479D8}" type="presParOf" srcId="{013D3A6E-BB74-47C3-90F6-C6009B7118F6}" destId="{33016494-6B3E-422B-894B-6930533A4511}"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651FB3-15F0-46E2-AB58-DF639C9CA8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4112DC7F-4CC8-4947-A1FD-76429805861F}">
      <dgm:prSet custT="1"/>
      <dgm:spPr/>
      <dgm:t>
        <a:bodyPr/>
        <a:lstStyle/>
        <a:p>
          <a:pPr algn="l" rtl="0"/>
          <a:r>
            <a:rPr lang="ru-RU" sz="2000" b="1" dirty="0" smtClean="0">
              <a:latin typeface="Arial Narrow" panose="020B0606020202030204" pitchFamily="34" charset="0"/>
            </a:rPr>
            <a:t>Проблема обеспеченности высокотехнологичной промышленности России минеральным сырьем с каждым годом становится все более острой в связи с неуклонным сокращением богатых и относительно доступных в техническом и экономическом отношении месторождений и неустойчивостью его импорта из стран-продуцентов вследствие политической нестабильности в мире. </a:t>
          </a:r>
          <a:endParaRPr lang="ru-RU" sz="2000" dirty="0">
            <a:latin typeface="Arial Narrow" panose="020B0606020202030204" pitchFamily="34" charset="0"/>
          </a:endParaRPr>
        </a:p>
      </dgm:t>
    </dgm:pt>
    <dgm:pt modelId="{F1EE6017-FBD5-437A-B3FC-1F6E5B3502F1}" type="parTrans" cxnId="{A760C19A-91D0-4B34-9E9C-CF1938C47C8D}">
      <dgm:prSet/>
      <dgm:spPr/>
      <dgm:t>
        <a:bodyPr/>
        <a:lstStyle/>
        <a:p>
          <a:pPr algn="l"/>
          <a:endParaRPr lang="ru-RU"/>
        </a:p>
      </dgm:t>
    </dgm:pt>
    <dgm:pt modelId="{7CD395F4-BE4B-4652-B36E-34E2A65A72B4}" type="sibTrans" cxnId="{A760C19A-91D0-4B34-9E9C-CF1938C47C8D}">
      <dgm:prSet/>
      <dgm:spPr/>
      <dgm:t>
        <a:bodyPr/>
        <a:lstStyle/>
        <a:p>
          <a:pPr algn="l"/>
          <a:endParaRPr lang="ru-RU"/>
        </a:p>
      </dgm:t>
    </dgm:pt>
    <dgm:pt modelId="{33B186BD-316E-4F20-8251-A2671CEB1D07}">
      <dgm:prSet custT="1"/>
      <dgm:spPr/>
      <dgm:t>
        <a:bodyPr/>
        <a:lstStyle/>
        <a:p>
          <a:pPr algn="l" rtl="0"/>
          <a:r>
            <a:rPr lang="ru-RU" sz="2000" b="1" dirty="0" smtClean="0">
              <a:latin typeface="Arial Narrow" panose="020B0606020202030204" pitchFamily="34" charset="0"/>
            </a:rPr>
            <a:t>Доля российского производства высокотехнологичных металлов (ВТМ) в мировой структуре их выпуска крайне незначительная, несмотря на имеющиеся запасы. Многие отечественные комплексные месторождения, содержащие ВТМ, не разрабатываются. Большая часть необходимых для российской промышленности ВТМ импортируется. </a:t>
          </a:r>
          <a:endParaRPr lang="ru-RU" sz="1900" dirty="0">
            <a:latin typeface="Arial Narrow" panose="020B0606020202030204" pitchFamily="34" charset="0"/>
          </a:endParaRPr>
        </a:p>
      </dgm:t>
    </dgm:pt>
    <dgm:pt modelId="{B57D6F99-213E-4664-B400-21E36B888BCC}" type="parTrans" cxnId="{E3E342DF-6843-4443-83D3-B812E54450B2}">
      <dgm:prSet/>
      <dgm:spPr/>
      <dgm:t>
        <a:bodyPr/>
        <a:lstStyle/>
        <a:p>
          <a:pPr algn="l"/>
          <a:endParaRPr lang="ru-RU"/>
        </a:p>
      </dgm:t>
    </dgm:pt>
    <dgm:pt modelId="{5568DD57-41DE-4366-9B1B-E071C5078C85}" type="sibTrans" cxnId="{E3E342DF-6843-4443-83D3-B812E54450B2}">
      <dgm:prSet/>
      <dgm:spPr/>
      <dgm:t>
        <a:bodyPr/>
        <a:lstStyle/>
        <a:p>
          <a:pPr algn="l"/>
          <a:endParaRPr lang="ru-RU"/>
        </a:p>
      </dgm:t>
    </dgm:pt>
    <dgm:pt modelId="{C15DFFFE-B651-421A-BCE0-4F95BA44B952}" type="pres">
      <dgm:prSet presAssocID="{E8651FB3-15F0-46E2-AB58-DF639C9CA807}" presName="diagram" presStyleCnt="0">
        <dgm:presLayoutVars>
          <dgm:dir/>
          <dgm:resizeHandles val="exact"/>
        </dgm:presLayoutVars>
      </dgm:prSet>
      <dgm:spPr/>
      <dgm:t>
        <a:bodyPr/>
        <a:lstStyle/>
        <a:p>
          <a:endParaRPr lang="ru-RU"/>
        </a:p>
      </dgm:t>
    </dgm:pt>
    <dgm:pt modelId="{BBA2CBA5-99DC-413B-8892-14CB4A6F7081}" type="pres">
      <dgm:prSet presAssocID="{4112DC7F-4CC8-4947-A1FD-76429805861F}" presName="node" presStyleLbl="node1" presStyleIdx="0" presStyleCnt="2">
        <dgm:presLayoutVars>
          <dgm:bulletEnabled val="1"/>
        </dgm:presLayoutVars>
      </dgm:prSet>
      <dgm:spPr/>
      <dgm:t>
        <a:bodyPr/>
        <a:lstStyle/>
        <a:p>
          <a:endParaRPr lang="ru-RU"/>
        </a:p>
      </dgm:t>
    </dgm:pt>
    <dgm:pt modelId="{A4220A32-76B4-49A9-9F39-325C9662B028}" type="pres">
      <dgm:prSet presAssocID="{7CD395F4-BE4B-4652-B36E-34E2A65A72B4}" presName="sibTrans" presStyleCnt="0"/>
      <dgm:spPr/>
    </dgm:pt>
    <dgm:pt modelId="{EF2A39DD-E82E-482E-A1B4-D1DDDFDD61BA}" type="pres">
      <dgm:prSet presAssocID="{33B186BD-316E-4F20-8251-A2671CEB1D07}" presName="node" presStyleLbl="node1" presStyleIdx="1" presStyleCnt="2">
        <dgm:presLayoutVars>
          <dgm:bulletEnabled val="1"/>
        </dgm:presLayoutVars>
      </dgm:prSet>
      <dgm:spPr/>
      <dgm:t>
        <a:bodyPr/>
        <a:lstStyle/>
        <a:p>
          <a:endParaRPr lang="ru-RU"/>
        </a:p>
      </dgm:t>
    </dgm:pt>
  </dgm:ptLst>
  <dgm:cxnLst>
    <dgm:cxn modelId="{574CD3C6-6DC4-4DCB-AFFE-85FD60B590CC}" type="presOf" srcId="{33B186BD-316E-4F20-8251-A2671CEB1D07}" destId="{EF2A39DD-E82E-482E-A1B4-D1DDDFDD61BA}" srcOrd="0" destOrd="0" presId="urn:microsoft.com/office/officeart/2005/8/layout/default"/>
    <dgm:cxn modelId="{EF558F31-8783-470B-8AE4-5DE824BA2580}" type="presOf" srcId="{E8651FB3-15F0-46E2-AB58-DF639C9CA807}" destId="{C15DFFFE-B651-421A-BCE0-4F95BA44B952}" srcOrd="0" destOrd="0" presId="urn:microsoft.com/office/officeart/2005/8/layout/default"/>
    <dgm:cxn modelId="{A760C19A-91D0-4B34-9E9C-CF1938C47C8D}" srcId="{E8651FB3-15F0-46E2-AB58-DF639C9CA807}" destId="{4112DC7F-4CC8-4947-A1FD-76429805861F}" srcOrd="0" destOrd="0" parTransId="{F1EE6017-FBD5-437A-B3FC-1F6E5B3502F1}" sibTransId="{7CD395F4-BE4B-4652-B36E-34E2A65A72B4}"/>
    <dgm:cxn modelId="{E3E342DF-6843-4443-83D3-B812E54450B2}" srcId="{E8651FB3-15F0-46E2-AB58-DF639C9CA807}" destId="{33B186BD-316E-4F20-8251-A2671CEB1D07}" srcOrd="1" destOrd="0" parTransId="{B57D6F99-213E-4664-B400-21E36B888BCC}" sibTransId="{5568DD57-41DE-4366-9B1B-E071C5078C85}"/>
    <dgm:cxn modelId="{094729CA-09C7-47C1-A4B8-30BB8574FBBE}" type="presOf" srcId="{4112DC7F-4CC8-4947-A1FD-76429805861F}" destId="{BBA2CBA5-99DC-413B-8892-14CB4A6F7081}" srcOrd="0" destOrd="0" presId="urn:microsoft.com/office/officeart/2005/8/layout/default"/>
    <dgm:cxn modelId="{A74F3A60-6845-44A1-A828-7FDB4FBD9DA4}" type="presParOf" srcId="{C15DFFFE-B651-421A-BCE0-4F95BA44B952}" destId="{BBA2CBA5-99DC-413B-8892-14CB4A6F7081}" srcOrd="0" destOrd="0" presId="urn:microsoft.com/office/officeart/2005/8/layout/default"/>
    <dgm:cxn modelId="{0064D820-70B2-45F9-B261-644AC229AF80}" type="presParOf" srcId="{C15DFFFE-B651-421A-BCE0-4F95BA44B952}" destId="{A4220A32-76B4-49A9-9F39-325C9662B028}" srcOrd="1" destOrd="0" presId="urn:microsoft.com/office/officeart/2005/8/layout/default"/>
    <dgm:cxn modelId="{B42B7DC9-A87B-456D-8F09-FFD312073274}" type="presParOf" srcId="{C15DFFFE-B651-421A-BCE0-4F95BA44B952}" destId="{EF2A39DD-E82E-482E-A1B4-D1DDDFDD61BA}"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B5905A-AE8E-4A38-BA46-A25BBCCCEF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F837D1AD-46C4-4FA8-816B-6295CA487234}">
      <dgm:prSet custT="1"/>
      <dgm:spPr/>
      <dgm:t>
        <a:bodyPr/>
        <a:lstStyle/>
        <a:p>
          <a:pPr rtl="0"/>
          <a:r>
            <a:rPr lang="ru-RU" sz="1800" b="1" dirty="0" smtClean="0">
              <a:latin typeface="Arial Narrow" panose="020B0606020202030204" pitchFamily="34" charset="0"/>
            </a:rPr>
            <a:t>исчерпание фонда легко открываемых месторождений; </a:t>
          </a:r>
          <a:endParaRPr lang="ru-RU" sz="1800" b="1" dirty="0">
            <a:latin typeface="Arial Narrow" panose="020B0606020202030204" pitchFamily="34" charset="0"/>
          </a:endParaRPr>
        </a:p>
      </dgm:t>
    </dgm:pt>
    <dgm:pt modelId="{55478023-5314-484F-B59E-F19305C8CBBA}" type="parTrans" cxnId="{D68E2187-311F-4BCF-A5F2-40970E39EBC3}">
      <dgm:prSet/>
      <dgm:spPr/>
      <dgm:t>
        <a:bodyPr/>
        <a:lstStyle/>
        <a:p>
          <a:endParaRPr lang="ru-RU" sz="2000"/>
        </a:p>
      </dgm:t>
    </dgm:pt>
    <dgm:pt modelId="{06943A18-5DE8-46A4-A03A-92AB68723618}" type="sibTrans" cxnId="{D68E2187-311F-4BCF-A5F2-40970E39EBC3}">
      <dgm:prSet/>
      <dgm:spPr/>
      <dgm:t>
        <a:bodyPr/>
        <a:lstStyle/>
        <a:p>
          <a:endParaRPr lang="ru-RU" sz="2000"/>
        </a:p>
      </dgm:t>
    </dgm:pt>
    <dgm:pt modelId="{3DE12457-0457-43E3-B664-0C99D75175B6}">
      <dgm:prSet custT="1"/>
      <dgm:spPr/>
      <dgm:t>
        <a:bodyPr/>
        <a:lstStyle/>
        <a:p>
          <a:pPr rtl="0"/>
          <a:r>
            <a:rPr lang="ru-RU" sz="1800" b="1" dirty="0" smtClean="0">
              <a:latin typeface="Arial Narrow" panose="020B0606020202030204" pitchFamily="34" charset="0"/>
            </a:rPr>
            <a:t>снижение качества запасов полезных ископаемых в недрах на вводимых в эксплуатацию месторождениях, </a:t>
          </a:r>
          <a:endParaRPr lang="ru-RU" sz="1800" b="1" dirty="0">
            <a:latin typeface="Arial Narrow" panose="020B0606020202030204" pitchFamily="34" charset="0"/>
          </a:endParaRPr>
        </a:p>
      </dgm:t>
    </dgm:pt>
    <dgm:pt modelId="{2B53EC80-F6F8-4D6A-9AA0-501D1DF07E84}" type="parTrans" cxnId="{6DA59FE8-23E8-4D0F-BBAD-F4147B4677F7}">
      <dgm:prSet/>
      <dgm:spPr/>
      <dgm:t>
        <a:bodyPr/>
        <a:lstStyle/>
        <a:p>
          <a:endParaRPr lang="ru-RU" sz="2000"/>
        </a:p>
      </dgm:t>
    </dgm:pt>
    <dgm:pt modelId="{FA2FE7E8-EF3A-4087-9256-0438407330C0}" type="sibTrans" cxnId="{6DA59FE8-23E8-4D0F-BBAD-F4147B4677F7}">
      <dgm:prSet/>
      <dgm:spPr/>
      <dgm:t>
        <a:bodyPr/>
        <a:lstStyle/>
        <a:p>
          <a:endParaRPr lang="ru-RU" sz="2000"/>
        </a:p>
      </dgm:t>
    </dgm:pt>
    <dgm:pt modelId="{F66115A8-C6B5-45C4-B237-3815DA0022A9}">
      <dgm:prSet custT="1"/>
      <dgm:spPr/>
      <dgm:t>
        <a:bodyPr/>
        <a:lstStyle/>
        <a:p>
          <a:pPr rtl="0"/>
          <a:r>
            <a:rPr lang="ru-RU" sz="1800" b="1" dirty="0" smtClean="0">
              <a:latin typeface="Arial Narrow" panose="020B0606020202030204" pitchFamily="34" charset="0"/>
            </a:rPr>
            <a:t>увеличение глубин поисков, разведки и разработки месторождений; </a:t>
          </a:r>
          <a:endParaRPr lang="ru-RU" sz="1800" b="1" dirty="0">
            <a:latin typeface="Arial Narrow" panose="020B0606020202030204" pitchFamily="34" charset="0"/>
          </a:endParaRPr>
        </a:p>
      </dgm:t>
    </dgm:pt>
    <dgm:pt modelId="{CE56B89B-EC34-46CB-B01C-1C9FB36D6654}" type="parTrans" cxnId="{5B33AA30-A279-4E33-938A-9800E9DFBA2D}">
      <dgm:prSet/>
      <dgm:spPr/>
      <dgm:t>
        <a:bodyPr/>
        <a:lstStyle/>
        <a:p>
          <a:endParaRPr lang="ru-RU" sz="2000"/>
        </a:p>
      </dgm:t>
    </dgm:pt>
    <dgm:pt modelId="{B7302093-F359-415A-908D-70C6E75CBDC0}" type="sibTrans" cxnId="{5B33AA30-A279-4E33-938A-9800E9DFBA2D}">
      <dgm:prSet/>
      <dgm:spPr/>
      <dgm:t>
        <a:bodyPr/>
        <a:lstStyle/>
        <a:p>
          <a:endParaRPr lang="ru-RU" sz="2000"/>
        </a:p>
      </dgm:t>
    </dgm:pt>
    <dgm:pt modelId="{F892648B-8E8E-4031-8E1B-B61C48EC6CD6}">
      <dgm:prSet custT="1"/>
      <dgm:spPr/>
      <dgm:t>
        <a:bodyPr/>
        <a:lstStyle/>
        <a:p>
          <a:pPr rtl="0"/>
          <a:r>
            <a:rPr lang="ru-RU" sz="1800" b="1" dirty="0" smtClean="0">
              <a:latin typeface="Arial Narrow" panose="020B0606020202030204" pitchFamily="34" charset="0"/>
            </a:rPr>
            <a:t>усиление внимания к новым для промышленности типам месторождений; </a:t>
          </a:r>
          <a:endParaRPr lang="ru-RU" sz="1800" b="1" dirty="0">
            <a:latin typeface="Arial Narrow" panose="020B0606020202030204" pitchFamily="34" charset="0"/>
          </a:endParaRPr>
        </a:p>
      </dgm:t>
    </dgm:pt>
    <dgm:pt modelId="{4CD5EE98-48D5-4999-8BFA-BA0A92CD2089}" type="parTrans" cxnId="{A1DF1B5A-F626-4F26-9C25-61902C91B73C}">
      <dgm:prSet/>
      <dgm:spPr/>
      <dgm:t>
        <a:bodyPr/>
        <a:lstStyle/>
        <a:p>
          <a:endParaRPr lang="ru-RU" sz="2000"/>
        </a:p>
      </dgm:t>
    </dgm:pt>
    <dgm:pt modelId="{B8D20C13-AC15-4F02-ACF7-9E1E0B98CE81}" type="sibTrans" cxnId="{A1DF1B5A-F626-4F26-9C25-61902C91B73C}">
      <dgm:prSet/>
      <dgm:spPr/>
      <dgm:t>
        <a:bodyPr/>
        <a:lstStyle/>
        <a:p>
          <a:endParaRPr lang="ru-RU" sz="2000"/>
        </a:p>
      </dgm:t>
    </dgm:pt>
    <dgm:pt modelId="{3329AEE1-D82B-49EA-A64A-8B6C0965AE1F}">
      <dgm:prSet custT="1"/>
      <dgm:spPr/>
      <dgm:t>
        <a:bodyPr/>
        <a:lstStyle/>
        <a:p>
          <a:pPr rtl="0"/>
          <a:r>
            <a:rPr lang="ru-RU" sz="1800" b="1" dirty="0" smtClean="0">
              <a:latin typeface="Arial Narrow" panose="020B0606020202030204" pitchFamily="34" charset="0"/>
            </a:rPr>
            <a:t>перемещение геологоразведочных работ в удаленные районы, со сложными горно-геологическими и климатическими условиями, слабо развитой инфраструктурой. </a:t>
          </a:r>
          <a:endParaRPr lang="ru-RU" sz="1800" b="1" dirty="0">
            <a:latin typeface="Arial Narrow" panose="020B0606020202030204" pitchFamily="34" charset="0"/>
          </a:endParaRPr>
        </a:p>
      </dgm:t>
    </dgm:pt>
    <dgm:pt modelId="{A0EDFFCE-C196-49BE-9DCF-240E40E2099F}" type="parTrans" cxnId="{2B34DE78-1393-40FE-B106-421E0490E8C1}">
      <dgm:prSet/>
      <dgm:spPr/>
      <dgm:t>
        <a:bodyPr/>
        <a:lstStyle/>
        <a:p>
          <a:endParaRPr lang="ru-RU" sz="2000"/>
        </a:p>
      </dgm:t>
    </dgm:pt>
    <dgm:pt modelId="{7D760C15-79B7-4790-9FFD-080629CE81C6}" type="sibTrans" cxnId="{2B34DE78-1393-40FE-B106-421E0490E8C1}">
      <dgm:prSet/>
      <dgm:spPr/>
      <dgm:t>
        <a:bodyPr/>
        <a:lstStyle/>
        <a:p>
          <a:endParaRPr lang="ru-RU" sz="2000"/>
        </a:p>
      </dgm:t>
    </dgm:pt>
    <dgm:pt modelId="{9C9272D0-5A0B-418E-B206-EBD4A71F2C60}">
      <dgm:prSet custT="1"/>
      <dgm:spPr/>
      <dgm:t>
        <a:bodyPr/>
        <a:lstStyle/>
        <a:p>
          <a:pPr rtl="0"/>
          <a:r>
            <a:rPr lang="ru-RU" sz="2000" b="1" dirty="0" smtClean="0">
              <a:latin typeface="Arial Narrow" panose="020B0606020202030204" pitchFamily="34" charset="0"/>
            </a:rPr>
            <a:t>дефицит кадров</a:t>
          </a:r>
          <a:endParaRPr lang="ru-RU" sz="2000" b="1" dirty="0">
            <a:latin typeface="Arial Narrow" panose="020B0606020202030204" pitchFamily="34" charset="0"/>
          </a:endParaRPr>
        </a:p>
      </dgm:t>
    </dgm:pt>
    <dgm:pt modelId="{38E7993C-5BE2-453E-9CAE-C4E20AE8E1B2}" type="parTrans" cxnId="{73A9ADB7-C7BF-48C7-80A8-B710CBE6BFF8}">
      <dgm:prSet/>
      <dgm:spPr/>
      <dgm:t>
        <a:bodyPr/>
        <a:lstStyle/>
        <a:p>
          <a:endParaRPr lang="ru-RU" sz="2000"/>
        </a:p>
      </dgm:t>
    </dgm:pt>
    <dgm:pt modelId="{0E356678-F13E-449A-84DE-7C710D3B5189}" type="sibTrans" cxnId="{73A9ADB7-C7BF-48C7-80A8-B710CBE6BFF8}">
      <dgm:prSet/>
      <dgm:spPr/>
      <dgm:t>
        <a:bodyPr/>
        <a:lstStyle/>
        <a:p>
          <a:endParaRPr lang="ru-RU" sz="2000"/>
        </a:p>
      </dgm:t>
    </dgm:pt>
    <dgm:pt modelId="{4A151AE1-4D23-4F59-ACBD-194330FEE4B8}" type="pres">
      <dgm:prSet presAssocID="{2BB5905A-AE8E-4A38-BA46-A25BBCCCEFFE}" presName="linear" presStyleCnt="0">
        <dgm:presLayoutVars>
          <dgm:animLvl val="lvl"/>
          <dgm:resizeHandles val="exact"/>
        </dgm:presLayoutVars>
      </dgm:prSet>
      <dgm:spPr/>
    </dgm:pt>
    <dgm:pt modelId="{19E7F3D8-6FE6-4A02-A54C-92E801B05939}" type="pres">
      <dgm:prSet presAssocID="{F837D1AD-46C4-4FA8-816B-6295CA487234}" presName="parentText" presStyleLbl="node1" presStyleIdx="0" presStyleCnt="6" custLinFactNeighborX="-296" custLinFactNeighborY="93362">
        <dgm:presLayoutVars>
          <dgm:chMax val="0"/>
          <dgm:bulletEnabled val="1"/>
        </dgm:presLayoutVars>
      </dgm:prSet>
      <dgm:spPr/>
    </dgm:pt>
    <dgm:pt modelId="{E40CEC03-9EE4-4BCC-900E-B232DE906DA9}" type="pres">
      <dgm:prSet presAssocID="{06943A18-5DE8-46A4-A03A-92AB68723618}" presName="spacer" presStyleCnt="0"/>
      <dgm:spPr/>
    </dgm:pt>
    <dgm:pt modelId="{FEBC77A5-48F2-4D7A-9D1A-0E7AF056796F}" type="pres">
      <dgm:prSet presAssocID="{3DE12457-0457-43E3-B664-0C99D75175B6}" presName="parentText" presStyleLbl="node1" presStyleIdx="1" presStyleCnt="6">
        <dgm:presLayoutVars>
          <dgm:chMax val="0"/>
          <dgm:bulletEnabled val="1"/>
        </dgm:presLayoutVars>
      </dgm:prSet>
      <dgm:spPr/>
      <dgm:t>
        <a:bodyPr/>
        <a:lstStyle/>
        <a:p>
          <a:endParaRPr lang="ru-RU"/>
        </a:p>
      </dgm:t>
    </dgm:pt>
    <dgm:pt modelId="{A1E8208D-5CB1-4E4E-89DE-DF7A5218FC3D}" type="pres">
      <dgm:prSet presAssocID="{FA2FE7E8-EF3A-4087-9256-0438407330C0}" presName="spacer" presStyleCnt="0"/>
      <dgm:spPr/>
    </dgm:pt>
    <dgm:pt modelId="{590E8E66-94A1-441D-965D-EF609AB2C7B7}" type="pres">
      <dgm:prSet presAssocID="{F66115A8-C6B5-45C4-B237-3815DA0022A9}" presName="parentText" presStyleLbl="node1" presStyleIdx="2" presStyleCnt="6" custScaleY="114484">
        <dgm:presLayoutVars>
          <dgm:chMax val="0"/>
          <dgm:bulletEnabled val="1"/>
        </dgm:presLayoutVars>
      </dgm:prSet>
      <dgm:spPr/>
    </dgm:pt>
    <dgm:pt modelId="{8BDC0A15-C17C-4AFE-B475-7BD998D3ED04}" type="pres">
      <dgm:prSet presAssocID="{B7302093-F359-415A-908D-70C6E75CBDC0}" presName="spacer" presStyleCnt="0"/>
      <dgm:spPr/>
    </dgm:pt>
    <dgm:pt modelId="{92AA1E76-A169-4D7E-9975-7B4D8625B4DC}" type="pres">
      <dgm:prSet presAssocID="{F892648B-8E8E-4031-8E1B-B61C48EC6CD6}" presName="parentText" presStyleLbl="node1" presStyleIdx="3" presStyleCnt="6">
        <dgm:presLayoutVars>
          <dgm:chMax val="0"/>
          <dgm:bulletEnabled val="1"/>
        </dgm:presLayoutVars>
      </dgm:prSet>
      <dgm:spPr/>
    </dgm:pt>
    <dgm:pt modelId="{1BC93F97-4D5D-47B8-8077-67BBBD4FE7D5}" type="pres">
      <dgm:prSet presAssocID="{B8D20C13-AC15-4F02-ACF7-9E1E0B98CE81}" presName="spacer" presStyleCnt="0"/>
      <dgm:spPr/>
    </dgm:pt>
    <dgm:pt modelId="{3A220762-D746-4AAF-AFD4-38C6D05FF1BC}" type="pres">
      <dgm:prSet presAssocID="{3329AEE1-D82B-49EA-A64A-8B6C0965AE1F}" presName="parentText" presStyleLbl="node1" presStyleIdx="4" presStyleCnt="6">
        <dgm:presLayoutVars>
          <dgm:chMax val="0"/>
          <dgm:bulletEnabled val="1"/>
        </dgm:presLayoutVars>
      </dgm:prSet>
      <dgm:spPr/>
    </dgm:pt>
    <dgm:pt modelId="{E8DD5A8E-2FDD-492A-B769-BB433E407B9C}" type="pres">
      <dgm:prSet presAssocID="{7D760C15-79B7-4790-9FFD-080629CE81C6}" presName="spacer" presStyleCnt="0"/>
      <dgm:spPr/>
    </dgm:pt>
    <dgm:pt modelId="{8B12A76E-E25D-437F-B0F2-AFCA4C43FAA8}" type="pres">
      <dgm:prSet presAssocID="{9C9272D0-5A0B-418E-B206-EBD4A71F2C60}" presName="parentText" presStyleLbl="node1" presStyleIdx="5" presStyleCnt="6">
        <dgm:presLayoutVars>
          <dgm:chMax val="0"/>
          <dgm:bulletEnabled val="1"/>
        </dgm:presLayoutVars>
      </dgm:prSet>
      <dgm:spPr/>
      <dgm:t>
        <a:bodyPr/>
        <a:lstStyle/>
        <a:p>
          <a:endParaRPr lang="ru-RU"/>
        </a:p>
      </dgm:t>
    </dgm:pt>
  </dgm:ptLst>
  <dgm:cxnLst>
    <dgm:cxn modelId="{6DA59FE8-23E8-4D0F-BBAD-F4147B4677F7}" srcId="{2BB5905A-AE8E-4A38-BA46-A25BBCCCEFFE}" destId="{3DE12457-0457-43E3-B664-0C99D75175B6}" srcOrd="1" destOrd="0" parTransId="{2B53EC80-F6F8-4D6A-9AA0-501D1DF07E84}" sibTransId="{FA2FE7E8-EF3A-4087-9256-0438407330C0}"/>
    <dgm:cxn modelId="{5B33AA30-A279-4E33-938A-9800E9DFBA2D}" srcId="{2BB5905A-AE8E-4A38-BA46-A25BBCCCEFFE}" destId="{F66115A8-C6B5-45C4-B237-3815DA0022A9}" srcOrd="2" destOrd="0" parTransId="{CE56B89B-EC34-46CB-B01C-1C9FB36D6654}" sibTransId="{B7302093-F359-415A-908D-70C6E75CBDC0}"/>
    <dgm:cxn modelId="{29879E88-D2D2-4D32-BD49-E6EF05485ED3}" type="presOf" srcId="{F837D1AD-46C4-4FA8-816B-6295CA487234}" destId="{19E7F3D8-6FE6-4A02-A54C-92E801B05939}" srcOrd="0" destOrd="0" presId="urn:microsoft.com/office/officeart/2005/8/layout/vList2"/>
    <dgm:cxn modelId="{1BCCC803-FDF4-4EB0-8B1A-69805F4621A5}" type="presOf" srcId="{F892648B-8E8E-4031-8E1B-B61C48EC6CD6}" destId="{92AA1E76-A169-4D7E-9975-7B4D8625B4DC}" srcOrd="0" destOrd="0" presId="urn:microsoft.com/office/officeart/2005/8/layout/vList2"/>
    <dgm:cxn modelId="{6B14F496-BA0B-49EF-AB31-99B0A8591F54}" type="presOf" srcId="{3DE12457-0457-43E3-B664-0C99D75175B6}" destId="{FEBC77A5-48F2-4D7A-9D1A-0E7AF056796F}" srcOrd="0" destOrd="0" presId="urn:microsoft.com/office/officeart/2005/8/layout/vList2"/>
    <dgm:cxn modelId="{BD0FAEAA-ADC9-43CD-B7BD-DE7159AE52EB}" type="presOf" srcId="{2BB5905A-AE8E-4A38-BA46-A25BBCCCEFFE}" destId="{4A151AE1-4D23-4F59-ACBD-194330FEE4B8}" srcOrd="0" destOrd="0" presId="urn:microsoft.com/office/officeart/2005/8/layout/vList2"/>
    <dgm:cxn modelId="{2B34DE78-1393-40FE-B106-421E0490E8C1}" srcId="{2BB5905A-AE8E-4A38-BA46-A25BBCCCEFFE}" destId="{3329AEE1-D82B-49EA-A64A-8B6C0965AE1F}" srcOrd="4" destOrd="0" parTransId="{A0EDFFCE-C196-49BE-9DCF-240E40E2099F}" sibTransId="{7D760C15-79B7-4790-9FFD-080629CE81C6}"/>
    <dgm:cxn modelId="{E153F6B0-E7CC-41D0-8493-7EFB53AD3763}" type="presOf" srcId="{3329AEE1-D82B-49EA-A64A-8B6C0965AE1F}" destId="{3A220762-D746-4AAF-AFD4-38C6D05FF1BC}" srcOrd="0" destOrd="0" presId="urn:microsoft.com/office/officeart/2005/8/layout/vList2"/>
    <dgm:cxn modelId="{73A9ADB7-C7BF-48C7-80A8-B710CBE6BFF8}" srcId="{2BB5905A-AE8E-4A38-BA46-A25BBCCCEFFE}" destId="{9C9272D0-5A0B-418E-B206-EBD4A71F2C60}" srcOrd="5" destOrd="0" parTransId="{38E7993C-5BE2-453E-9CAE-C4E20AE8E1B2}" sibTransId="{0E356678-F13E-449A-84DE-7C710D3B5189}"/>
    <dgm:cxn modelId="{89E8F303-693A-467F-ABEA-A5B7A008AF15}" type="presOf" srcId="{9C9272D0-5A0B-418E-B206-EBD4A71F2C60}" destId="{8B12A76E-E25D-437F-B0F2-AFCA4C43FAA8}" srcOrd="0" destOrd="0" presId="urn:microsoft.com/office/officeart/2005/8/layout/vList2"/>
    <dgm:cxn modelId="{A1DF1B5A-F626-4F26-9C25-61902C91B73C}" srcId="{2BB5905A-AE8E-4A38-BA46-A25BBCCCEFFE}" destId="{F892648B-8E8E-4031-8E1B-B61C48EC6CD6}" srcOrd="3" destOrd="0" parTransId="{4CD5EE98-48D5-4999-8BFA-BA0A92CD2089}" sibTransId="{B8D20C13-AC15-4F02-ACF7-9E1E0B98CE81}"/>
    <dgm:cxn modelId="{D68E2187-311F-4BCF-A5F2-40970E39EBC3}" srcId="{2BB5905A-AE8E-4A38-BA46-A25BBCCCEFFE}" destId="{F837D1AD-46C4-4FA8-816B-6295CA487234}" srcOrd="0" destOrd="0" parTransId="{55478023-5314-484F-B59E-F19305C8CBBA}" sibTransId="{06943A18-5DE8-46A4-A03A-92AB68723618}"/>
    <dgm:cxn modelId="{AC3348A8-E297-4E49-9053-A7868391580A}" type="presOf" srcId="{F66115A8-C6B5-45C4-B237-3815DA0022A9}" destId="{590E8E66-94A1-441D-965D-EF609AB2C7B7}" srcOrd="0" destOrd="0" presId="urn:microsoft.com/office/officeart/2005/8/layout/vList2"/>
    <dgm:cxn modelId="{09DBDF3B-87FC-46F7-9D91-88AFB29E65B4}" type="presParOf" srcId="{4A151AE1-4D23-4F59-ACBD-194330FEE4B8}" destId="{19E7F3D8-6FE6-4A02-A54C-92E801B05939}" srcOrd="0" destOrd="0" presId="urn:microsoft.com/office/officeart/2005/8/layout/vList2"/>
    <dgm:cxn modelId="{794968BA-A363-4AEF-8596-770FB5B65627}" type="presParOf" srcId="{4A151AE1-4D23-4F59-ACBD-194330FEE4B8}" destId="{E40CEC03-9EE4-4BCC-900E-B232DE906DA9}" srcOrd="1" destOrd="0" presId="urn:microsoft.com/office/officeart/2005/8/layout/vList2"/>
    <dgm:cxn modelId="{0FFD4E36-385B-4EEF-B3CB-5A5383AE8CEE}" type="presParOf" srcId="{4A151AE1-4D23-4F59-ACBD-194330FEE4B8}" destId="{FEBC77A5-48F2-4D7A-9D1A-0E7AF056796F}" srcOrd="2" destOrd="0" presId="urn:microsoft.com/office/officeart/2005/8/layout/vList2"/>
    <dgm:cxn modelId="{9330877B-A19D-4485-9FDA-651160CC950E}" type="presParOf" srcId="{4A151AE1-4D23-4F59-ACBD-194330FEE4B8}" destId="{A1E8208D-5CB1-4E4E-89DE-DF7A5218FC3D}" srcOrd="3" destOrd="0" presId="urn:microsoft.com/office/officeart/2005/8/layout/vList2"/>
    <dgm:cxn modelId="{AA88C38D-A1A6-441A-9C43-42CF7430C7B3}" type="presParOf" srcId="{4A151AE1-4D23-4F59-ACBD-194330FEE4B8}" destId="{590E8E66-94A1-441D-965D-EF609AB2C7B7}" srcOrd="4" destOrd="0" presId="urn:microsoft.com/office/officeart/2005/8/layout/vList2"/>
    <dgm:cxn modelId="{F10EEE37-F80E-47F7-8FD6-E82162609ED0}" type="presParOf" srcId="{4A151AE1-4D23-4F59-ACBD-194330FEE4B8}" destId="{8BDC0A15-C17C-4AFE-B475-7BD998D3ED04}" srcOrd="5" destOrd="0" presId="urn:microsoft.com/office/officeart/2005/8/layout/vList2"/>
    <dgm:cxn modelId="{4D22EFDB-93DD-4AE5-A9DC-C09D1909DF9A}" type="presParOf" srcId="{4A151AE1-4D23-4F59-ACBD-194330FEE4B8}" destId="{92AA1E76-A169-4D7E-9975-7B4D8625B4DC}" srcOrd="6" destOrd="0" presId="urn:microsoft.com/office/officeart/2005/8/layout/vList2"/>
    <dgm:cxn modelId="{2C6169BF-93FF-4F0C-BF5E-C9808D3DF9F9}" type="presParOf" srcId="{4A151AE1-4D23-4F59-ACBD-194330FEE4B8}" destId="{1BC93F97-4D5D-47B8-8077-67BBBD4FE7D5}" srcOrd="7" destOrd="0" presId="urn:microsoft.com/office/officeart/2005/8/layout/vList2"/>
    <dgm:cxn modelId="{2FD398E6-21FE-4E51-A765-AEAC0553318F}" type="presParOf" srcId="{4A151AE1-4D23-4F59-ACBD-194330FEE4B8}" destId="{3A220762-D746-4AAF-AFD4-38C6D05FF1BC}" srcOrd="8" destOrd="0" presId="urn:microsoft.com/office/officeart/2005/8/layout/vList2"/>
    <dgm:cxn modelId="{03396B66-D118-4AA9-8FF1-AF9FD18FE8A0}" type="presParOf" srcId="{4A151AE1-4D23-4F59-ACBD-194330FEE4B8}" destId="{E8DD5A8E-2FDD-492A-B769-BB433E407B9C}" srcOrd="9" destOrd="0" presId="urn:microsoft.com/office/officeart/2005/8/layout/vList2"/>
    <dgm:cxn modelId="{D0E9E8E4-C61B-4FF0-9686-4418D89EE6F6}" type="presParOf" srcId="{4A151AE1-4D23-4F59-ACBD-194330FEE4B8}" destId="{8B12A76E-E25D-437F-B0F2-AFCA4C43FAA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DD556B-FB42-4A4A-9817-0203FBCE523A}"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ru-RU"/>
        </a:p>
      </dgm:t>
    </dgm:pt>
    <dgm:pt modelId="{CC4B339C-4747-498A-B912-BE1CF2F9269F}">
      <dgm:prSet/>
      <dgm:spPr/>
      <dgm:t>
        <a:bodyPr/>
        <a:lstStyle/>
        <a:p>
          <a:pPr algn="l" rtl="0"/>
          <a:r>
            <a:rPr lang="ru-RU" b="1" dirty="0" smtClean="0">
              <a:latin typeface="Arial Narrow" panose="020B0606020202030204" pitchFamily="34" charset="0"/>
            </a:rPr>
            <a:t>Выделяются две основные группы комплексных месторождений ВТМ: </a:t>
          </a:r>
        </a:p>
        <a:p>
          <a:pPr algn="l" rtl="0"/>
          <a:r>
            <a:rPr lang="ru-RU" b="1" dirty="0" smtClean="0">
              <a:latin typeface="Arial Narrow" panose="020B0606020202030204" pitchFamily="34" charset="0"/>
            </a:rPr>
            <a:t>первая – собственно </a:t>
          </a:r>
          <a:r>
            <a:rPr lang="ru-RU" b="1" dirty="0" err="1" smtClean="0">
              <a:latin typeface="Arial Narrow" panose="020B0606020202030204" pitchFamily="34" charset="0"/>
            </a:rPr>
            <a:t>редкометалльные</a:t>
          </a:r>
          <a:r>
            <a:rPr lang="ru-RU" b="1" dirty="0" smtClean="0">
              <a:latin typeface="Arial Narrow" panose="020B0606020202030204" pitchFamily="34" charset="0"/>
            </a:rPr>
            <a:t> месторождения, руды которых содержат комплекс редких металлов и РЗЭ, и </a:t>
          </a:r>
        </a:p>
        <a:p>
          <a:pPr algn="l" rtl="0"/>
          <a:r>
            <a:rPr lang="ru-RU" b="1" dirty="0" smtClean="0">
              <a:latin typeface="Arial Narrow" panose="020B0606020202030204" pitchFamily="34" charset="0"/>
            </a:rPr>
            <a:t>вторая – месторождения черных, цветных металлов, нерудного сырья, углей и других полезных ископаемых, в которых критические металлы являются попутными. </a:t>
          </a:r>
          <a:endParaRPr lang="ru-RU" dirty="0">
            <a:latin typeface="Arial Narrow" panose="020B0606020202030204" pitchFamily="34" charset="0"/>
          </a:endParaRPr>
        </a:p>
      </dgm:t>
    </dgm:pt>
    <dgm:pt modelId="{D38EF861-690C-473D-9BED-AB2C70735AB4}" type="parTrans" cxnId="{E16B8B03-A6AB-454C-9845-049B70BBBD6F}">
      <dgm:prSet/>
      <dgm:spPr/>
      <dgm:t>
        <a:bodyPr/>
        <a:lstStyle/>
        <a:p>
          <a:pPr algn="l"/>
          <a:endParaRPr lang="ru-RU"/>
        </a:p>
      </dgm:t>
    </dgm:pt>
    <dgm:pt modelId="{477A71A7-B89F-4323-9250-A66ACB99F36F}" type="sibTrans" cxnId="{E16B8B03-A6AB-454C-9845-049B70BBBD6F}">
      <dgm:prSet/>
      <dgm:spPr/>
      <dgm:t>
        <a:bodyPr/>
        <a:lstStyle/>
        <a:p>
          <a:pPr algn="l"/>
          <a:endParaRPr lang="ru-RU"/>
        </a:p>
      </dgm:t>
    </dgm:pt>
    <dgm:pt modelId="{4940D51E-5AD8-40F0-9E4C-B0BF10927401}">
      <dgm:prSet/>
      <dgm:spPr/>
      <dgm:t>
        <a:bodyPr/>
        <a:lstStyle/>
        <a:p>
          <a:pPr algn="l" rtl="0"/>
          <a:r>
            <a:rPr lang="ru-RU" b="1" dirty="0" smtClean="0">
              <a:latin typeface="Arial Narrow" panose="020B0606020202030204" pitchFamily="34" charset="0"/>
            </a:rPr>
            <a:t>К попутным относятся многие из ВТМ :    </a:t>
          </a:r>
        </a:p>
        <a:p>
          <a:pPr algn="l" rtl="0"/>
          <a:r>
            <a:rPr lang="ru-RU" b="1" dirty="0" err="1" smtClean="0">
              <a:latin typeface="Arial Narrow" panose="020B0606020202030204" pitchFamily="34" charset="0"/>
            </a:rPr>
            <a:t>Bi</a:t>
          </a:r>
          <a:r>
            <a:rPr lang="ru-RU" b="1" dirty="0" smtClean="0">
              <a:latin typeface="Arial Narrow" panose="020B0606020202030204" pitchFamily="34" charset="0"/>
            </a:rPr>
            <a:t>, </a:t>
          </a:r>
          <a:r>
            <a:rPr lang="ru-RU" b="1" dirty="0" err="1" smtClean="0">
              <a:latin typeface="Arial Narrow" panose="020B0606020202030204" pitchFamily="34" charset="0"/>
            </a:rPr>
            <a:t>Cd</a:t>
          </a:r>
          <a:r>
            <a:rPr lang="ru-RU" b="1" dirty="0" smtClean="0">
              <a:latin typeface="Arial Narrow" panose="020B0606020202030204" pitchFamily="34" charset="0"/>
            </a:rPr>
            <a:t>, </a:t>
          </a:r>
          <a:r>
            <a:rPr lang="ru-RU" b="1" dirty="0" err="1" smtClean="0">
              <a:latin typeface="Arial Narrow" panose="020B0606020202030204" pitchFamily="34" charset="0"/>
            </a:rPr>
            <a:t>Se</a:t>
          </a:r>
          <a:r>
            <a:rPr lang="ru-RU" b="1" dirty="0" smtClean="0">
              <a:latin typeface="Arial Narrow" panose="020B0606020202030204" pitchFamily="34" charset="0"/>
            </a:rPr>
            <a:t>, </a:t>
          </a:r>
          <a:r>
            <a:rPr lang="ru-RU" b="1" dirty="0" err="1" smtClean="0">
              <a:latin typeface="Arial Narrow" panose="020B0606020202030204" pitchFamily="34" charset="0"/>
            </a:rPr>
            <a:t>Te</a:t>
          </a:r>
          <a:r>
            <a:rPr lang="ru-RU" b="1" dirty="0" smtClean="0">
              <a:latin typeface="Arial Narrow" panose="020B0606020202030204" pitchFamily="34" charset="0"/>
            </a:rPr>
            <a:t>, </a:t>
          </a:r>
          <a:r>
            <a:rPr lang="ru-RU" b="1" dirty="0" err="1" smtClean="0">
              <a:latin typeface="Arial Narrow" panose="020B0606020202030204" pitchFamily="34" charset="0"/>
            </a:rPr>
            <a:t>Ge</a:t>
          </a:r>
          <a:r>
            <a:rPr lang="ru-RU" b="1" dirty="0" smtClean="0">
              <a:latin typeface="Arial Narrow" panose="020B0606020202030204" pitchFamily="34" charset="0"/>
            </a:rPr>
            <a:t>, </a:t>
          </a:r>
          <a:r>
            <a:rPr lang="ru-RU" b="1" dirty="0" err="1" smtClean="0">
              <a:latin typeface="Arial Narrow" panose="020B0606020202030204" pitchFamily="34" charset="0"/>
            </a:rPr>
            <a:t>Ga</a:t>
          </a:r>
          <a:r>
            <a:rPr lang="ru-RU" b="1" dirty="0" smtClean="0">
              <a:latin typeface="Arial Narrow" panose="020B0606020202030204" pitchFamily="34" charset="0"/>
            </a:rPr>
            <a:t>, </a:t>
          </a:r>
          <a:r>
            <a:rPr lang="ru-RU" b="1" dirty="0" err="1" smtClean="0">
              <a:latin typeface="Arial Narrow" panose="020B0606020202030204" pitchFamily="34" charset="0"/>
            </a:rPr>
            <a:t>In</a:t>
          </a:r>
          <a:r>
            <a:rPr lang="ru-RU" b="1" dirty="0" smtClean="0">
              <a:latin typeface="Arial Narrow" panose="020B0606020202030204" pitchFamily="34" charset="0"/>
            </a:rPr>
            <a:t>, </a:t>
          </a:r>
          <a:r>
            <a:rPr lang="ru-RU" b="1" dirty="0" err="1" smtClean="0">
              <a:latin typeface="Arial Narrow" panose="020B0606020202030204" pitchFamily="34" charset="0"/>
            </a:rPr>
            <a:t>Tl</a:t>
          </a:r>
          <a:r>
            <a:rPr lang="ru-RU" b="1" dirty="0" smtClean="0">
              <a:latin typeface="Arial Narrow" panose="020B0606020202030204" pitchFamily="34" charset="0"/>
            </a:rPr>
            <a:t>, </a:t>
          </a:r>
          <a:r>
            <a:rPr lang="en-US" b="1" dirty="0" smtClean="0">
              <a:latin typeface="Arial Narrow" panose="020B0606020202030204" pitchFamily="34" charset="0"/>
            </a:rPr>
            <a:t>Te</a:t>
          </a:r>
          <a:r>
            <a:rPr lang="ru-RU" b="1" dirty="0" smtClean="0">
              <a:latin typeface="Arial Narrow" panose="020B0606020202030204" pitchFamily="34" charset="0"/>
            </a:rPr>
            <a:t>, </a:t>
          </a:r>
          <a:r>
            <a:rPr lang="en-US" b="1" dirty="0" smtClean="0">
              <a:latin typeface="Arial Narrow" panose="020B0606020202030204" pitchFamily="34" charset="0"/>
            </a:rPr>
            <a:t>Se</a:t>
          </a:r>
          <a:r>
            <a:rPr lang="ru-RU" b="1" dirty="0" smtClean="0">
              <a:latin typeface="Arial Narrow" panose="020B0606020202030204" pitchFamily="34" charset="0"/>
            </a:rPr>
            <a:t>, </a:t>
          </a:r>
          <a:r>
            <a:rPr lang="ru-RU" b="1" dirty="0" err="1" smtClean="0">
              <a:latin typeface="Arial Narrow" panose="020B0606020202030204" pitchFamily="34" charset="0"/>
            </a:rPr>
            <a:t>Re</a:t>
          </a:r>
          <a:r>
            <a:rPr lang="ru-RU" b="1" dirty="0" smtClean="0">
              <a:latin typeface="Arial Narrow" panose="020B0606020202030204" pitchFamily="34" charset="0"/>
            </a:rPr>
            <a:t>, </a:t>
          </a:r>
          <a:r>
            <a:rPr lang="ru-RU" b="1" dirty="0" err="1" smtClean="0">
              <a:latin typeface="Arial Narrow" panose="020B0606020202030204" pitchFamily="34" charset="0"/>
            </a:rPr>
            <a:t>Sc</a:t>
          </a:r>
          <a:r>
            <a:rPr lang="ru-RU" b="1" dirty="0" smtClean="0">
              <a:latin typeface="Arial Narrow" panose="020B0606020202030204" pitchFamily="34" charset="0"/>
            </a:rPr>
            <a:t>, </a:t>
          </a:r>
          <a:r>
            <a:rPr lang="ru-RU" b="1" dirty="0" err="1" smtClean="0">
              <a:latin typeface="Arial Narrow" panose="020B0606020202030204" pitchFamily="34" charset="0"/>
            </a:rPr>
            <a:t>Hf</a:t>
          </a:r>
          <a:r>
            <a:rPr lang="ru-RU" b="1" dirty="0" smtClean="0">
              <a:latin typeface="Arial Narrow" panose="020B0606020202030204" pitchFamily="34" charset="0"/>
            </a:rPr>
            <a:t>, которые производятся в качестве побочных продуктов, и извлекаются на поздних стадиях металлургического процесса.</a:t>
          </a:r>
          <a:endParaRPr lang="ru-RU" dirty="0">
            <a:latin typeface="Arial Narrow" panose="020B0606020202030204" pitchFamily="34" charset="0"/>
          </a:endParaRPr>
        </a:p>
      </dgm:t>
    </dgm:pt>
    <dgm:pt modelId="{C49DD1E4-39FA-4964-AD53-A695FCB4B811}" type="parTrans" cxnId="{09C6F677-2BD3-4D57-935A-6A995BF0A78F}">
      <dgm:prSet/>
      <dgm:spPr/>
      <dgm:t>
        <a:bodyPr/>
        <a:lstStyle/>
        <a:p>
          <a:pPr algn="l"/>
          <a:endParaRPr lang="ru-RU"/>
        </a:p>
      </dgm:t>
    </dgm:pt>
    <dgm:pt modelId="{06612200-ED10-4AB0-A135-1F93EFCF8070}" type="sibTrans" cxnId="{09C6F677-2BD3-4D57-935A-6A995BF0A78F}">
      <dgm:prSet/>
      <dgm:spPr/>
      <dgm:t>
        <a:bodyPr/>
        <a:lstStyle/>
        <a:p>
          <a:pPr algn="l"/>
          <a:endParaRPr lang="ru-RU"/>
        </a:p>
      </dgm:t>
    </dgm:pt>
    <dgm:pt modelId="{18F8A631-6E30-4505-96AF-D7055C401AC4}" type="pres">
      <dgm:prSet presAssocID="{E5DD556B-FB42-4A4A-9817-0203FBCE523A}" presName="diagram" presStyleCnt="0">
        <dgm:presLayoutVars>
          <dgm:dir/>
          <dgm:resizeHandles val="exact"/>
        </dgm:presLayoutVars>
      </dgm:prSet>
      <dgm:spPr/>
      <dgm:t>
        <a:bodyPr/>
        <a:lstStyle/>
        <a:p>
          <a:endParaRPr lang="ru-RU"/>
        </a:p>
      </dgm:t>
    </dgm:pt>
    <dgm:pt modelId="{1C96DF87-CE49-478E-B15B-B558833C5A21}" type="pres">
      <dgm:prSet presAssocID="{CC4B339C-4747-498A-B912-BE1CF2F9269F}" presName="node" presStyleLbl="node1" presStyleIdx="0" presStyleCnt="2">
        <dgm:presLayoutVars>
          <dgm:bulletEnabled val="1"/>
        </dgm:presLayoutVars>
      </dgm:prSet>
      <dgm:spPr/>
      <dgm:t>
        <a:bodyPr/>
        <a:lstStyle/>
        <a:p>
          <a:endParaRPr lang="ru-RU"/>
        </a:p>
      </dgm:t>
    </dgm:pt>
    <dgm:pt modelId="{19D86654-FAA1-4977-9FD1-097A5D1C47C9}" type="pres">
      <dgm:prSet presAssocID="{477A71A7-B89F-4323-9250-A66ACB99F36F}" presName="sibTrans" presStyleCnt="0"/>
      <dgm:spPr/>
      <dgm:t>
        <a:bodyPr/>
        <a:lstStyle/>
        <a:p>
          <a:endParaRPr lang="ru-RU"/>
        </a:p>
      </dgm:t>
    </dgm:pt>
    <dgm:pt modelId="{5897EC41-7AAE-4BDB-8181-427BE0246A3F}" type="pres">
      <dgm:prSet presAssocID="{4940D51E-5AD8-40F0-9E4C-B0BF10927401}" presName="node" presStyleLbl="node1" presStyleIdx="1" presStyleCnt="2">
        <dgm:presLayoutVars>
          <dgm:bulletEnabled val="1"/>
        </dgm:presLayoutVars>
      </dgm:prSet>
      <dgm:spPr/>
      <dgm:t>
        <a:bodyPr/>
        <a:lstStyle/>
        <a:p>
          <a:endParaRPr lang="ru-RU"/>
        </a:p>
      </dgm:t>
    </dgm:pt>
  </dgm:ptLst>
  <dgm:cxnLst>
    <dgm:cxn modelId="{75D34DD9-D65D-49F1-8E6E-28528A011E99}" type="presOf" srcId="{E5DD556B-FB42-4A4A-9817-0203FBCE523A}" destId="{18F8A631-6E30-4505-96AF-D7055C401AC4}" srcOrd="0" destOrd="0" presId="urn:microsoft.com/office/officeart/2005/8/layout/default"/>
    <dgm:cxn modelId="{E265F611-2B97-490B-8823-BBC8344BAB92}" type="presOf" srcId="{4940D51E-5AD8-40F0-9E4C-B0BF10927401}" destId="{5897EC41-7AAE-4BDB-8181-427BE0246A3F}" srcOrd="0" destOrd="0" presId="urn:microsoft.com/office/officeart/2005/8/layout/default"/>
    <dgm:cxn modelId="{37DCF59E-AA04-4564-A198-8265DCAC02C8}" type="presOf" srcId="{CC4B339C-4747-498A-B912-BE1CF2F9269F}" destId="{1C96DF87-CE49-478E-B15B-B558833C5A21}" srcOrd="0" destOrd="0" presId="urn:microsoft.com/office/officeart/2005/8/layout/default"/>
    <dgm:cxn modelId="{09C6F677-2BD3-4D57-935A-6A995BF0A78F}" srcId="{E5DD556B-FB42-4A4A-9817-0203FBCE523A}" destId="{4940D51E-5AD8-40F0-9E4C-B0BF10927401}" srcOrd="1" destOrd="0" parTransId="{C49DD1E4-39FA-4964-AD53-A695FCB4B811}" sibTransId="{06612200-ED10-4AB0-A135-1F93EFCF8070}"/>
    <dgm:cxn modelId="{E16B8B03-A6AB-454C-9845-049B70BBBD6F}" srcId="{E5DD556B-FB42-4A4A-9817-0203FBCE523A}" destId="{CC4B339C-4747-498A-B912-BE1CF2F9269F}" srcOrd="0" destOrd="0" parTransId="{D38EF861-690C-473D-9BED-AB2C70735AB4}" sibTransId="{477A71A7-B89F-4323-9250-A66ACB99F36F}"/>
    <dgm:cxn modelId="{EB29660D-0405-4A58-8C4E-D97034141DCB}" type="presParOf" srcId="{18F8A631-6E30-4505-96AF-D7055C401AC4}" destId="{1C96DF87-CE49-478E-B15B-B558833C5A21}" srcOrd="0" destOrd="0" presId="urn:microsoft.com/office/officeart/2005/8/layout/default"/>
    <dgm:cxn modelId="{8F14B3C4-162E-445A-A1CC-454FC89B37BF}" type="presParOf" srcId="{18F8A631-6E30-4505-96AF-D7055C401AC4}" destId="{19D86654-FAA1-4977-9FD1-097A5D1C47C9}" srcOrd="1" destOrd="0" presId="urn:microsoft.com/office/officeart/2005/8/layout/default"/>
    <dgm:cxn modelId="{3BA25BDA-F3F5-4215-8C58-42094BCF9D9E}" type="presParOf" srcId="{18F8A631-6E30-4505-96AF-D7055C401AC4}" destId="{5897EC41-7AAE-4BDB-8181-427BE0246A3F}"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D2A066-D212-4D40-BEB1-9F5A6774041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ru-RU"/>
        </a:p>
      </dgm:t>
    </dgm:pt>
    <dgm:pt modelId="{CA6C9C84-5879-4CDF-80D6-E74E190A2EE6}">
      <dgm:prSet custT="1"/>
      <dgm:spPr/>
      <dgm:t>
        <a:bodyPr/>
        <a:lstStyle/>
        <a:p>
          <a:pPr algn="l" rtl="0"/>
          <a:r>
            <a:rPr lang="ru-RU" sz="1800" b="1" dirty="0" smtClean="0">
              <a:latin typeface="Arial Narrow" panose="020B0606020202030204" pitchFamily="34" charset="0"/>
            </a:rPr>
            <a:t>Основная проблема сдерживающая развитие МСБ ВТМ в России – </a:t>
          </a:r>
          <a:r>
            <a:rPr lang="ru-RU" sz="1800" b="1" smtClean="0">
              <a:latin typeface="Arial Narrow" panose="020B0606020202030204" pitchFamily="34" charset="0"/>
            </a:rPr>
            <a:t>отсутствие большого внутреннего </a:t>
          </a:r>
          <a:r>
            <a:rPr lang="ru-RU" sz="1800" b="1" dirty="0" smtClean="0">
              <a:latin typeface="Arial Narrow" panose="020B0606020202030204" pitchFamily="34" charset="0"/>
            </a:rPr>
            <a:t>спроса</a:t>
          </a:r>
          <a:r>
            <a:rPr lang="ru-RU" sz="1600" b="1" dirty="0" smtClean="0">
              <a:latin typeface="Arial Narrow" panose="020B0606020202030204" pitchFamily="34" charset="0"/>
            </a:rPr>
            <a:t>.</a:t>
          </a:r>
          <a:endParaRPr lang="ru-RU" sz="1600" dirty="0">
            <a:latin typeface="Arial Narrow" panose="020B0606020202030204" pitchFamily="34" charset="0"/>
          </a:endParaRPr>
        </a:p>
      </dgm:t>
    </dgm:pt>
    <dgm:pt modelId="{DBF6E4DC-DFCB-4AF4-93FE-D428AE94E47B}" type="parTrans" cxnId="{107F5491-3755-40B1-82A7-28D00E4A1007}">
      <dgm:prSet/>
      <dgm:spPr/>
      <dgm:t>
        <a:bodyPr/>
        <a:lstStyle/>
        <a:p>
          <a:endParaRPr lang="ru-RU"/>
        </a:p>
      </dgm:t>
    </dgm:pt>
    <dgm:pt modelId="{3EAE2E6A-B627-4A6E-ADDB-060DEAFF559C}" type="sibTrans" cxnId="{107F5491-3755-40B1-82A7-28D00E4A1007}">
      <dgm:prSet/>
      <dgm:spPr/>
      <dgm:t>
        <a:bodyPr/>
        <a:lstStyle/>
        <a:p>
          <a:endParaRPr lang="ru-RU"/>
        </a:p>
      </dgm:t>
    </dgm:pt>
    <dgm:pt modelId="{8921CECC-0DCE-46AB-B963-2C65DE811D9E}">
      <dgm:prSet custT="1"/>
      <dgm:spPr/>
      <dgm:t>
        <a:bodyPr/>
        <a:lstStyle/>
        <a:p>
          <a:pPr algn="l" rtl="0"/>
          <a:r>
            <a:rPr lang="ru-RU" sz="1800" b="1" dirty="0" smtClean="0">
              <a:latin typeface="Arial Narrow" panose="020B0606020202030204" pitchFamily="34" charset="0"/>
            </a:rPr>
            <a:t>Большая часть производимых ВТМ в РФ экспортируется, причем экспорт значительно превышает внутренний спрос.</a:t>
          </a:r>
          <a:endParaRPr lang="ru-RU" sz="1800" dirty="0">
            <a:latin typeface="Arial Narrow" panose="020B0606020202030204" pitchFamily="34" charset="0"/>
          </a:endParaRPr>
        </a:p>
      </dgm:t>
    </dgm:pt>
    <dgm:pt modelId="{6E233E60-FE94-456F-914C-617B3FDACBC6}" type="parTrans" cxnId="{ACE33E07-3052-4A10-9BFB-048A35153B1E}">
      <dgm:prSet/>
      <dgm:spPr/>
      <dgm:t>
        <a:bodyPr/>
        <a:lstStyle/>
        <a:p>
          <a:endParaRPr lang="ru-RU"/>
        </a:p>
      </dgm:t>
    </dgm:pt>
    <dgm:pt modelId="{9C3EEAE9-0206-4BA6-A50F-29431D5DCB0C}" type="sibTrans" cxnId="{ACE33E07-3052-4A10-9BFB-048A35153B1E}">
      <dgm:prSet/>
      <dgm:spPr/>
      <dgm:t>
        <a:bodyPr/>
        <a:lstStyle/>
        <a:p>
          <a:endParaRPr lang="ru-RU"/>
        </a:p>
      </dgm:t>
    </dgm:pt>
    <dgm:pt modelId="{CCD10948-4543-4A1F-A652-2CA61B25D491}">
      <dgm:prSet/>
      <dgm:spPr/>
      <dgm:t>
        <a:bodyPr/>
        <a:lstStyle/>
        <a:p>
          <a:pPr algn="l" rtl="0"/>
          <a:r>
            <a:rPr lang="ru-RU" b="1" dirty="0" smtClean="0">
              <a:latin typeface="Arial Narrow" panose="020B0606020202030204" pitchFamily="34" charset="0"/>
            </a:rPr>
            <a:t>Для прогноза развития МСБ ВТМ </a:t>
          </a:r>
          <a:r>
            <a:rPr lang="ru-RU" b="1" dirty="0" smtClean="0">
              <a:latin typeface="Arial Narrow" panose="020B0606020202030204" pitchFamily="34" charset="0"/>
            </a:rPr>
            <a:t>необходимо </a:t>
          </a:r>
          <a:r>
            <a:rPr lang="ru-RU" b="1" dirty="0" smtClean="0">
              <a:latin typeface="Arial Narrow" panose="020B0606020202030204" pitchFamily="34" charset="0"/>
            </a:rPr>
            <a:t>знать потребности на перспективу, а получить такую информации при рыночной экономике очень сложно. </a:t>
          </a:r>
          <a:endParaRPr lang="ru-RU" dirty="0">
            <a:latin typeface="Arial Narrow" panose="020B0606020202030204" pitchFamily="34" charset="0"/>
          </a:endParaRPr>
        </a:p>
      </dgm:t>
    </dgm:pt>
    <dgm:pt modelId="{49359412-1DE8-4B5B-B82A-CD977BF270AE}" type="parTrans" cxnId="{79925276-E845-4F5A-ABAF-16AC8B9D0CFC}">
      <dgm:prSet/>
      <dgm:spPr/>
      <dgm:t>
        <a:bodyPr/>
        <a:lstStyle/>
        <a:p>
          <a:endParaRPr lang="ru-RU"/>
        </a:p>
      </dgm:t>
    </dgm:pt>
    <dgm:pt modelId="{70C4C225-3F58-4E78-BE2D-6AB627A8D221}" type="sibTrans" cxnId="{79925276-E845-4F5A-ABAF-16AC8B9D0CFC}">
      <dgm:prSet/>
      <dgm:spPr/>
      <dgm:t>
        <a:bodyPr/>
        <a:lstStyle/>
        <a:p>
          <a:endParaRPr lang="ru-RU"/>
        </a:p>
      </dgm:t>
    </dgm:pt>
    <dgm:pt modelId="{D2EF0274-087C-4F38-B0C3-30AB736E90B2}">
      <dgm:prSet/>
      <dgm:spPr/>
      <dgm:t>
        <a:bodyPr/>
        <a:lstStyle/>
        <a:p>
          <a:pPr algn="l" rtl="0"/>
          <a:r>
            <a:rPr lang="ru-RU" b="1" dirty="0" smtClean="0">
              <a:latin typeface="Arial Narrow" panose="020B0606020202030204" pitchFamily="34" charset="0"/>
            </a:rPr>
            <a:t>В связи с тем, что большинство ВТМ добывается попутно, то рост их производства зависит от увеличения производства основных металлов. </a:t>
          </a:r>
          <a:endParaRPr lang="ru-RU" dirty="0">
            <a:latin typeface="Arial Narrow" panose="020B0606020202030204" pitchFamily="34" charset="0"/>
          </a:endParaRPr>
        </a:p>
      </dgm:t>
    </dgm:pt>
    <dgm:pt modelId="{42114572-F32C-4F01-8D3D-83D8B132E768}" type="parTrans" cxnId="{DC53FD96-2CC3-46C9-A207-ACAC438184BA}">
      <dgm:prSet/>
      <dgm:spPr/>
      <dgm:t>
        <a:bodyPr/>
        <a:lstStyle/>
        <a:p>
          <a:endParaRPr lang="ru-RU"/>
        </a:p>
      </dgm:t>
    </dgm:pt>
    <dgm:pt modelId="{01436535-89B6-49CB-B54C-1D2E12534468}" type="sibTrans" cxnId="{DC53FD96-2CC3-46C9-A207-ACAC438184BA}">
      <dgm:prSet/>
      <dgm:spPr/>
      <dgm:t>
        <a:bodyPr/>
        <a:lstStyle/>
        <a:p>
          <a:endParaRPr lang="ru-RU"/>
        </a:p>
      </dgm:t>
    </dgm:pt>
    <dgm:pt modelId="{2C745C2D-D4CD-4F4D-9494-FFD27F60D9F9}">
      <dgm:prSet/>
      <dgm:spPr/>
      <dgm:t>
        <a:bodyPr/>
        <a:lstStyle/>
        <a:p>
          <a:pPr rtl="0"/>
          <a:endParaRPr lang="ru-RU" dirty="0"/>
        </a:p>
      </dgm:t>
    </dgm:pt>
    <dgm:pt modelId="{252CF5E5-2674-41F5-97B0-9D854FBA7258}" type="parTrans" cxnId="{E5E5941B-ACEA-46D6-BC7A-C73C628DE9C0}">
      <dgm:prSet/>
      <dgm:spPr/>
      <dgm:t>
        <a:bodyPr/>
        <a:lstStyle/>
        <a:p>
          <a:endParaRPr lang="ru-RU"/>
        </a:p>
      </dgm:t>
    </dgm:pt>
    <dgm:pt modelId="{387D944A-A366-4D72-98AF-AE75360C80A0}" type="sibTrans" cxnId="{E5E5941B-ACEA-46D6-BC7A-C73C628DE9C0}">
      <dgm:prSet/>
      <dgm:spPr/>
      <dgm:t>
        <a:bodyPr/>
        <a:lstStyle/>
        <a:p>
          <a:endParaRPr lang="ru-RU"/>
        </a:p>
      </dgm:t>
    </dgm:pt>
    <dgm:pt modelId="{25A9D811-0EE8-418C-B514-AF92C08B6880}" type="pres">
      <dgm:prSet presAssocID="{81D2A066-D212-4D40-BEB1-9F5A67740415}" presName="matrix" presStyleCnt="0">
        <dgm:presLayoutVars>
          <dgm:chMax val="1"/>
          <dgm:dir/>
          <dgm:resizeHandles val="exact"/>
        </dgm:presLayoutVars>
      </dgm:prSet>
      <dgm:spPr/>
      <dgm:t>
        <a:bodyPr/>
        <a:lstStyle/>
        <a:p>
          <a:endParaRPr lang="ru-RU"/>
        </a:p>
      </dgm:t>
    </dgm:pt>
    <dgm:pt modelId="{43EA115C-AC6A-4A23-B587-2905F1DE2E28}" type="pres">
      <dgm:prSet presAssocID="{81D2A066-D212-4D40-BEB1-9F5A67740415}" presName="diamond" presStyleLbl="bgShp" presStyleIdx="0" presStyleCnt="1"/>
      <dgm:spPr/>
    </dgm:pt>
    <dgm:pt modelId="{EF11CEFC-99EF-4A92-88DC-84969FA6BE01}" type="pres">
      <dgm:prSet presAssocID="{81D2A066-D212-4D40-BEB1-9F5A67740415}" presName="quad1" presStyleLbl="node1" presStyleIdx="0" presStyleCnt="4">
        <dgm:presLayoutVars>
          <dgm:chMax val="0"/>
          <dgm:chPref val="0"/>
          <dgm:bulletEnabled val="1"/>
        </dgm:presLayoutVars>
      </dgm:prSet>
      <dgm:spPr/>
      <dgm:t>
        <a:bodyPr/>
        <a:lstStyle/>
        <a:p>
          <a:endParaRPr lang="ru-RU"/>
        </a:p>
      </dgm:t>
    </dgm:pt>
    <dgm:pt modelId="{648475A1-E0CD-4A42-B359-03476817129B}" type="pres">
      <dgm:prSet presAssocID="{81D2A066-D212-4D40-BEB1-9F5A67740415}" presName="quad2" presStyleLbl="node1" presStyleIdx="1" presStyleCnt="4">
        <dgm:presLayoutVars>
          <dgm:chMax val="0"/>
          <dgm:chPref val="0"/>
          <dgm:bulletEnabled val="1"/>
        </dgm:presLayoutVars>
      </dgm:prSet>
      <dgm:spPr/>
      <dgm:t>
        <a:bodyPr/>
        <a:lstStyle/>
        <a:p>
          <a:endParaRPr lang="ru-RU"/>
        </a:p>
      </dgm:t>
    </dgm:pt>
    <dgm:pt modelId="{BFDFFD98-738D-4784-9529-A9E24D8B5BCF}" type="pres">
      <dgm:prSet presAssocID="{81D2A066-D212-4D40-BEB1-9F5A67740415}" presName="quad3" presStyleLbl="node1" presStyleIdx="2" presStyleCnt="4">
        <dgm:presLayoutVars>
          <dgm:chMax val="0"/>
          <dgm:chPref val="0"/>
          <dgm:bulletEnabled val="1"/>
        </dgm:presLayoutVars>
      </dgm:prSet>
      <dgm:spPr/>
      <dgm:t>
        <a:bodyPr/>
        <a:lstStyle/>
        <a:p>
          <a:endParaRPr lang="ru-RU"/>
        </a:p>
      </dgm:t>
    </dgm:pt>
    <dgm:pt modelId="{773161ED-ED24-4193-903F-198312654442}" type="pres">
      <dgm:prSet presAssocID="{81D2A066-D212-4D40-BEB1-9F5A67740415}" presName="quad4" presStyleLbl="node1" presStyleIdx="3" presStyleCnt="4">
        <dgm:presLayoutVars>
          <dgm:chMax val="0"/>
          <dgm:chPref val="0"/>
          <dgm:bulletEnabled val="1"/>
        </dgm:presLayoutVars>
      </dgm:prSet>
      <dgm:spPr/>
      <dgm:t>
        <a:bodyPr/>
        <a:lstStyle/>
        <a:p>
          <a:endParaRPr lang="ru-RU"/>
        </a:p>
      </dgm:t>
    </dgm:pt>
  </dgm:ptLst>
  <dgm:cxnLst>
    <dgm:cxn modelId="{107F5491-3755-40B1-82A7-28D00E4A1007}" srcId="{81D2A066-D212-4D40-BEB1-9F5A67740415}" destId="{CA6C9C84-5879-4CDF-80D6-E74E190A2EE6}" srcOrd="0" destOrd="0" parTransId="{DBF6E4DC-DFCB-4AF4-93FE-D428AE94E47B}" sibTransId="{3EAE2E6A-B627-4A6E-ADDB-060DEAFF559C}"/>
    <dgm:cxn modelId="{79925276-E845-4F5A-ABAF-16AC8B9D0CFC}" srcId="{81D2A066-D212-4D40-BEB1-9F5A67740415}" destId="{CCD10948-4543-4A1F-A652-2CA61B25D491}" srcOrd="2" destOrd="0" parTransId="{49359412-1DE8-4B5B-B82A-CD977BF270AE}" sibTransId="{70C4C225-3F58-4E78-BE2D-6AB627A8D221}"/>
    <dgm:cxn modelId="{145D5A18-06E4-49D9-8D46-97E94DA985C2}" type="presOf" srcId="{CA6C9C84-5879-4CDF-80D6-E74E190A2EE6}" destId="{EF11CEFC-99EF-4A92-88DC-84969FA6BE01}" srcOrd="0" destOrd="0" presId="urn:microsoft.com/office/officeart/2005/8/layout/matrix3"/>
    <dgm:cxn modelId="{D6424C00-A194-4FB0-982A-8A6485103106}" type="presOf" srcId="{D2EF0274-087C-4F38-B0C3-30AB736E90B2}" destId="{773161ED-ED24-4193-903F-198312654442}" srcOrd="0" destOrd="0" presId="urn:microsoft.com/office/officeart/2005/8/layout/matrix3"/>
    <dgm:cxn modelId="{27443629-0BCF-4C03-A7F6-656F09FCED8C}" type="presOf" srcId="{CCD10948-4543-4A1F-A652-2CA61B25D491}" destId="{BFDFFD98-738D-4784-9529-A9E24D8B5BCF}" srcOrd="0" destOrd="0" presId="urn:microsoft.com/office/officeart/2005/8/layout/matrix3"/>
    <dgm:cxn modelId="{18C46FD5-F537-4A27-84FE-61DB1BCF67FA}" type="presOf" srcId="{8921CECC-0DCE-46AB-B963-2C65DE811D9E}" destId="{648475A1-E0CD-4A42-B359-03476817129B}" srcOrd="0" destOrd="0" presId="urn:microsoft.com/office/officeart/2005/8/layout/matrix3"/>
    <dgm:cxn modelId="{E5E5941B-ACEA-46D6-BC7A-C73C628DE9C0}" srcId="{81D2A066-D212-4D40-BEB1-9F5A67740415}" destId="{2C745C2D-D4CD-4F4D-9494-FFD27F60D9F9}" srcOrd="4" destOrd="0" parTransId="{252CF5E5-2674-41F5-97B0-9D854FBA7258}" sibTransId="{387D944A-A366-4D72-98AF-AE75360C80A0}"/>
    <dgm:cxn modelId="{DC53FD96-2CC3-46C9-A207-ACAC438184BA}" srcId="{81D2A066-D212-4D40-BEB1-9F5A67740415}" destId="{D2EF0274-087C-4F38-B0C3-30AB736E90B2}" srcOrd="3" destOrd="0" parTransId="{42114572-F32C-4F01-8D3D-83D8B132E768}" sibTransId="{01436535-89B6-49CB-B54C-1D2E12534468}"/>
    <dgm:cxn modelId="{ACE33E07-3052-4A10-9BFB-048A35153B1E}" srcId="{81D2A066-D212-4D40-BEB1-9F5A67740415}" destId="{8921CECC-0DCE-46AB-B963-2C65DE811D9E}" srcOrd="1" destOrd="0" parTransId="{6E233E60-FE94-456F-914C-617B3FDACBC6}" sibTransId="{9C3EEAE9-0206-4BA6-A50F-29431D5DCB0C}"/>
    <dgm:cxn modelId="{212D2551-A6AD-4A19-AE77-9B741AD29B15}" type="presOf" srcId="{81D2A066-D212-4D40-BEB1-9F5A67740415}" destId="{25A9D811-0EE8-418C-B514-AF92C08B6880}" srcOrd="0" destOrd="0" presId="urn:microsoft.com/office/officeart/2005/8/layout/matrix3"/>
    <dgm:cxn modelId="{F3CAE139-03D5-4A4F-9C39-D3AB03BDC6E9}" type="presParOf" srcId="{25A9D811-0EE8-418C-B514-AF92C08B6880}" destId="{43EA115C-AC6A-4A23-B587-2905F1DE2E28}" srcOrd="0" destOrd="0" presId="urn:microsoft.com/office/officeart/2005/8/layout/matrix3"/>
    <dgm:cxn modelId="{56810383-C79E-458C-B62B-6705E1F096C3}" type="presParOf" srcId="{25A9D811-0EE8-418C-B514-AF92C08B6880}" destId="{EF11CEFC-99EF-4A92-88DC-84969FA6BE01}" srcOrd="1" destOrd="0" presId="urn:microsoft.com/office/officeart/2005/8/layout/matrix3"/>
    <dgm:cxn modelId="{8DA19B49-9862-41D0-88C7-53EECB6C3925}" type="presParOf" srcId="{25A9D811-0EE8-418C-B514-AF92C08B6880}" destId="{648475A1-E0CD-4A42-B359-03476817129B}" srcOrd="2" destOrd="0" presId="urn:microsoft.com/office/officeart/2005/8/layout/matrix3"/>
    <dgm:cxn modelId="{9C9F6799-FDBD-4693-96A9-4382CC435891}" type="presParOf" srcId="{25A9D811-0EE8-418C-B514-AF92C08B6880}" destId="{BFDFFD98-738D-4784-9529-A9E24D8B5BCF}" srcOrd="3" destOrd="0" presId="urn:microsoft.com/office/officeart/2005/8/layout/matrix3"/>
    <dgm:cxn modelId="{9A9C654D-85E0-4882-8D91-CA7B75E73D3B}" type="presParOf" srcId="{25A9D811-0EE8-418C-B514-AF92C08B6880}" destId="{773161ED-ED24-4193-903F-19831265444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2B47D1-CD24-4253-911D-E0F3FF0701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7DD9107F-2887-4659-B73F-1B43C0E50D5D}">
      <dgm:prSet/>
      <dgm:spPr/>
      <dgm:t>
        <a:bodyPr/>
        <a:lstStyle/>
        <a:p>
          <a:pPr rtl="0"/>
          <a:r>
            <a:rPr lang="ru-RU" b="1" dirty="0" smtClean="0"/>
            <a:t>ОБУЧЕНИЕ СЛЕДУЮЩЕГО ПОКОЛЕНИЯ ВЫСОКОКВАЛИФИЦИРОВАННЫХ КАДРОВ ДЛЯ ГЕОЛОГОРАЗВЕДКИ И ГОРНОЙ ПРОМЫШЛЕННОСТИ</a:t>
          </a:r>
          <a:endParaRPr lang="ru-RU" b="1" dirty="0"/>
        </a:p>
      </dgm:t>
    </dgm:pt>
    <dgm:pt modelId="{D124127F-C9B8-4D65-BCF7-958A00CDBFCC}" type="parTrans" cxnId="{E6680997-B788-4CB9-9CCC-151D95A4F71A}">
      <dgm:prSet/>
      <dgm:spPr/>
      <dgm:t>
        <a:bodyPr/>
        <a:lstStyle/>
        <a:p>
          <a:endParaRPr lang="ru-RU" b="1"/>
        </a:p>
      </dgm:t>
    </dgm:pt>
    <dgm:pt modelId="{78867D1E-BEFB-4BB1-A2C4-73D3AF52870A}" type="sibTrans" cxnId="{E6680997-B788-4CB9-9CCC-151D95A4F71A}">
      <dgm:prSet/>
      <dgm:spPr/>
      <dgm:t>
        <a:bodyPr/>
        <a:lstStyle/>
        <a:p>
          <a:endParaRPr lang="ru-RU" b="1"/>
        </a:p>
      </dgm:t>
    </dgm:pt>
    <dgm:pt modelId="{37105EF2-ADF5-4691-A24D-B3770BE5352D}">
      <dgm:prSet/>
      <dgm:spPr/>
      <dgm:t>
        <a:bodyPr/>
        <a:lstStyle/>
        <a:p>
          <a:pPr rtl="0"/>
          <a:r>
            <a:rPr lang="ru-RU" b="1" dirty="0" smtClean="0"/>
            <a:t>ВЫЯВЛЕНИЕ НЕ ВЫХОДЯЩИХ НА ПОВЕРХНОСТЬ (СЛЕПЫХ) РУДНЫХ МЕСТОРОЖДЕНИЙ В СТАРЫХ ГОРНОДОБЫВАЮЩИХ РАЙОНАХ</a:t>
          </a:r>
          <a:endParaRPr lang="ru-RU" b="1" dirty="0"/>
        </a:p>
      </dgm:t>
    </dgm:pt>
    <dgm:pt modelId="{9C4AC6A8-E8F5-40DD-B5F8-C04DB4826A58}" type="parTrans" cxnId="{ACB804A2-22B3-4426-BBA8-CB0B8147F22C}">
      <dgm:prSet/>
      <dgm:spPr/>
      <dgm:t>
        <a:bodyPr/>
        <a:lstStyle/>
        <a:p>
          <a:endParaRPr lang="ru-RU" b="1"/>
        </a:p>
      </dgm:t>
    </dgm:pt>
    <dgm:pt modelId="{250303ED-835B-4E3A-81F4-D0FD19866773}" type="sibTrans" cxnId="{ACB804A2-22B3-4426-BBA8-CB0B8147F22C}">
      <dgm:prSet/>
      <dgm:spPr/>
      <dgm:t>
        <a:bodyPr/>
        <a:lstStyle/>
        <a:p>
          <a:endParaRPr lang="ru-RU" b="1"/>
        </a:p>
      </dgm:t>
    </dgm:pt>
    <dgm:pt modelId="{5C36CDAE-564E-4326-B538-73176950FB39}">
      <dgm:prSet/>
      <dgm:spPr/>
      <dgm:t>
        <a:bodyPr/>
        <a:lstStyle/>
        <a:p>
          <a:pPr rtl="0"/>
          <a:r>
            <a:rPr lang="ru-RU" b="1" smtClean="0"/>
            <a:t>ИЗУЧЕНИЕ </a:t>
          </a:r>
          <a:r>
            <a:rPr lang="ru-RU" b="1" dirty="0" smtClean="0"/>
            <a:t>НОВЫХ НЕОСВОЕННЫХ ТЕРРИТОРИЙ </a:t>
          </a:r>
          <a:endParaRPr lang="ru-RU" b="1" dirty="0"/>
        </a:p>
      </dgm:t>
    </dgm:pt>
    <dgm:pt modelId="{86AA8125-A6CD-4BBB-A252-942E28B93B5A}" type="parTrans" cxnId="{1C3252CB-E47A-47C9-B391-827A9633589B}">
      <dgm:prSet/>
      <dgm:spPr/>
      <dgm:t>
        <a:bodyPr/>
        <a:lstStyle/>
        <a:p>
          <a:endParaRPr lang="ru-RU"/>
        </a:p>
      </dgm:t>
    </dgm:pt>
    <dgm:pt modelId="{00FD9C84-E2C8-4489-89AE-189FF9B06654}" type="sibTrans" cxnId="{1C3252CB-E47A-47C9-B391-827A9633589B}">
      <dgm:prSet/>
      <dgm:spPr/>
      <dgm:t>
        <a:bodyPr/>
        <a:lstStyle/>
        <a:p>
          <a:endParaRPr lang="ru-RU"/>
        </a:p>
      </dgm:t>
    </dgm:pt>
    <dgm:pt modelId="{B6A0F07F-C832-47B1-8C44-4B6453A2BF1E}" type="pres">
      <dgm:prSet presAssocID="{E92B47D1-CD24-4253-911D-E0F3FF07017A}" presName="linear" presStyleCnt="0">
        <dgm:presLayoutVars>
          <dgm:animLvl val="lvl"/>
          <dgm:resizeHandles val="exact"/>
        </dgm:presLayoutVars>
      </dgm:prSet>
      <dgm:spPr/>
    </dgm:pt>
    <dgm:pt modelId="{115768E8-1B96-4CC6-B9F4-5F80E33BF246}" type="pres">
      <dgm:prSet presAssocID="{7DD9107F-2887-4659-B73F-1B43C0E50D5D}" presName="parentText" presStyleLbl="node1" presStyleIdx="0" presStyleCnt="3">
        <dgm:presLayoutVars>
          <dgm:chMax val="0"/>
          <dgm:bulletEnabled val="1"/>
        </dgm:presLayoutVars>
      </dgm:prSet>
      <dgm:spPr/>
      <dgm:t>
        <a:bodyPr/>
        <a:lstStyle/>
        <a:p>
          <a:endParaRPr lang="ru-RU"/>
        </a:p>
      </dgm:t>
    </dgm:pt>
    <dgm:pt modelId="{B465BE99-8496-4307-9745-99F6C7710EC2}" type="pres">
      <dgm:prSet presAssocID="{78867D1E-BEFB-4BB1-A2C4-73D3AF52870A}" presName="spacer" presStyleCnt="0"/>
      <dgm:spPr/>
    </dgm:pt>
    <dgm:pt modelId="{F9516F5B-8C5F-4F37-AAB0-3C36D93763CB}" type="pres">
      <dgm:prSet presAssocID="{5C36CDAE-564E-4326-B538-73176950FB39}" presName="parentText" presStyleLbl="node1" presStyleIdx="1" presStyleCnt="3">
        <dgm:presLayoutVars>
          <dgm:chMax val="0"/>
          <dgm:bulletEnabled val="1"/>
        </dgm:presLayoutVars>
      </dgm:prSet>
      <dgm:spPr/>
    </dgm:pt>
    <dgm:pt modelId="{C4C73CD7-B092-40ED-8AD4-851963FD044C}" type="pres">
      <dgm:prSet presAssocID="{00FD9C84-E2C8-4489-89AE-189FF9B06654}" presName="spacer" presStyleCnt="0"/>
      <dgm:spPr/>
    </dgm:pt>
    <dgm:pt modelId="{7415E5FE-C4E0-439D-A663-5498A28AD4DF}" type="pres">
      <dgm:prSet presAssocID="{37105EF2-ADF5-4691-A24D-B3770BE5352D}" presName="parentText" presStyleLbl="node1" presStyleIdx="2" presStyleCnt="3">
        <dgm:presLayoutVars>
          <dgm:chMax val="0"/>
          <dgm:bulletEnabled val="1"/>
        </dgm:presLayoutVars>
      </dgm:prSet>
      <dgm:spPr/>
    </dgm:pt>
  </dgm:ptLst>
  <dgm:cxnLst>
    <dgm:cxn modelId="{0BA97F38-DAF2-4EC5-94EC-45A5BD493B84}" type="presOf" srcId="{37105EF2-ADF5-4691-A24D-B3770BE5352D}" destId="{7415E5FE-C4E0-439D-A663-5498A28AD4DF}" srcOrd="0" destOrd="0" presId="urn:microsoft.com/office/officeart/2005/8/layout/vList2"/>
    <dgm:cxn modelId="{1C3252CB-E47A-47C9-B391-827A9633589B}" srcId="{E92B47D1-CD24-4253-911D-E0F3FF07017A}" destId="{5C36CDAE-564E-4326-B538-73176950FB39}" srcOrd="1" destOrd="0" parTransId="{86AA8125-A6CD-4BBB-A252-942E28B93B5A}" sibTransId="{00FD9C84-E2C8-4489-89AE-189FF9B06654}"/>
    <dgm:cxn modelId="{E6680997-B788-4CB9-9CCC-151D95A4F71A}" srcId="{E92B47D1-CD24-4253-911D-E0F3FF07017A}" destId="{7DD9107F-2887-4659-B73F-1B43C0E50D5D}" srcOrd="0" destOrd="0" parTransId="{D124127F-C9B8-4D65-BCF7-958A00CDBFCC}" sibTransId="{78867D1E-BEFB-4BB1-A2C4-73D3AF52870A}"/>
    <dgm:cxn modelId="{0C77ECB4-861E-4851-AAE4-B3476CB291D1}" type="presOf" srcId="{7DD9107F-2887-4659-B73F-1B43C0E50D5D}" destId="{115768E8-1B96-4CC6-B9F4-5F80E33BF246}" srcOrd="0" destOrd="0" presId="urn:microsoft.com/office/officeart/2005/8/layout/vList2"/>
    <dgm:cxn modelId="{8C8A56BD-ABBC-4AD5-9FA2-50D731B0096D}" type="presOf" srcId="{5C36CDAE-564E-4326-B538-73176950FB39}" destId="{F9516F5B-8C5F-4F37-AAB0-3C36D93763CB}" srcOrd="0" destOrd="0" presId="urn:microsoft.com/office/officeart/2005/8/layout/vList2"/>
    <dgm:cxn modelId="{ACB804A2-22B3-4426-BBA8-CB0B8147F22C}" srcId="{E92B47D1-CD24-4253-911D-E0F3FF07017A}" destId="{37105EF2-ADF5-4691-A24D-B3770BE5352D}" srcOrd="2" destOrd="0" parTransId="{9C4AC6A8-E8F5-40DD-B5F8-C04DB4826A58}" sibTransId="{250303ED-835B-4E3A-81F4-D0FD19866773}"/>
    <dgm:cxn modelId="{262B86AD-D433-4F67-9B2A-1C44ACAF1A09}" type="presOf" srcId="{E92B47D1-CD24-4253-911D-E0F3FF07017A}" destId="{B6A0F07F-C832-47B1-8C44-4B6453A2BF1E}" srcOrd="0" destOrd="0" presId="urn:microsoft.com/office/officeart/2005/8/layout/vList2"/>
    <dgm:cxn modelId="{06910934-FD48-44CF-AA28-9FF7B4199253}" type="presParOf" srcId="{B6A0F07F-C832-47B1-8C44-4B6453A2BF1E}" destId="{115768E8-1B96-4CC6-B9F4-5F80E33BF246}" srcOrd="0" destOrd="0" presId="urn:microsoft.com/office/officeart/2005/8/layout/vList2"/>
    <dgm:cxn modelId="{462B0A82-4BE3-481F-8544-14BECC9928CB}" type="presParOf" srcId="{B6A0F07F-C832-47B1-8C44-4B6453A2BF1E}" destId="{B465BE99-8496-4307-9745-99F6C7710EC2}" srcOrd="1" destOrd="0" presId="urn:microsoft.com/office/officeart/2005/8/layout/vList2"/>
    <dgm:cxn modelId="{DBACB618-6790-4955-94F2-2910D14E1917}" type="presParOf" srcId="{B6A0F07F-C832-47B1-8C44-4B6453A2BF1E}" destId="{F9516F5B-8C5F-4F37-AAB0-3C36D93763CB}" srcOrd="2" destOrd="0" presId="urn:microsoft.com/office/officeart/2005/8/layout/vList2"/>
    <dgm:cxn modelId="{5A46B202-7EC5-4B2D-BDDD-A0CF7F1975E5}" type="presParOf" srcId="{B6A0F07F-C832-47B1-8C44-4B6453A2BF1E}" destId="{C4C73CD7-B092-40ED-8AD4-851963FD044C}" srcOrd="3" destOrd="0" presId="urn:microsoft.com/office/officeart/2005/8/layout/vList2"/>
    <dgm:cxn modelId="{F7C6B46B-7ABC-47A2-8580-0009F8593BB5}" type="presParOf" srcId="{B6A0F07F-C832-47B1-8C44-4B6453A2BF1E}" destId="{7415E5FE-C4E0-439D-A663-5498A28AD4D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AE987-90DD-447F-9E3F-455B9CC864CE}">
      <dsp:nvSpPr>
        <dsp:cNvPr id="0" name=""/>
        <dsp:cNvSpPr/>
      </dsp:nvSpPr>
      <dsp:spPr>
        <a:xfrm>
          <a:off x="0" y="1296148"/>
          <a:ext cx="8075240" cy="9409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666750" rtl="0">
            <a:lnSpc>
              <a:spcPct val="90000"/>
            </a:lnSpc>
            <a:spcBef>
              <a:spcPct val="0"/>
            </a:spcBef>
            <a:spcAft>
              <a:spcPct val="35000"/>
            </a:spcAft>
          </a:pPr>
          <a:r>
            <a:rPr lang="ru-RU" sz="1500" b="1" kern="1200" dirty="0" smtClean="0">
              <a:latin typeface="Arial Narrow" panose="020B0606020202030204" pitchFamily="34" charset="0"/>
            </a:rPr>
            <a:t>ПРОЕКТ ИГЕМ РАН «РАЗРАБОТКА НАУЧНЫХ ОСНОВ НОВОЙ ТЕХНОЛОГИИ ПРОГНОЗИРОВАНИЯ МЕСТОРОЖДЕНИЙ СТРАТЕГИЧЕСКИХ ВИДОВ МИНЕРАЛЬНОГО СЫРЬЯ (ЦВЕТНЫХ, РЕДКИХ И БЛАГОРОДНЫХ МЕТАЛЛОВ) АРКТИЧЕСКОЙ ЗОНЫ» (руководитель академик Н.С. Бортников) </a:t>
          </a:r>
          <a:endParaRPr lang="en-US" sz="1500" kern="1200" dirty="0">
            <a:latin typeface="Arial Narrow" panose="020B0606020202030204" pitchFamily="34" charset="0"/>
          </a:endParaRPr>
        </a:p>
      </dsp:txBody>
      <dsp:txXfrm>
        <a:off x="0" y="1296148"/>
        <a:ext cx="8075240" cy="940991"/>
      </dsp:txXfrm>
    </dsp:sp>
    <dsp:sp modelId="{33016494-6B3E-422B-894B-6930533A4511}">
      <dsp:nvSpPr>
        <dsp:cNvPr id="0" name=""/>
        <dsp:cNvSpPr/>
      </dsp:nvSpPr>
      <dsp:spPr>
        <a:xfrm rot="10800000">
          <a:off x="0" y="1071"/>
          <a:ext cx="8075240" cy="1447244"/>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666750" rtl="0">
            <a:lnSpc>
              <a:spcPct val="90000"/>
            </a:lnSpc>
            <a:spcBef>
              <a:spcPct val="0"/>
            </a:spcBef>
            <a:spcAft>
              <a:spcPct val="35000"/>
            </a:spcAft>
          </a:pPr>
          <a:r>
            <a:rPr lang="ru-RU" sz="1500" b="1" kern="1200" dirty="0" smtClean="0">
              <a:latin typeface="Arial Narrow" panose="020B0606020202030204" pitchFamily="34" charset="0"/>
            </a:rPr>
            <a:t>ПРОГРАММА ПРЕЗИДИУМА РАН «ПОИСКОВЫЕ ФУНДАМЕНТАЛЬНЫЕ НАУЧНЫЕ ИССЛЕДОВАНИЯ В ИНТЕРЕСАХ РАЗВИТИЯ АРКТИЧЕСКОЙ ЗОНЫ РФ» </a:t>
          </a:r>
          <a:r>
            <a:rPr lang="en-US" sz="1500" b="1" kern="1200" dirty="0" smtClean="0">
              <a:latin typeface="Arial Narrow" panose="020B0606020202030204" pitchFamily="34" charset="0"/>
            </a:rPr>
            <a:t>(</a:t>
          </a:r>
          <a:r>
            <a:rPr lang="ru-RU" sz="1500" b="1" kern="1200" dirty="0" smtClean="0">
              <a:latin typeface="Arial Narrow" panose="020B0606020202030204" pitchFamily="34" charset="0"/>
            </a:rPr>
            <a:t>координатор академик А.И. </a:t>
          </a:r>
          <a:r>
            <a:rPr lang="ru-RU" sz="1500" b="1" kern="1200" dirty="0" err="1" smtClean="0">
              <a:latin typeface="Arial Narrow" panose="020B0606020202030204" pitchFamily="34" charset="0"/>
            </a:rPr>
            <a:t>Ханчук</a:t>
          </a:r>
          <a:r>
            <a:rPr lang="ru-RU" sz="1500" b="1" kern="1200" dirty="0" smtClean="0">
              <a:latin typeface="Arial Narrow" panose="020B0606020202030204" pitchFamily="34" charset="0"/>
            </a:rPr>
            <a:t>)</a:t>
          </a:r>
          <a:endParaRPr lang="en-US" sz="1500" kern="1200" dirty="0">
            <a:latin typeface="Arial Narrow" panose="020B0606020202030204" pitchFamily="34" charset="0"/>
          </a:endParaRPr>
        </a:p>
      </dsp:txBody>
      <dsp:txXfrm rot="10800000">
        <a:off x="0" y="1071"/>
        <a:ext cx="8075240" cy="940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26D2A-3BFA-47DE-993D-147F35328664}">
      <dsp:nvSpPr>
        <dsp:cNvPr id="0" name=""/>
        <dsp:cNvSpPr/>
      </dsp:nvSpPr>
      <dsp:spPr>
        <a:xfrm>
          <a:off x="0" y="1434201"/>
          <a:ext cx="8075240" cy="9409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ru-RU" sz="1600" b="1" kern="1200" dirty="0" smtClean="0">
              <a:solidFill>
                <a:schemeClr val="bg1"/>
              </a:solidFill>
              <a:effectLst>
                <a:outerShdw blurRad="63500" dist="38100" dir="5400000" algn="t" rotWithShape="0">
                  <a:prstClr val="black">
                    <a:alpha val="25000"/>
                  </a:prstClr>
                </a:outerShdw>
              </a:effectLst>
              <a:latin typeface="Arial Narrow" pitchFamily="34" charset="0"/>
            </a:rPr>
            <a:t>Проект Министерства науки и высшего образования РФ № 13.1902.21.0018 «Фундаментальные проблемы развития минерально-сырьевой базы высокотехнологичной промышленности и энергетики России»</a:t>
          </a:r>
          <a:r>
            <a:rPr lang="ru-RU" sz="1600" b="1" kern="1200" dirty="0" smtClean="0">
              <a:solidFill>
                <a:schemeClr val="bg1"/>
              </a:solidFill>
              <a:latin typeface="Arial Narrow" pitchFamily="34" charset="0"/>
            </a:rPr>
            <a:t> Руководитель академик Н.С. Бортников </a:t>
          </a:r>
          <a:endParaRPr lang="en-US" sz="1600" b="1" kern="1200" dirty="0">
            <a:solidFill>
              <a:schemeClr val="bg1"/>
            </a:solidFill>
            <a:effectLst>
              <a:outerShdw blurRad="38100" dist="38100" dir="2700000" algn="tl">
                <a:srgbClr val="000000">
                  <a:alpha val="43137"/>
                </a:srgbClr>
              </a:outerShdw>
            </a:effectLst>
            <a:latin typeface="Arial Narrow" pitchFamily="34" charset="0"/>
          </a:endParaRPr>
        </a:p>
      </dsp:txBody>
      <dsp:txXfrm>
        <a:off x="0" y="1434201"/>
        <a:ext cx="8075240" cy="940991"/>
      </dsp:txXfrm>
    </dsp:sp>
    <dsp:sp modelId="{33016494-6B3E-422B-894B-6930533A4511}">
      <dsp:nvSpPr>
        <dsp:cNvPr id="0" name=""/>
        <dsp:cNvSpPr/>
      </dsp:nvSpPr>
      <dsp:spPr>
        <a:xfrm rot="10800000">
          <a:off x="0" y="1071"/>
          <a:ext cx="8075240" cy="1447244"/>
        </a:xfrm>
        <a:prstGeom prst="upArrowCallout">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rtl="0">
            <a:lnSpc>
              <a:spcPct val="90000"/>
            </a:lnSpc>
            <a:spcBef>
              <a:spcPct val="0"/>
            </a:spcBef>
            <a:spcAft>
              <a:spcPct val="35000"/>
            </a:spcAft>
          </a:pPr>
          <a:r>
            <a:rPr lang="ru-RU" sz="1600" b="1" kern="1200" dirty="0" smtClean="0">
              <a:solidFill>
                <a:schemeClr val="bg1"/>
              </a:solidFill>
              <a:effectLst>
                <a:outerShdw blurRad="38100" dist="38100" dir="2700000" algn="tl">
                  <a:srgbClr val="000000">
                    <a:alpha val="43137"/>
                  </a:srgbClr>
                </a:outerShdw>
              </a:effectLst>
              <a:latin typeface="Arial Narrow" panose="020B0606020202030204" pitchFamily="34" charset="0"/>
            </a:rPr>
            <a:t>Программа фундаментальных исследований Президиума РАН № </a:t>
          </a:r>
          <a:r>
            <a:rPr lang="en-US" sz="1600" b="1" kern="1200" dirty="0" smtClean="0">
              <a:solidFill>
                <a:schemeClr val="bg1"/>
              </a:solidFill>
              <a:effectLst>
                <a:outerShdw blurRad="38100" dist="38100" dir="2700000" algn="tl">
                  <a:srgbClr val="000000">
                    <a:alpha val="43137"/>
                  </a:srgbClr>
                </a:outerShdw>
              </a:effectLst>
              <a:latin typeface="Arial Narrow" panose="020B0606020202030204" pitchFamily="34" charset="0"/>
            </a:rPr>
            <a:t>I</a:t>
          </a:r>
          <a:r>
            <a:rPr lang="ru-RU" sz="1600" b="1" kern="1200" dirty="0" smtClean="0">
              <a:solidFill>
                <a:schemeClr val="bg1"/>
              </a:solidFill>
              <a:effectLst>
                <a:outerShdw blurRad="38100" dist="38100" dir="2700000" algn="tl">
                  <a:srgbClr val="000000">
                    <a:alpha val="43137"/>
                  </a:srgbClr>
                </a:outerShdw>
              </a:effectLst>
              <a:latin typeface="Arial Narrow" panose="020B0606020202030204" pitchFamily="34" charset="0"/>
            </a:rPr>
            <a:t>.4П «Месторождения стратегического сырья в России: инновационные подходы к их прогнозированию, оценке и добыче» (на 2015-2017 </a:t>
          </a:r>
          <a:r>
            <a:rPr lang="ru-RU" sz="1600" b="1" kern="1200" dirty="0" err="1" smtClean="0">
              <a:solidFill>
                <a:schemeClr val="bg1"/>
              </a:solidFill>
              <a:effectLst>
                <a:outerShdw blurRad="38100" dist="38100" dir="2700000" algn="tl">
                  <a:srgbClr val="000000">
                    <a:alpha val="43137"/>
                  </a:srgbClr>
                </a:outerShdw>
              </a:effectLst>
              <a:latin typeface="Arial Narrow" panose="020B0606020202030204" pitchFamily="34" charset="0"/>
            </a:rPr>
            <a:t>г.г</a:t>
          </a:r>
          <a:r>
            <a:rPr lang="ru-RU" sz="1600" b="1" kern="1200" dirty="0" smtClean="0">
              <a:solidFill>
                <a:schemeClr val="bg1"/>
              </a:solidFill>
              <a:effectLst>
                <a:outerShdw blurRad="38100" dist="38100" dir="2700000" algn="tl">
                  <a:srgbClr val="000000">
                    <a:alpha val="43137"/>
                  </a:srgbClr>
                </a:outerShdw>
              </a:effectLst>
              <a:latin typeface="Arial Narrow" panose="020B0606020202030204" pitchFamily="34" charset="0"/>
            </a:rPr>
            <a:t>.)</a:t>
          </a:r>
          <a:r>
            <a:rPr lang="ru-RU" sz="1600" kern="1200" dirty="0" smtClean="0">
              <a:solidFill>
                <a:schemeClr val="bg1"/>
              </a:solidFill>
              <a:effectLst>
                <a:outerShdw blurRad="38100" dist="38100" dir="2700000" algn="tl">
                  <a:srgbClr val="000000">
                    <a:alpha val="43137"/>
                  </a:srgbClr>
                </a:outerShdw>
              </a:effectLst>
              <a:latin typeface="Arial Narrow" panose="020B0606020202030204" pitchFamily="34" charset="0"/>
            </a:rPr>
            <a:t>.</a:t>
          </a:r>
          <a:r>
            <a:rPr lang="ru-RU" sz="1600" kern="1200" dirty="0" smtClean="0">
              <a:solidFill>
                <a:schemeClr val="bg1"/>
              </a:solidFill>
              <a:latin typeface="Arial Narrow" panose="020B0606020202030204" pitchFamily="34" charset="0"/>
            </a:rPr>
            <a:t> </a:t>
          </a:r>
          <a:r>
            <a:rPr lang="ru-RU" sz="1600" b="1" kern="1200" dirty="0" smtClean="0">
              <a:solidFill>
                <a:schemeClr val="bg1"/>
              </a:solidFill>
              <a:effectLst>
                <a:outerShdw blurRad="38100" dist="38100" dir="2700000" algn="tl">
                  <a:srgbClr val="000000">
                    <a:alpha val="43137"/>
                  </a:srgbClr>
                </a:outerShdw>
              </a:effectLst>
              <a:latin typeface="Arial Narrow" panose="020B0606020202030204" pitchFamily="34" charset="0"/>
            </a:rPr>
            <a:t>Координаторы программы академик Н.С. Бортников, академик В.А. </a:t>
          </a:r>
          <a:r>
            <a:rPr lang="ru-RU" sz="1600" b="1" kern="1200" dirty="0" err="1" smtClean="0">
              <a:solidFill>
                <a:schemeClr val="bg1"/>
              </a:solidFill>
              <a:effectLst>
                <a:outerShdw blurRad="38100" dist="38100" dir="2700000" algn="tl">
                  <a:srgbClr val="000000">
                    <a:alpha val="43137"/>
                  </a:srgbClr>
                </a:outerShdw>
              </a:effectLst>
              <a:latin typeface="Arial Narrow" panose="020B0606020202030204" pitchFamily="34" charset="0"/>
            </a:rPr>
            <a:t>Чантурия</a:t>
          </a:r>
          <a:endParaRPr lang="en-US" sz="1600" kern="1200" dirty="0">
            <a:solidFill>
              <a:schemeClr val="bg1"/>
            </a:solidFill>
            <a:latin typeface="Arial Narrow" panose="020B0606020202030204" pitchFamily="34" charset="0"/>
          </a:endParaRPr>
        </a:p>
      </dsp:txBody>
      <dsp:txXfrm rot="10800000">
        <a:off x="0" y="1071"/>
        <a:ext cx="8075240" cy="9403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2CBA5-99DC-413B-8892-14CB4A6F7081}">
      <dsp:nvSpPr>
        <dsp:cNvPr id="0" name=""/>
        <dsp:cNvSpPr/>
      </dsp:nvSpPr>
      <dsp:spPr>
        <a:xfrm>
          <a:off x="1465957" y="744"/>
          <a:ext cx="4688085" cy="28128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ru-RU" sz="2000" b="1" kern="1200" dirty="0" smtClean="0">
              <a:latin typeface="Arial Narrow" panose="020B0606020202030204" pitchFamily="34" charset="0"/>
            </a:rPr>
            <a:t>Проблема обеспеченности высокотехнологичной промышленности России минеральным сырьем с каждым годом становится все более острой в связи с неуклонным сокращением богатых и относительно доступных в техническом и экономическом отношении месторождений и неустойчивостью его импорта из стран-продуцентов вследствие политической нестабильности в мире. </a:t>
          </a:r>
          <a:endParaRPr lang="ru-RU" sz="2000" kern="1200" dirty="0">
            <a:latin typeface="Arial Narrow" panose="020B0606020202030204" pitchFamily="34" charset="0"/>
          </a:endParaRPr>
        </a:p>
      </dsp:txBody>
      <dsp:txXfrm>
        <a:off x="1465957" y="744"/>
        <a:ext cx="4688085" cy="2812851"/>
      </dsp:txXfrm>
    </dsp:sp>
    <dsp:sp modelId="{EF2A39DD-E82E-482E-A1B4-D1DDDFDD61BA}">
      <dsp:nvSpPr>
        <dsp:cNvPr id="0" name=""/>
        <dsp:cNvSpPr/>
      </dsp:nvSpPr>
      <dsp:spPr>
        <a:xfrm>
          <a:off x="1465957" y="3282404"/>
          <a:ext cx="4688085" cy="28128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ru-RU" sz="2000" b="1" kern="1200" dirty="0" smtClean="0">
              <a:latin typeface="Arial Narrow" panose="020B0606020202030204" pitchFamily="34" charset="0"/>
            </a:rPr>
            <a:t>Доля российского производства высокотехнологичных металлов (ВТМ) в мировой структуре их выпуска крайне незначительная, несмотря на имеющиеся запасы. Многие отечественные комплексные месторождения, содержащие ВТМ, не разрабатываются. Большая часть необходимых для российской промышленности ВТМ импортируется. </a:t>
          </a:r>
          <a:endParaRPr lang="ru-RU" sz="1900" kern="1200" dirty="0">
            <a:latin typeface="Arial Narrow" panose="020B0606020202030204" pitchFamily="34" charset="0"/>
          </a:endParaRPr>
        </a:p>
      </dsp:txBody>
      <dsp:txXfrm>
        <a:off x="1465957" y="3282404"/>
        <a:ext cx="4688085" cy="28128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7F3D8-6FE6-4A02-A54C-92E801B05939}">
      <dsp:nvSpPr>
        <dsp:cNvPr id="0" name=""/>
        <dsp:cNvSpPr/>
      </dsp:nvSpPr>
      <dsp:spPr>
        <a:xfrm>
          <a:off x="0" y="352028"/>
          <a:ext cx="7488832" cy="757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1" kern="1200" dirty="0" smtClean="0">
              <a:latin typeface="Arial Narrow" panose="020B0606020202030204" pitchFamily="34" charset="0"/>
            </a:rPr>
            <a:t>исчерпание фонда легко открываемых месторождений; </a:t>
          </a:r>
          <a:endParaRPr lang="ru-RU" sz="1800" b="1" kern="1200" dirty="0">
            <a:latin typeface="Arial Narrow" panose="020B0606020202030204" pitchFamily="34" charset="0"/>
          </a:endParaRPr>
        </a:p>
      </dsp:txBody>
      <dsp:txXfrm>
        <a:off x="36955" y="388983"/>
        <a:ext cx="7414922" cy="683116"/>
      </dsp:txXfrm>
    </dsp:sp>
    <dsp:sp modelId="{FEBC77A5-48F2-4D7A-9D1A-0E7AF056796F}">
      <dsp:nvSpPr>
        <dsp:cNvPr id="0" name=""/>
        <dsp:cNvSpPr/>
      </dsp:nvSpPr>
      <dsp:spPr>
        <a:xfrm>
          <a:off x="0" y="1109936"/>
          <a:ext cx="7488832" cy="757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1" kern="1200" dirty="0" smtClean="0">
              <a:latin typeface="Arial Narrow" panose="020B0606020202030204" pitchFamily="34" charset="0"/>
            </a:rPr>
            <a:t>снижение качества запасов полезных ископаемых в недрах на вводимых в эксплуатацию месторождениях, </a:t>
          </a:r>
          <a:endParaRPr lang="ru-RU" sz="1800" b="1" kern="1200" dirty="0">
            <a:latin typeface="Arial Narrow" panose="020B0606020202030204" pitchFamily="34" charset="0"/>
          </a:endParaRPr>
        </a:p>
      </dsp:txBody>
      <dsp:txXfrm>
        <a:off x="36955" y="1146891"/>
        <a:ext cx="7414922" cy="683116"/>
      </dsp:txXfrm>
    </dsp:sp>
    <dsp:sp modelId="{590E8E66-94A1-441D-965D-EF609AB2C7B7}">
      <dsp:nvSpPr>
        <dsp:cNvPr id="0" name=""/>
        <dsp:cNvSpPr/>
      </dsp:nvSpPr>
      <dsp:spPr>
        <a:xfrm>
          <a:off x="0" y="1880224"/>
          <a:ext cx="7488832" cy="8666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1" kern="1200" dirty="0" smtClean="0">
              <a:latin typeface="Arial Narrow" panose="020B0606020202030204" pitchFamily="34" charset="0"/>
            </a:rPr>
            <a:t>увеличение глубин поисков, разведки и разработки месторождений; </a:t>
          </a:r>
          <a:endParaRPr lang="ru-RU" sz="1800" b="1" kern="1200" dirty="0">
            <a:latin typeface="Arial Narrow" panose="020B0606020202030204" pitchFamily="34" charset="0"/>
          </a:endParaRPr>
        </a:p>
      </dsp:txBody>
      <dsp:txXfrm>
        <a:off x="42308" y="1922532"/>
        <a:ext cx="7404216" cy="782058"/>
      </dsp:txXfrm>
    </dsp:sp>
    <dsp:sp modelId="{92AA1E76-A169-4D7E-9975-7B4D8625B4DC}">
      <dsp:nvSpPr>
        <dsp:cNvPr id="0" name=""/>
        <dsp:cNvSpPr/>
      </dsp:nvSpPr>
      <dsp:spPr>
        <a:xfrm>
          <a:off x="0" y="2760159"/>
          <a:ext cx="7488832" cy="757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1" kern="1200" dirty="0" smtClean="0">
              <a:latin typeface="Arial Narrow" panose="020B0606020202030204" pitchFamily="34" charset="0"/>
            </a:rPr>
            <a:t>усиление внимания к новым для промышленности типам месторождений; </a:t>
          </a:r>
          <a:endParaRPr lang="ru-RU" sz="1800" b="1" kern="1200" dirty="0">
            <a:latin typeface="Arial Narrow" panose="020B0606020202030204" pitchFamily="34" charset="0"/>
          </a:endParaRPr>
        </a:p>
      </dsp:txBody>
      <dsp:txXfrm>
        <a:off x="36955" y="2797114"/>
        <a:ext cx="7414922" cy="683116"/>
      </dsp:txXfrm>
    </dsp:sp>
    <dsp:sp modelId="{3A220762-D746-4AAF-AFD4-38C6D05FF1BC}">
      <dsp:nvSpPr>
        <dsp:cNvPr id="0" name=""/>
        <dsp:cNvSpPr/>
      </dsp:nvSpPr>
      <dsp:spPr>
        <a:xfrm>
          <a:off x="0" y="3530447"/>
          <a:ext cx="7488832" cy="757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1" kern="1200" dirty="0" smtClean="0">
              <a:latin typeface="Arial Narrow" panose="020B0606020202030204" pitchFamily="34" charset="0"/>
            </a:rPr>
            <a:t>перемещение геологоразведочных работ в удаленные районы, со сложными горно-геологическими и климатическими условиями, слабо развитой инфраструктурой. </a:t>
          </a:r>
          <a:endParaRPr lang="ru-RU" sz="1800" b="1" kern="1200" dirty="0">
            <a:latin typeface="Arial Narrow" panose="020B0606020202030204" pitchFamily="34" charset="0"/>
          </a:endParaRPr>
        </a:p>
      </dsp:txBody>
      <dsp:txXfrm>
        <a:off x="36955" y="3567402"/>
        <a:ext cx="7414922" cy="683116"/>
      </dsp:txXfrm>
    </dsp:sp>
    <dsp:sp modelId="{8B12A76E-E25D-437F-B0F2-AFCA4C43FAA8}">
      <dsp:nvSpPr>
        <dsp:cNvPr id="0" name=""/>
        <dsp:cNvSpPr/>
      </dsp:nvSpPr>
      <dsp:spPr>
        <a:xfrm>
          <a:off x="0" y="4300735"/>
          <a:ext cx="7488832" cy="7570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ru-RU" sz="2000" b="1" kern="1200" dirty="0" smtClean="0">
              <a:latin typeface="Arial Narrow" panose="020B0606020202030204" pitchFamily="34" charset="0"/>
            </a:rPr>
            <a:t>дефицит кадров</a:t>
          </a:r>
          <a:endParaRPr lang="ru-RU" sz="2000" b="1" kern="1200" dirty="0">
            <a:latin typeface="Arial Narrow" panose="020B0606020202030204" pitchFamily="34" charset="0"/>
          </a:endParaRPr>
        </a:p>
      </dsp:txBody>
      <dsp:txXfrm>
        <a:off x="36955" y="4337690"/>
        <a:ext cx="7414922" cy="6831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DF87-CE49-478E-B15B-B558833C5A21}">
      <dsp:nvSpPr>
        <dsp:cNvPr id="0" name=""/>
        <dsp:cNvSpPr/>
      </dsp:nvSpPr>
      <dsp:spPr>
        <a:xfrm>
          <a:off x="51792" y="89"/>
          <a:ext cx="3554015" cy="2132409"/>
        </a:xfrm>
        <a:prstGeom prst="rect">
          <a:avLst/>
        </a:prstGeom>
        <a:gradFill rotWithShape="0">
          <a:gsLst>
            <a:gs pos="0">
              <a:schemeClr val="accent1">
                <a:hueOff val="0"/>
                <a:satOff val="0"/>
                <a:lumOff val="0"/>
                <a:alphaOff val="0"/>
                <a:tint val="1000"/>
                <a:satMod val="100000"/>
              </a:schemeClr>
            </a:gs>
            <a:gs pos="68000">
              <a:schemeClr val="accent1">
                <a:hueOff val="0"/>
                <a:satOff val="0"/>
                <a:lumOff val="0"/>
                <a:alphaOff val="0"/>
                <a:tint val="77000"/>
                <a:satMod val="100000"/>
              </a:schemeClr>
            </a:gs>
            <a:gs pos="81000">
              <a:schemeClr val="accent1">
                <a:hueOff val="0"/>
                <a:satOff val="0"/>
                <a:lumOff val="0"/>
                <a:alphaOff val="0"/>
                <a:tint val="79000"/>
                <a:satMod val="100000"/>
              </a:schemeClr>
            </a:gs>
            <a:gs pos="86000">
              <a:schemeClr val="accent1">
                <a:hueOff val="0"/>
                <a:satOff val="0"/>
                <a:lumOff val="0"/>
                <a:alphaOff val="0"/>
                <a:tint val="73000"/>
                <a:satMod val="100000"/>
              </a:schemeClr>
            </a:gs>
            <a:gs pos="100000">
              <a:schemeClr val="accent1">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ru-RU" sz="1400" b="1" kern="1200" dirty="0" smtClean="0">
              <a:latin typeface="Arial Narrow" panose="020B0606020202030204" pitchFamily="34" charset="0"/>
            </a:rPr>
            <a:t>Выделяются две основные группы комплексных месторождений ВТМ: </a:t>
          </a:r>
        </a:p>
        <a:p>
          <a:pPr lvl="0" algn="l" defTabSz="622300" rtl="0">
            <a:lnSpc>
              <a:spcPct val="90000"/>
            </a:lnSpc>
            <a:spcBef>
              <a:spcPct val="0"/>
            </a:spcBef>
            <a:spcAft>
              <a:spcPct val="35000"/>
            </a:spcAft>
          </a:pPr>
          <a:r>
            <a:rPr lang="ru-RU" sz="1400" b="1" kern="1200" dirty="0" smtClean="0">
              <a:latin typeface="Arial Narrow" panose="020B0606020202030204" pitchFamily="34" charset="0"/>
            </a:rPr>
            <a:t>первая – собственно </a:t>
          </a:r>
          <a:r>
            <a:rPr lang="ru-RU" sz="1400" b="1" kern="1200" dirty="0" err="1" smtClean="0">
              <a:latin typeface="Arial Narrow" panose="020B0606020202030204" pitchFamily="34" charset="0"/>
            </a:rPr>
            <a:t>редкометалльные</a:t>
          </a:r>
          <a:r>
            <a:rPr lang="ru-RU" sz="1400" b="1" kern="1200" dirty="0" smtClean="0">
              <a:latin typeface="Arial Narrow" panose="020B0606020202030204" pitchFamily="34" charset="0"/>
            </a:rPr>
            <a:t> месторождения, руды которых содержат комплекс редких металлов и РЗЭ, и </a:t>
          </a:r>
        </a:p>
        <a:p>
          <a:pPr lvl="0" algn="l" defTabSz="622300" rtl="0">
            <a:lnSpc>
              <a:spcPct val="90000"/>
            </a:lnSpc>
            <a:spcBef>
              <a:spcPct val="0"/>
            </a:spcBef>
            <a:spcAft>
              <a:spcPct val="35000"/>
            </a:spcAft>
          </a:pPr>
          <a:r>
            <a:rPr lang="ru-RU" sz="1400" b="1" kern="1200" dirty="0" smtClean="0">
              <a:latin typeface="Arial Narrow" panose="020B0606020202030204" pitchFamily="34" charset="0"/>
            </a:rPr>
            <a:t>вторая – месторождения черных, цветных металлов, нерудного сырья, углей и других полезных ископаемых, в которых критические металлы являются попутными. </a:t>
          </a:r>
          <a:endParaRPr lang="ru-RU" sz="1400" kern="1200" dirty="0">
            <a:latin typeface="Arial Narrow" panose="020B0606020202030204" pitchFamily="34" charset="0"/>
          </a:endParaRPr>
        </a:p>
      </dsp:txBody>
      <dsp:txXfrm>
        <a:off x="51792" y="89"/>
        <a:ext cx="3554015" cy="2132409"/>
      </dsp:txXfrm>
    </dsp:sp>
    <dsp:sp modelId="{5897EC41-7AAE-4BDB-8181-427BE0246A3F}">
      <dsp:nvSpPr>
        <dsp:cNvPr id="0" name=""/>
        <dsp:cNvSpPr/>
      </dsp:nvSpPr>
      <dsp:spPr>
        <a:xfrm>
          <a:off x="51792" y="2487900"/>
          <a:ext cx="3554015" cy="2132409"/>
        </a:xfrm>
        <a:prstGeom prst="rect">
          <a:avLst/>
        </a:prstGeom>
        <a:gradFill rotWithShape="0">
          <a:gsLst>
            <a:gs pos="0">
              <a:schemeClr val="accent1">
                <a:hueOff val="0"/>
                <a:satOff val="0"/>
                <a:lumOff val="0"/>
                <a:alphaOff val="0"/>
                <a:tint val="1000"/>
                <a:satMod val="100000"/>
              </a:schemeClr>
            </a:gs>
            <a:gs pos="68000">
              <a:schemeClr val="accent1">
                <a:hueOff val="0"/>
                <a:satOff val="0"/>
                <a:lumOff val="0"/>
                <a:alphaOff val="0"/>
                <a:tint val="77000"/>
                <a:satMod val="100000"/>
              </a:schemeClr>
            </a:gs>
            <a:gs pos="81000">
              <a:schemeClr val="accent1">
                <a:hueOff val="0"/>
                <a:satOff val="0"/>
                <a:lumOff val="0"/>
                <a:alphaOff val="0"/>
                <a:tint val="79000"/>
                <a:satMod val="100000"/>
              </a:schemeClr>
            </a:gs>
            <a:gs pos="86000">
              <a:schemeClr val="accent1">
                <a:hueOff val="0"/>
                <a:satOff val="0"/>
                <a:lumOff val="0"/>
                <a:alphaOff val="0"/>
                <a:tint val="73000"/>
                <a:satMod val="100000"/>
              </a:schemeClr>
            </a:gs>
            <a:gs pos="100000">
              <a:schemeClr val="accent1">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ru-RU" sz="1400" b="1" kern="1200" dirty="0" smtClean="0">
              <a:latin typeface="Arial Narrow" panose="020B0606020202030204" pitchFamily="34" charset="0"/>
            </a:rPr>
            <a:t>К попутным относятся многие из ВТМ :    </a:t>
          </a:r>
        </a:p>
        <a:p>
          <a:pPr lvl="0" algn="l" defTabSz="622300" rtl="0">
            <a:lnSpc>
              <a:spcPct val="90000"/>
            </a:lnSpc>
            <a:spcBef>
              <a:spcPct val="0"/>
            </a:spcBef>
            <a:spcAft>
              <a:spcPct val="35000"/>
            </a:spcAft>
          </a:pPr>
          <a:r>
            <a:rPr lang="ru-RU" sz="1400" b="1" kern="1200" dirty="0" err="1" smtClean="0">
              <a:latin typeface="Arial Narrow" panose="020B0606020202030204" pitchFamily="34" charset="0"/>
            </a:rPr>
            <a:t>Bi</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Cd</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Se</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Te</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Ge</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Ga</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In</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Tl</a:t>
          </a:r>
          <a:r>
            <a:rPr lang="ru-RU" sz="1400" b="1" kern="1200" dirty="0" smtClean="0">
              <a:latin typeface="Arial Narrow" panose="020B0606020202030204" pitchFamily="34" charset="0"/>
            </a:rPr>
            <a:t>, </a:t>
          </a:r>
          <a:r>
            <a:rPr lang="en-US" sz="1400" b="1" kern="1200" dirty="0" smtClean="0">
              <a:latin typeface="Arial Narrow" panose="020B0606020202030204" pitchFamily="34" charset="0"/>
            </a:rPr>
            <a:t>Te</a:t>
          </a:r>
          <a:r>
            <a:rPr lang="ru-RU" sz="1400" b="1" kern="1200" dirty="0" smtClean="0">
              <a:latin typeface="Arial Narrow" panose="020B0606020202030204" pitchFamily="34" charset="0"/>
            </a:rPr>
            <a:t>, </a:t>
          </a:r>
          <a:r>
            <a:rPr lang="en-US" sz="1400" b="1" kern="1200" dirty="0" smtClean="0">
              <a:latin typeface="Arial Narrow" panose="020B0606020202030204" pitchFamily="34" charset="0"/>
            </a:rPr>
            <a:t>Se</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Re</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Sc</a:t>
          </a:r>
          <a:r>
            <a:rPr lang="ru-RU" sz="1400" b="1" kern="1200" dirty="0" smtClean="0">
              <a:latin typeface="Arial Narrow" panose="020B0606020202030204" pitchFamily="34" charset="0"/>
            </a:rPr>
            <a:t>, </a:t>
          </a:r>
          <a:r>
            <a:rPr lang="ru-RU" sz="1400" b="1" kern="1200" dirty="0" err="1" smtClean="0">
              <a:latin typeface="Arial Narrow" panose="020B0606020202030204" pitchFamily="34" charset="0"/>
            </a:rPr>
            <a:t>Hf</a:t>
          </a:r>
          <a:r>
            <a:rPr lang="ru-RU" sz="1400" b="1" kern="1200" dirty="0" smtClean="0">
              <a:latin typeface="Arial Narrow" panose="020B0606020202030204" pitchFamily="34" charset="0"/>
            </a:rPr>
            <a:t>, которые производятся в качестве побочных продуктов, и извлекаются на поздних стадиях металлургического процесса.</a:t>
          </a:r>
          <a:endParaRPr lang="ru-RU" sz="1400" kern="1200" dirty="0">
            <a:latin typeface="Arial Narrow" panose="020B0606020202030204" pitchFamily="34" charset="0"/>
          </a:endParaRPr>
        </a:p>
      </dsp:txBody>
      <dsp:txXfrm>
        <a:off x="51792" y="2487900"/>
        <a:ext cx="3554015" cy="21324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A115C-AC6A-4A23-B587-2905F1DE2E28}">
      <dsp:nvSpPr>
        <dsp:cNvPr id="0" name=""/>
        <dsp:cNvSpPr/>
      </dsp:nvSpPr>
      <dsp:spPr>
        <a:xfrm>
          <a:off x="1066800" y="0"/>
          <a:ext cx="6781800" cy="67818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11CEFC-99EF-4A92-88DC-84969FA6BE01}">
      <dsp:nvSpPr>
        <dsp:cNvPr id="0" name=""/>
        <dsp:cNvSpPr/>
      </dsp:nvSpPr>
      <dsp:spPr>
        <a:xfrm>
          <a:off x="1711071" y="644271"/>
          <a:ext cx="2644902" cy="26449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1" kern="1200" dirty="0" smtClean="0">
              <a:latin typeface="Arial Narrow" panose="020B0606020202030204" pitchFamily="34" charset="0"/>
            </a:rPr>
            <a:t>Основная проблема сдерживающая развитие МСБ ВТМ в России – </a:t>
          </a:r>
          <a:r>
            <a:rPr lang="ru-RU" sz="1800" b="1" kern="1200" smtClean="0">
              <a:latin typeface="Arial Narrow" panose="020B0606020202030204" pitchFamily="34" charset="0"/>
            </a:rPr>
            <a:t>отсутствие большого внутреннего </a:t>
          </a:r>
          <a:r>
            <a:rPr lang="ru-RU" sz="1800" b="1" kern="1200" dirty="0" smtClean="0">
              <a:latin typeface="Arial Narrow" panose="020B0606020202030204" pitchFamily="34" charset="0"/>
            </a:rPr>
            <a:t>спроса</a:t>
          </a:r>
          <a:r>
            <a:rPr lang="ru-RU" sz="1600" b="1" kern="1200" dirty="0" smtClean="0">
              <a:latin typeface="Arial Narrow" panose="020B0606020202030204" pitchFamily="34" charset="0"/>
            </a:rPr>
            <a:t>.</a:t>
          </a:r>
          <a:endParaRPr lang="ru-RU" sz="1600" kern="1200" dirty="0">
            <a:latin typeface="Arial Narrow" panose="020B0606020202030204" pitchFamily="34" charset="0"/>
          </a:endParaRPr>
        </a:p>
      </dsp:txBody>
      <dsp:txXfrm>
        <a:off x="1840184" y="773384"/>
        <a:ext cx="2386676" cy="2386676"/>
      </dsp:txXfrm>
    </dsp:sp>
    <dsp:sp modelId="{648475A1-E0CD-4A42-B359-03476817129B}">
      <dsp:nvSpPr>
        <dsp:cNvPr id="0" name=""/>
        <dsp:cNvSpPr/>
      </dsp:nvSpPr>
      <dsp:spPr>
        <a:xfrm>
          <a:off x="4559427" y="644271"/>
          <a:ext cx="2644902" cy="26449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1" kern="1200" dirty="0" smtClean="0">
              <a:latin typeface="Arial Narrow" panose="020B0606020202030204" pitchFamily="34" charset="0"/>
            </a:rPr>
            <a:t>Большая часть производимых ВТМ в РФ экспортируется, причем экспорт значительно превышает внутренний спрос.</a:t>
          </a:r>
          <a:endParaRPr lang="ru-RU" sz="1800" kern="1200" dirty="0">
            <a:latin typeface="Arial Narrow" panose="020B0606020202030204" pitchFamily="34" charset="0"/>
          </a:endParaRPr>
        </a:p>
      </dsp:txBody>
      <dsp:txXfrm>
        <a:off x="4688540" y="773384"/>
        <a:ext cx="2386676" cy="2386676"/>
      </dsp:txXfrm>
    </dsp:sp>
    <dsp:sp modelId="{BFDFFD98-738D-4784-9529-A9E24D8B5BCF}">
      <dsp:nvSpPr>
        <dsp:cNvPr id="0" name=""/>
        <dsp:cNvSpPr/>
      </dsp:nvSpPr>
      <dsp:spPr>
        <a:xfrm>
          <a:off x="1711071" y="3492627"/>
          <a:ext cx="2644902" cy="26449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1" kern="1200" dirty="0" smtClean="0">
              <a:latin typeface="Arial Narrow" panose="020B0606020202030204" pitchFamily="34" charset="0"/>
            </a:rPr>
            <a:t>Для прогноза развития МСБ ВТМ </a:t>
          </a:r>
          <a:r>
            <a:rPr lang="ru-RU" sz="1800" b="1" kern="1200" dirty="0" smtClean="0">
              <a:latin typeface="Arial Narrow" panose="020B0606020202030204" pitchFamily="34" charset="0"/>
            </a:rPr>
            <a:t>необходимо </a:t>
          </a:r>
          <a:r>
            <a:rPr lang="ru-RU" sz="1800" b="1" kern="1200" dirty="0" smtClean="0">
              <a:latin typeface="Arial Narrow" panose="020B0606020202030204" pitchFamily="34" charset="0"/>
            </a:rPr>
            <a:t>знать потребности на перспективу, а получить такую информации при рыночной экономике очень сложно. </a:t>
          </a:r>
          <a:endParaRPr lang="ru-RU" sz="1800" kern="1200" dirty="0">
            <a:latin typeface="Arial Narrow" panose="020B0606020202030204" pitchFamily="34" charset="0"/>
          </a:endParaRPr>
        </a:p>
      </dsp:txBody>
      <dsp:txXfrm>
        <a:off x="1840184" y="3621740"/>
        <a:ext cx="2386676" cy="2386676"/>
      </dsp:txXfrm>
    </dsp:sp>
    <dsp:sp modelId="{773161ED-ED24-4193-903F-198312654442}">
      <dsp:nvSpPr>
        <dsp:cNvPr id="0" name=""/>
        <dsp:cNvSpPr/>
      </dsp:nvSpPr>
      <dsp:spPr>
        <a:xfrm>
          <a:off x="4559427" y="3492627"/>
          <a:ext cx="2644902" cy="26449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ru-RU" sz="1800" b="1" kern="1200" dirty="0" smtClean="0">
              <a:latin typeface="Arial Narrow" panose="020B0606020202030204" pitchFamily="34" charset="0"/>
            </a:rPr>
            <a:t>В связи с тем, что большинство ВТМ добывается попутно, то рост их производства зависит от увеличения производства основных металлов. </a:t>
          </a:r>
          <a:endParaRPr lang="ru-RU" sz="1800" kern="1200" dirty="0">
            <a:latin typeface="Arial Narrow" panose="020B0606020202030204" pitchFamily="34" charset="0"/>
          </a:endParaRPr>
        </a:p>
      </dsp:txBody>
      <dsp:txXfrm>
        <a:off x="4688540" y="3621740"/>
        <a:ext cx="2386676" cy="23866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768E8-1B96-4CC6-B9F4-5F80E33BF246}">
      <dsp:nvSpPr>
        <dsp:cNvPr id="0" name=""/>
        <dsp:cNvSpPr/>
      </dsp:nvSpPr>
      <dsp:spPr>
        <a:xfrm>
          <a:off x="0" y="64381"/>
          <a:ext cx="7272808" cy="11188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ru-RU" sz="2000" b="1" kern="1200" dirty="0" smtClean="0"/>
            <a:t>ОБУЧЕНИЕ СЛЕДУЮЩЕГО ПОКОЛЕНИЯ ВЫСОКОКВАЛИФИЦИРОВАННЫХ КАДРОВ ДЛЯ ГЕОЛОГОРАЗВЕДКИ И ГОРНОЙ ПРОМЫШЛЕННОСТИ</a:t>
          </a:r>
          <a:endParaRPr lang="ru-RU" sz="2000" b="1" kern="1200" dirty="0"/>
        </a:p>
      </dsp:txBody>
      <dsp:txXfrm>
        <a:off x="54616" y="118997"/>
        <a:ext cx="7163576" cy="1009580"/>
      </dsp:txXfrm>
    </dsp:sp>
    <dsp:sp modelId="{F9516F5B-8C5F-4F37-AAB0-3C36D93763CB}">
      <dsp:nvSpPr>
        <dsp:cNvPr id="0" name=""/>
        <dsp:cNvSpPr/>
      </dsp:nvSpPr>
      <dsp:spPr>
        <a:xfrm>
          <a:off x="0" y="1240793"/>
          <a:ext cx="7272808" cy="11188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ru-RU" sz="2000" b="1" kern="1200" smtClean="0"/>
            <a:t>ИЗУЧЕНИЕ </a:t>
          </a:r>
          <a:r>
            <a:rPr lang="ru-RU" sz="2000" b="1" kern="1200" dirty="0" smtClean="0"/>
            <a:t>НОВЫХ НЕОСВОЕННЫХ ТЕРРИТОРИЙ </a:t>
          </a:r>
          <a:endParaRPr lang="ru-RU" sz="2000" b="1" kern="1200" dirty="0"/>
        </a:p>
      </dsp:txBody>
      <dsp:txXfrm>
        <a:off x="54616" y="1295409"/>
        <a:ext cx="7163576" cy="1009580"/>
      </dsp:txXfrm>
    </dsp:sp>
    <dsp:sp modelId="{7415E5FE-C4E0-439D-A663-5498A28AD4DF}">
      <dsp:nvSpPr>
        <dsp:cNvPr id="0" name=""/>
        <dsp:cNvSpPr/>
      </dsp:nvSpPr>
      <dsp:spPr>
        <a:xfrm>
          <a:off x="0" y="2417206"/>
          <a:ext cx="7272808" cy="11188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ru-RU" sz="2000" b="1" kern="1200" dirty="0" smtClean="0"/>
            <a:t>ВЫЯВЛЕНИЕ НЕ ВЫХОДЯЩИХ НА ПОВЕРХНОСТЬ (СЛЕПЫХ) РУДНЫХ МЕСТОРОЖДЕНИЙ В СТАРЫХ ГОРНОДОБЫВАЮЩИХ РАЙОНАХ</a:t>
          </a:r>
          <a:endParaRPr lang="ru-RU" sz="2000" b="1" kern="1200" dirty="0"/>
        </a:p>
      </dsp:txBody>
      <dsp:txXfrm>
        <a:off x="54616" y="2471822"/>
        <a:ext cx="7163576" cy="10095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drawing1.xml><?xml version="1.0" encoding="utf-8"?>
<c:userShapes xmlns:c="http://schemas.openxmlformats.org/drawingml/2006/chart">
  <cdr:relSizeAnchor xmlns:cdr="http://schemas.openxmlformats.org/drawingml/2006/chartDrawing">
    <cdr:from>
      <cdr:x>0.40012</cdr:x>
      <cdr:y>0.10271</cdr:y>
    </cdr:from>
    <cdr:to>
      <cdr:x>0.59988</cdr:x>
      <cdr:y>0.16261</cdr:y>
    </cdr:to>
    <cdr:sp macro="" textlink="">
      <cdr:nvSpPr>
        <cdr:cNvPr id="2" name="TextBox 12"/>
        <cdr:cNvSpPr txBox="1"/>
      </cdr:nvSpPr>
      <cdr:spPr>
        <a:xfrm xmlns:a="http://schemas.openxmlformats.org/drawingml/2006/main">
          <a:off x="3586894" y="633213"/>
          <a:ext cx="17907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dirty="0" smtClean="0">
              <a:solidFill>
                <a:srgbClr val="FF0000"/>
              </a:solidFill>
              <a:latin typeface="Arial Narrow" panose="020B0606020202030204" pitchFamily="34" charset="0"/>
            </a:rPr>
            <a:t>Россия - 4 место </a:t>
          </a:r>
          <a:endParaRPr lang="ru-RU" dirty="0">
            <a:solidFill>
              <a:srgbClr val="FF0000"/>
            </a:solidFill>
            <a:latin typeface="Arial Narrow" panose="020B0606020202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11996" cy="492761"/>
          </a:xfrm>
          <a:prstGeom prst="rect">
            <a:avLst/>
          </a:prstGeom>
        </p:spPr>
        <p:txBody>
          <a:bodyPr vert="horz" lIns="90582" tIns="45291" rIns="90582" bIns="45291" rtlCol="0"/>
          <a:lstStyle>
            <a:lvl1pPr algn="l">
              <a:defRPr sz="1200"/>
            </a:lvl1pPr>
          </a:lstStyle>
          <a:p>
            <a:pPr>
              <a:defRPr/>
            </a:pPr>
            <a:endParaRPr lang="ru-RU"/>
          </a:p>
        </p:txBody>
      </p:sp>
      <p:sp>
        <p:nvSpPr>
          <p:cNvPr id="3" name="Дата 2"/>
          <p:cNvSpPr>
            <a:spLocks noGrp="1"/>
          </p:cNvSpPr>
          <p:nvPr>
            <p:ph type="dt" sz="quarter" idx="1"/>
          </p:nvPr>
        </p:nvSpPr>
        <p:spPr>
          <a:xfrm>
            <a:off x="3804736" y="1"/>
            <a:ext cx="2911996" cy="492761"/>
          </a:xfrm>
          <a:prstGeom prst="rect">
            <a:avLst/>
          </a:prstGeom>
        </p:spPr>
        <p:txBody>
          <a:bodyPr vert="horz" lIns="90582" tIns="45291" rIns="90582" bIns="45291" rtlCol="0"/>
          <a:lstStyle>
            <a:lvl1pPr algn="r">
              <a:defRPr sz="1200"/>
            </a:lvl1pPr>
          </a:lstStyle>
          <a:p>
            <a:pPr>
              <a:defRPr/>
            </a:pPr>
            <a:fld id="{8F3B1664-9340-4E33-8095-05A53AAFD163}" type="datetimeFigureOut">
              <a:rPr lang="ru-RU"/>
              <a:pPr>
                <a:defRPr/>
              </a:pPr>
              <a:t>23.05.2024</a:t>
            </a:fld>
            <a:endParaRPr lang="ru-RU"/>
          </a:p>
        </p:txBody>
      </p:sp>
      <p:sp>
        <p:nvSpPr>
          <p:cNvPr id="4" name="Нижний колонтитул 3"/>
          <p:cNvSpPr>
            <a:spLocks noGrp="1"/>
          </p:cNvSpPr>
          <p:nvPr>
            <p:ph type="ftr" sz="quarter" idx="2"/>
          </p:nvPr>
        </p:nvSpPr>
        <p:spPr>
          <a:xfrm>
            <a:off x="0" y="9360857"/>
            <a:ext cx="2911996" cy="492761"/>
          </a:xfrm>
          <a:prstGeom prst="rect">
            <a:avLst/>
          </a:prstGeom>
        </p:spPr>
        <p:txBody>
          <a:bodyPr vert="horz" lIns="90582" tIns="45291" rIns="90582" bIns="45291"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04736" y="9360857"/>
            <a:ext cx="2911996" cy="492761"/>
          </a:xfrm>
          <a:prstGeom prst="rect">
            <a:avLst/>
          </a:prstGeom>
        </p:spPr>
        <p:txBody>
          <a:bodyPr vert="horz" lIns="90582" tIns="45291" rIns="90582" bIns="45291" rtlCol="0" anchor="b"/>
          <a:lstStyle>
            <a:lvl1pPr algn="r">
              <a:defRPr sz="1200"/>
            </a:lvl1pPr>
          </a:lstStyle>
          <a:p>
            <a:pPr>
              <a:defRPr/>
            </a:pPr>
            <a:fld id="{A3BC1E28-6BDA-4B5F-B645-9A5C93562126}" type="slidenum">
              <a:rPr lang="ru-RU"/>
              <a:pPr>
                <a:defRPr/>
              </a:pPr>
              <a:t>‹#›</a:t>
            </a:fld>
            <a:endParaRPr lang="ru-RU"/>
          </a:p>
        </p:txBody>
      </p:sp>
    </p:spTree>
    <p:extLst>
      <p:ext uri="{BB962C8B-B14F-4D97-AF65-F5344CB8AC3E}">
        <p14:creationId xmlns:p14="http://schemas.microsoft.com/office/powerpoint/2010/main" val="3863097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11996" cy="493233"/>
          </a:xfrm>
          <a:prstGeom prst="rect">
            <a:avLst/>
          </a:prstGeom>
        </p:spPr>
        <p:txBody>
          <a:bodyPr vert="horz" lIns="90582" tIns="45291" rIns="90582" bIns="45291" rtlCol="0"/>
          <a:lstStyle>
            <a:lvl1pPr algn="l">
              <a:defRPr sz="1200"/>
            </a:lvl1pPr>
          </a:lstStyle>
          <a:p>
            <a:endParaRPr lang="ru-RU"/>
          </a:p>
        </p:txBody>
      </p:sp>
      <p:sp>
        <p:nvSpPr>
          <p:cNvPr id="3" name="Дата 2"/>
          <p:cNvSpPr>
            <a:spLocks noGrp="1"/>
          </p:cNvSpPr>
          <p:nvPr>
            <p:ph type="dt" idx="1"/>
          </p:nvPr>
        </p:nvSpPr>
        <p:spPr>
          <a:xfrm>
            <a:off x="3804736" y="1"/>
            <a:ext cx="2911996" cy="493233"/>
          </a:xfrm>
          <a:prstGeom prst="rect">
            <a:avLst/>
          </a:prstGeom>
        </p:spPr>
        <p:txBody>
          <a:bodyPr vert="horz" lIns="90582" tIns="45291" rIns="90582" bIns="45291" rtlCol="0"/>
          <a:lstStyle>
            <a:lvl1pPr algn="r">
              <a:defRPr sz="1200"/>
            </a:lvl1pPr>
          </a:lstStyle>
          <a:p>
            <a:fld id="{4A86B1E6-C801-4499-BDF9-C882F90990F6}" type="datetimeFigureOut">
              <a:rPr lang="ru-RU" smtClean="0"/>
              <a:pPr/>
              <a:t>23.05.2024</a:t>
            </a:fld>
            <a:endParaRPr lang="ru-RU"/>
          </a:p>
        </p:txBody>
      </p:sp>
      <p:sp>
        <p:nvSpPr>
          <p:cNvPr id="4" name="Образ слайда 3"/>
          <p:cNvSpPr>
            <a:spLocks noGrp="1" noRot="1" noChangeAspect="1"/>
          </p:cNvSpPr>
          <p:nvPr>
            <p:ph type="sldImg" idx="2"/>
          </p:nvPr>
        </p:nvSpPr>
        <p:spPr>
          <a:xfrm>
            <a:off x="896938" y="739775"/>
            <a:ext cx="4924425" cy="3694113"/>
          </a:xfrm>
          <a:prstGeom prst="rect">
            <a:avLst/>
          </a:prstGeom>
          <a:noFill/>
          <a:ln w="12700">
            <a:solidFill>
              <a:prstClr val="black"/>
            </a:solidFill>
          </a:ln>
        </p:spPr>
        <p:txBody>
          <a:bodyPr vert="horz" lIns="90582" tIns="45291" rIns="90582" bIns="45291" rtlCol="0" anchor="ctr"/>
          <a:lstStyle/>
          <a:p>
            <a:endParaRPr lang="ru-RU"/>
          </a:p>
        </p:txBody>
      </p:sp>
      <p:sp>
        <p:nvSpPr>
          <p:cNvPr id="5" name="Заметки 4"/>
          <p:cNvSpPr>
            <a:spLocks noGrp="1"/>
          </p:cNvSpPr>
          <p:nvPr>
            <p:ph type="body" sz="quarter" idx="3"/>
          </p:nvPr>
        </p:nvSpPr>
        <p:spPr>
          <a:xfrm>
            <a:off x="671516" y="4681774"/>
            <a:ext cx="5375268" cy="4434367"/>
          </a:xfrm>
          <a:prstGeom prst="rect">
            <a:avLst/>
          </a:prstGeom>
        </p:spPr>
        <p:txBody>
          <a:bodyPr vert="horz" lIns="90582" tIns="45291" rIns="90582" bIns="45291"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60393"/>
            <a:ext cx="2911996" cy="493233"/>
          </a:xfrm>
          <a:prstGeom prst="rect">
            <a:avLst/>
          </a:prstGeom>
        </p:spPr>
        <p:txBody>
          <a:bodyPr vert="horz" lIns="90582" tIns="45291" rIns="90582" bIns="45291" rtlCol="0" anchor="b"/>
          <a:lstStyle>
            <a:lvl1pPr algn="l">
              <a:defRPr sz="1200"/>
            </a:lvl1pPr>
          </a:lstStyle>
          <a:p>
            <a:endParaRPr lang="ru-RU"/>
          </a:p>
        </p:txBody>
      </p:sp>
      <p:sp>
        <p:nvSpPr>
          <p:cNvPr id="7" name="Номер слайда 6"/>
          <p:cNvSpPr>
            <a:spLocks noGrp="1"/>
          </p:cNvSpPr>
          <p:nvPr>
            <p:ph type="sldNum" sz="quarter" idx="5"/>
          </p:nvPr>
        </p:nvSpPr>
        <p:spPr>
          <a:xfrm>
            <a:off x="3804736" y="9360393"/>
            <a:ext cx="2911996" cy="493233"/>
          </a:xfrm>
          <a:prstGeom prst="rect">
            <a:avLst/>
          </a:prstGeom>
        </p:spPr>
        <p:txBody>
          <a:bodyPr vert="horz" lIns="90582" tIns="45291" rIns="90582" bIns="45291" rtlCol="0" anchor="b"/>
          <a:lstStyle>
            <a:lvl1pPr algn="r">
              <a:defRPr sz="1200"/>
            </a:lvl1pPr>
          </a:lstStyle>
          <a:p>
            <a:fld id="{E8E8F559-0FEC-4C48-86D2-6973E8C82A1B}" type="slidenum">
              <a:rPr lang="ru-RU" smtClean="0"/>
              <a:pPr/>
              <a:t>‹#›</a:t>
            </a:fld>
            <a:endParaRPr lang="ru-RU"/>
          </a:p>
        </p:txBody>
      </p:sp>
    </p:spTree>
    <p:extLst>
      <p:ext uri="{BB962C8B-B14F-4D97-AF65-F5344CB8AC3E}">
        <p14:creationId xmlns:p14="http://schemas.microsoft.com/office/powerpoint/2010/main" val="3624918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48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Linotype" pitchFamily="18" charset="0"/>
              </a:defRPr>
            </a:lvl1pPr>
            <a:lvl2pPr marL="742950" indent="-285750">
              <a:defRPr>
                <a:solidFill>
                  <a:schemeClr val="tx1"/>
                </a:solidFill>
                <a:latin typeface="Palatino Linotype" pitchFamily="18" charset="0"/>
              </a:defRPr>
            </a:lvl2pPr>
            <a:lvl3pPr marL="1143000" indent="-228600">
              <a:defRPr>
                <a:solidFill>
                  <a:schemeClr val="tx1"/>
                </a:solidFill>
                <a:latin typeface="Palatino Linotype" pitchFamily="18" charset="0"/>
              </a:defRPr>
            </a:lvl3pPr>
            <a:lvl4pPr marL="1600200" indent="-228600">
              <a:defRPr>
                <a:solidFill>
                  <a:schemeClr val="tx1"/>
                </a:solidFill>
                <a:latin typeface="Palatino Linotype" pitchFamily="18" charset="0"/>
              </a:defRPr>
            </a:lvl4pPr>
            <a:lvl5pPr marL="2057400" indent="-22860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fld id="{44CB6BE1-7558-4D91-8FA2-CDD4C6DFC294}" type="slidenum">
              <a:rPr lang="en-US" altLang="ru-RU">
                <a:latin typeface="Calibri" pitchFamily="34" charset="0"/>
              </a:rPr>
              <a:pPr/>
              <a:t>1</a:t>
            </a:fld>
            <a:endParaRPr lang="en-US" altLang="ru-RU">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Linotype" pitchFamily="18" charset="0"/>
              </a:defRPr>
            </a:lvl1pPr>
            <a:lvl2pPr marL="742950" indent="-285750">
              <a:defRPr>
                <a:solidFill>
                  <a:schemeClr val="tx1"/>
                </a:solidFill>
                <a:latin typeface="Palatino Linotype" pitchFamily="18" charset="0"/>
              </a:defRPr>
            </a:lvl2pPr>
            <a:lvl3pPr marL="1143000" indent="-228600">
              <a:defRPr>
                <a:solidFill>
                  <a:schemeClr val="tx1"/>
                </a:solidFill>
                <a:latin typeface="Palatino Linotype" pitchFamily="18" charset="0"/>
              </a:defRPr>
            </a:lvl3pPr>
            <a:lvl4pPr marL="1600200" indent="-228600">
              <a:defRPr>
                <a:solidFill>
                  <a:schemeClr val="tx1"/>
                </a:solidFill>
                <a:latin typeface="Palatino Linotype" pitchFamily="18" charset="0"/>
              </a:defRPr>
            </a:lvl4pPr>
            <a:lvl5pPr marL="2057400" indent="-22860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fld id="{3F889136-184E-462E-8C02-2D7AA9C3A392}" type="slidenum">
              <a:rPr lang="en-US" altLang="ru-RU">
                <a:latin typeface="Calibri" pitchFamily="34" charset="0"/>
              </a:rPr>
              <a:pPr/>
              <a:t>3</a:t>
            </a:fld>
            <a:endParaRPr lang="en-US" altLang="ru-RU">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E8F559-0FEC-4C48-86D2-6973E8C82A1B}" type="slidenum">
              <a:rPr lang="ru-RU" smtClean="0"/>
              <a:pPr/>
              <a:t>15</a:t>
            </a:fld>
            <a:endParaRPr lang="ru-RU"/>
          </a:p>
        </p:txBody>
      </p:sp>
    </p:spTree>
    <p:extLst>
      <p:ext uri="{BB962C8B-B14F-4D97-AF65-F5344CB8AC3E}">
        <p14:creationId xmlns:p14="http://schemas.microsoft.com/office/powerpoint/2010/main" val="261860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89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Linotype" pitchFamily="18" charset="0"/>
              </a:defRPr>
            </a:lvl1pPr>
            <a:lvl2pPr marL="742950" indent="-285750">
              <a:defRPr>
                <a:solidFill>
                  <a:schemeClr val="tx1"/>
                </a:solidFill>
                <a:latin typeface="Palatino Linotype" pitchFamily="18" charset="0"/>
              </a:defRPr>
            </a:lvl2pPr>
            <a:lvl3pPr marL="1143000" indent="-228600">
              <a:defRPr>
                <a:solidFill>
                  <a:schemeClr val="tx1"/>
                </a:solidFill>
                <a:latin typeface="Palatino Linotype" pitchFamily="18" charset="0"/>
              </a:defRPr>
            </a:lvl3pPr>
            <a:lvl4pPr marL="1600200" indent="-228600">
              <a:defRPr>
                <a:solidFill>
                  <a:schemeClr val="tx1"/>
                </a:solidFill>
                <a:latin typeface="Palatino Linotype" pitchFamily="18" charset="0"/>
              </a:defRPr>
            </a:lvl4pPr>
            <a:lvl5pPr marL="2057400" indent="-22860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fld id="{CFE990AD-CAD9-4670-8218-F022AC82E1EA}" type="slidenum">
              <a:rPr lang="en-US" altLang="ru-RU">
                <a:latin typeface="Calibri" pitchFamily="34" charset="0"/>
              </a:rPr>
              <a:pPr/>
              <a:t>17</a:t>
            </a:fld>
            <a:endParaRPr lang="en-US" altLang="ru-RU">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alatino Linotype" pitchFamily="18" charset="0"/>
              </a:defRPr>
            </a:lvl1pPr>
            <a:lvl2pPr marL="742950" indent="-285750">
              <a:defRPr>
                <a:solidFill>
                  <a:schemeClr val="tx1"/>
                </a:solidFill>
                <a:latin typeface="Palatino Linotype" pitchFamily="18" charset="0"/>
              </a:defRPr>
            </a:lvl2pPr>
            <a:lvl3pPr marL="1143000" indent="-228600">
              <a:defRPr>
                <a:solidFill>
                  <a:schemeClr val="tx1"/>
                </a:solidFill>
                <a:latin typeface="Palatino Linotype" pitchFamily="18" charset="0"/>
              </a:defRPr>
            </a:lvl3pPr>
            <a:lvl4pPr marL="1600200" indent="-228600">
              <a:defRPr>
                <a:solidFill>
                  <a:schemeClr val="tx1"/>
                </a:solidFill>
                <a:latin typeface="Palatino Linotype" pitchFamily="18" charset="0"/>
              </a:defRPr>
            </a:lvl4pPr>
            <a:lvl5pPr marL="2057400" indent="-228600">
              <a:defRPr>
                <a:solidFill>
                  <a:schemeClr val="tx1"/>
                </a:solidFill>
                <a:latin typeface="Palatino Linotype" pitchFamily="18" charset="0"/>
              </a:defRPr>
            </a:lvl5pPr>
            <a:lvl6pPr marL="2514600" indent="-228600" eaLnBrk="0" fontAlgn="base" hangingPunct="0">
              <a:spcBef>
                <a:spcPct val="0"/>
              </a:spcBef>
              <a:spcAft>
                <a:spcPct val="0"/>
              </a:spcAft>
              <a:defRPr>
                <a:solidFill>
                  <a:schemeClr val="tx1"/>
                </a:solidFill>
                <a:latin typeface="Palatino Linotype" pitchFamily="18" charset="0"/>
              </a:defRPr>
            </a:lvl6pPr>
            <a:lvl7pPr marL="2971800" indent="-228600" eaLnBrk="0" fontAlgn="base" hangingPunct="0">
              <a:spcBef>
                <a:spcPct val="0"/>
              </a:spcBef>
              <a:spcAft>
                <a:spcPct val="0"/>
              </a:spcAft>
              <a:defRPr>
                <a:solidFill>
                  <a:schemeClr val="tx1"/>
                </a:solidFill>
                <a:latin typeface="Palatino Linotype" pitchFamily="18" charset="0"/>
              </a:defRPr>
            </a:lvl7pPr>
            <a:lvl8pPr marL="3429000" indent="-228600" eaLnBrk="0" fontAlgn="base" hangingPunct="0">
              <a:spcBef>
                <a:spcPct val="0"/>
              </a:spcBef>
              <a:spcAft>
                <a:spcPct val="0"/>
              </a:spcAft>
              <a:defRPr>
                <a:solidFill>
                  <a:schemeClr val="tx1"/>
                </a:solidFill>
                <a:latin typeface="Palatino Linotype" pitchFamily="18" charset="0"/>
              </a:defRPr>
            </a:lvl8pPr>
            <a:lvl9pPr marL="3886200" indent="-228600" eaLnBrk="0" fontAlgn="base" hangingPunct="0">
              <a:spcBef>
                <a:spcPct val="0"/>
              </a:spcBef>
              <a:spcAft>
                <a:spcPct val="0"/>
              </a:spcAft>
              <a:defRPr>
                <a:solidFill>
                  <a:schemeClr val="tx1"/>
                </a:solidFill>
                <a:latin typeface="Palatino Linotype" pitchFamily="18" charset="0"/>
              </a:defRPr>
            </a:lvl9pPr>
          </a:lstStyle>
          <a:p>
            <a:fld id="{8A3FAC6C-66CD-44DF-94CB-660EB28B78A9}" type="slidenum">
              <a:rPr lang="en-US" altLang="ru-RU">
                <a:latin typeface="Calibri" pitchFamily="34" charset="0"/>
              </a:rPr>
              <a:pPr/>
              <a:t>18</a:t>
            </a:fld>
            <a:endParaRPr lang="en-US" altLang="ru-RU">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pPr>
              <a:defRPr/>
            </a:pPr>
            <a:fld id="{6F8F3A3C-7A5B-4945-8109-858757FAA325}" type="slidenum">
              <a:rPr lang="ru-RU" smtClean="0"/>
              <a:pPr>
                <a:defRPr/>
              </a:pPr>
              <a:t>‹#›</a:t>
            </a:fld>
            <a:endParaRPr lang="ru-RU"/>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E32BCA87-2761-41B8-9649-23305F204AED}"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5EB2091-049D-4684-B60F-85AF57A97543}"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DA3C5DC9-C981-49DA-9D0E-0004BE396E22}"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ru-RU"/>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EA60108-53DC-494F-AE53-02982EF4F910}" type="slidenum">
              <a:rPr lang="ru-RU" smtClean="0"/>
              <a:pPr>
                <a:defRPr/>
              </a:pPr>
              <a:t>‹#›</a:t>
            </a:fld>
            <a:endParaRPr lang="ru-RU"/>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ru-RU" smtClean="0"/>
              <a:t>Образец заголовка</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91ED6B0-F12F-4F9B-9FAF-23CA6419E8B0}"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73E176A6-51B6-439C-B601-9C6A29CC8F38}"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E35F6E42-19FE-44A7-9D03-0DBF9B2C771A}"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CCDC51DF-FA22-403A-BB43-A3AFD1E37432}"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73A0339-977A-4B8A-A5DB-0B687B25AE04}" type="slidenum">
              <a:rPr lang="ru-RU" smtClean="0"/>
              <a:pPr>
                <a:defRPr/>
              </a:pPr>
              <a:t>‹#›</a:t>
            </a:fld>
            <a:endParaRPr lang="ru-RU"/>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F2B76477-1248-44A8-84A4-F5023C813C8B}" type="slidenum">
              <a:rPr lang="ru-RU" smtClean="0"/>
              <a:pPr>
                <a:defRPr/>
              </a:pPr>
              <a:t>‹#›</a:t>
            </a:fld>
            <a:endParaRPr lang="ru-RU"/>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pPr>
              <a:defRPr/>
            </a:pPr>
            <a:endParaRPr lang="ru-RU"/>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a:defRPr/>
            </a:pPr>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a:defRPr/>
            </a:pPr>
            <a:fld id="{39C84290-88D4-47EA-B7CD-BAD470E33190}" type="slidenum">
              <a:rPr lang="ru-RU" smtClean="0"/>
              <a:pPr>
                <a:defRPr/>
              </a:pPr>
              <a:t>‹#›</a:t>
            </a:fld>
            <a:endParaRPr lang="ru-RU"/>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9.jpe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8.wmf"/></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spcBef>
                <a:spcPct val="0"/>
              </a:spcBef>
              <a:buFontTx/>
              <a:buNone/>
            </a:pPr>
            <a:fld id="{C8BBA244-7B89-4E8A-B190-A25D28B400DD}" type="slidenum">
              <a:rPr lang="ru-RU" altLang="ru-RU" sz="1200">
                <a:solidFill>
                  <a:srgbClr val="595959"/>
                </a:solidFill>
              </a:rPr>
              <a:pPr>
                <a:spcBef>
                  <a:spcPct val="0"/>
                </a:spcBef>
                <a:buFontTx/>
                <a:buNone/>
              </a:pPr>
              <a:t>1</a:t>
            </a:fld>
            <a:endParaRPr lang="ru-RU" altLang="ru-RU" sz="1200">
              <a:solidFill>
                <a:srgbClr val="595959"/>
              </a:solidFill>
            </a:endParaRPr>
          </a:p>
        </p:txBody>
      </p:sp>
      <p:pic>
        <p:nvPicPr>
          <p:cNvPr id="3075" name="Picture 2" descr="C:\Users\Al\Desktop\Untitled-1.jpg"/>
          <p:cNvPicPr>
            <a:picLocks noChangeAspect="1" noChangeArrowheads="1"/>
          </p:cNvPicPr>
          <p:nvPr/>
        </p:nvPicPr>
        <p:blipFill>
          <a:blip r:embed="rId3">
            <a:extLst>
              <a:ext uri="{28A0092B-C50C-407E-A947-70E740481C1C}">
                <a14:useLocalDpi xmlns:a14="http://schemas.microsoft.com/office/drawing/2010/main" val="0"/>
              </a:ext>
            </a:extLst>
          </a:blip>
          <a:srcRect l="4234" r="14999" b="22255"/>
          <a:stretch>
            <a:fillRect/>
          </a:stretch>
        </p:blipFill>
        <p:spPr bwMode="auto">
          <a:xfrm>
            <a:off x="0" y="0"/>
            <a:ext cx="917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3"/>
          <p:cNvSpPr>
            <a:spLocks noChangeArrowheads="1"/>
          </p:cNvSpPr>
          <p:nvPr/>
        </p:nvSpPr>
        <p:spPr bwMode="auto">
          <a:xfrm>
            <a:off x="1382146" y="3789040"/>
            <a:ext cx="7697787" cy="954088"/>
          </a:xfrm>
          <a:prstGeom prst="rect">
            <a:avLst/>
          </a:prstGeom>
          <a:effectLst/>
        </p:spPr>
        <p:txBody>
          <a:bodyPr/>
          <a:lstStyle/>
          <a:p>
            <a:pPr algn="r" eaLnBrk="1" fontAlgn="auto" hangingPunct="1">
              <a:spcBef>
                <a:spcPts val="0"/>
              </a:spcBef>
              <a:spcAft>
                <a:spcPts val="0"/>
              </a:spcAft>
              <a:defRPr/>
            </a:pPr>
            <a:r>
              <a:rPr lang="ru-RU" sz="2400" b="1" dirty="0">
                <a:ln w="0"/>
                <a:solidFill>
                  <a:schemeClr val="bg1"/>
                </a:solidFill>
                <a:latin typeface="Arial Narrow" panose="020B0606020202030204" pitchFamily="34" charset="0"/>
                <a:ea typeface="+mj-ea"/>
                <a:cs typeface="+mj-cs"/>
              </a:rPr>
              <a:t>Бортников Н.С., </a:t>
            </a:r>
            <a:r>
              <a:rPr lang="ru-RU" sz="2400" b="1" u="sng" dirty="0">
                <a:ln w="0"/>
                <a:solidFill>
                  <a:schemeClr val="bg1"/>
                </a:solidFill>
                <a:latin typeface="Arial Narrow" panose="020B0606020202030204" pitchFamily="34" charset="0"/>
                <a:ea typeface="+mj-ea"/>
                <a:cs typeface="+mj-cs"/>
              </a:rPr>
              <a:t>Волков А.В., </a:t>
            </a:r>
            <a:r>
              <a:rPr lang="ru-RU" sz="2400" b="1" dirty="0" smtClean="0">
                <a:ln w="0"/>
                <a:solidFill>
                  <a:schemeClr val="bg1"/>
                </a:solidFill>
                <a:latin typeface="Arial Narrow" panose="020B0606020202030204" pitchFamily="34" charset="0"/>
                <a:ea typeface="+mj-ea"/>
                <a:cs typeface="+mj-cs"/>
              </a:rPr>
              <a:t>ИГЕМ </a:t>
            </a:r>
            <a:r>
              <a:rPr lang="ru-RU" sz="2400" b="1" dirty="0">
                <a:ln w="0"/>
                <a:solidFill>
                  <a:schemeClr val="bg1"/>
                </a:solidFill>
                <a:latin typeface="Arial Narrow" panose="020B0606020202030204" pitchFamily="34" charset="0"/>
                <a:ea typeface="+mj-ea"/>
                <a:cs typeface="+mj-cs"/>
              </a:rPr>
              <a:t>РАН</a:t>
            </a:r>
          </a:p>
        </p:txBody>
      </p:sp>
      <p:pic>
        <p:nvPicPr>
          <p:cNvPr id="8" name="Picture 23" descr="Геолог2008"/>
          <p:cNvPicPr>
            <a:picLocks noChangeAspect="1" noChangeArrowheads="1"/>
          </p:cNvPicPr>
          <p:nvPr/>
        </p:nvPicPr>
        <p:blipFill>
          <a:blip r:embed="rId4" cstate="print"/>
          <a:srcRect/>
          <a:stretch>
            <a:fillRect/>
          </a:stretch>
        </p:blipFill>
        <p:spPr bwMode="auto">
          <a:xfrm>
            <a:off x="0" y="0"/>
            <a:ext cx="1150543" cy="692362"/>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0"/>
            <a:ext cx="3347864" cy="105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323528" y="2204864"/>
            <a:ext cx="8646219" cy="1384995"/>
          </a:xfrm>
          <a:prstGeom prst="rect">
            <a:avLst/>
          </a:prstGeom>
          <a:ln>
            <a:noFill/>
          </a:ln>
        </p:spPr>
        <p:txBody>
          <a:bodyPr wrap="square">
            <a:spAutoFit/>
          </a:bodyPr>
          <a:lstStyle/>
          <a:p>
            <a:pPr algn="ctr">
              <a:defRPr/>
            </a:pPr>
            <a:r>
              <a:rPr lang="ru-RU" sz="2800" b="1" dirty="0" smtClean="0">
                <a:solidFill>
                  <a:schemeClr val="bg1"/>
                </a:solidFill>
              </a:rPr>
              <a:t>ОБ АКТУАЛЬНЫХ ВОПРОСАХ РАЗВИТИЯ МИНЕРАЛЬНО-СЫРЬЕВОЙ БАЗЫ РОССИИ </a:t>
            </a:r>
            <a:r>
              <a:rPr lang="en-US" sz="2800" b="1" dirty="0" smtClean="0">
                <a:solidFill>
                  <a:schemeClr val="bg1"/>
                </a:solidFill>
                <a:effectLst>
                  <a:outerShdw blurRad="38100" dist="38100" dir="2700000" algn="tl">
                    <a:srgbClr val="000000">
                      <a:alpha val="43137"/>
                    </a:srgbClr>
                  </a:outerShdw>
                </a:effectLst>
              </a:rPr>
              <a:t> </a:t>
            </a:r>
            <a:endParaRPr lang="ru-RU" sz="2800" b="1" dirty="0" smtClean="0">
              <a:solidFill>
                <a:schemeClr val="bg1"/>
              </a:solidFill>
              <a:effectLst>
                <a:outerShdw blurRad="38100" dist="38100" dir="2700000" algn="tl">
                  <a:srgbClr val="000000">
                    <a:alpha val="43137"/>
                  </a:srgbClr>
                </a:outerShdw>
              </a:effectLst>
            </a:endParaRPr>
          </a:p>
          <a:p>
            <a:pPr algn="ctr">
              <a:defRPr/>
            </a:pPr>
            <a:endParaRPr lang="ru-RU" sz="2800" b="1" dirty="0">
              <a:solidFill>
                <a:schemeClr val="bg1"/>
              </a:solidFill>
              <a:effectLst>
                <a:outerShdw blurRad="38100" dist="38100" dir="2700000" algn="tl">
                  <a:srgbClr val="000000">
                    <a:alpha val="43137"/>
                  </a:srgbClr>
                </a:outerShdw>
              </a:effectLst>
            </a:endParaRPr>
          </a:p>
        </p:txBody>
      </p:sp>
      <p:sp>
        <p:nvSpPr>
          <p:cNvPr id="15" name="Прямоугольник 14"/>
          <p:cNvSpPr/>
          <p:nvPr/>
        </p:nvSpPr>
        <p:spPr>
          <a:xfrm>
            <a:off x="4331245" y="6517322"/>
            <a:ext cx="4795095" cy="338554"/>
          </a:xfrm>
          <a:prstGeom prst="rect">
            <a:avLst/>
          </a:prstGeom>
          <a:noFill/>
          <a:ln>
            <a:noFill/>
          </a:ln>
        </p:spPr>
        <p:txBody>
          <a:bodyPr wrap="none">
            <a:spAutoFit/>
          </a:bodyPr>
          <a:lstStyle/>
          <a:p>
            <a:pPr>
              <a:defRPr/>
            </a:pPr>
            <a:r>
              <a:rPr lang="ru-RU" sz="1600" b="1" dirty="0" smtClean="0">
                <a:solidFill>
                  <a:schemeClr val="bg1"/>
                </a:solidFill>
              </a:rPr>
              <a:t>Москва, ГГМ им. Вернадского  23 мая 2024 г.</a:t>
            </a:r>
          </a:p>
        </p:txBody>
      </p:sp>
    </p:spTree>
    <p:extLst>
      <p:ext uri="{BB962C8B-B14F-4D97-AF65-F5344CB8AC3E}">
        <p14:creationId xmlns:p14="http://schemas.microsoft.com/office/powerpoint/2010/main" val="388145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436A4AF-2667-46C3-9644-2D4F3D8C2110}" type="slidenum">
              <a:rPr lang="ru-RU" altLang="ru-RU" smtClean="0"/>
              <a:pPr/>
              <a:t>10</a:t>
            </a:fld>
            <a:endParaRPr lang="ru-RU" altLang="ru-RU" smtClean="0"/>
          </a:p>
        </p:txBody>
      </p:sp>
      <p:pic>
        <p:nvPicPr>
          <p:cNvPr id="8195" name="Picture 2" descr="C:\Users\Al\Desktop\МБД-1.jpg"/>
          <p:cNvPicPr>
            <a:picLocks noChangeAspect="1" noChangeArrowheads="1"/>
          </p:cNvPicPr>
          <p:nvPr/>
        </p:nvPicPr>
        <p:blipFill>
          <a:blip r:embed="rId2" cstate="print"/>
          <a:srcRect/>
          <a:stretch>
            <a:fillRect/>
          </a:stretch>
        </p:blipFill>
        <p:spPr bwMode="auto">
          <a:xfrm>
            <a:off x="0" y="2060575"/>
            <a:ext cx="9144000" cy="4797425"/>
          </a:xfrm>
          <a:prstGeom prst="rect">
            <a:avLst/>
          </a:prstGeom>
          <a:noFill/>
          <a:ln w="9525">
            <a:noFill/>
            <a:miter lim="800000"/>
            <a:headEnd/>
            <a:tailEnd/>
          </a:ln>
        </p:spPr>
      </p:pic>
      <p:sp>
        <p:nvSpPr>
          <p:cNvPr id="4" name="Прямоугольник 3"/>
          <p:cNvSpPr/>
          <p:nvPr/>
        </p:nvSpPr>
        <p:spPr>
          <a:xfrm>
            <a:off x="395288" y="549275"/>
            <a:ext cx="8351837" cy="708025"/>
          </a:xfrm>
          <a:prstGeom prst="rect">
            <a:avLst/>
          </a:prstGeom>
        </p:spPr>
        <p:txBody>
          <a:bodyPr>
            <a:spAutoFit/>
          </a:bodyPr>
          <a:lstStyle/>
          <a:p>
            <a:pPr algn="ctr">
              <a:defRPr/>
            </a:pPr>
            <a:r>
              <a:rPr lang="ru-RU" sz="2000" b="1" cap="all" dirty="0">
                <a:solidFill>
                  <a:srgbClr val="002060"/>
                </a:solidFill>
                <a:effectLst>
                  <a:outerShdw blurRad="38100" dist="38100" dir="2700000" algn="tl">
                    <a:srgbClr val="000000">
                      <a:alpha val="43137"/>
                    </a:srgbClr>
                  </a:outerShdw>
                </a:effectLst>
                <a:cs typeface="+mn-cs"/>
              </a:rPr>
              <a:t>Мировые месторождения благородных, цветных, черных, редких и радиоактивных металлов</a:t>
            </a:r>
            <a:endParaRPr lang="en-US" sz="2000" b="1" cap="all" dirty="0">
              <a:solidFill>
                <a:srgbClr val="002060"/>
              </a:solidFill>
              <a:effectLst>
                <a:outerShdw blurRad="38100" dist="38100" dir="2700000" algn="tl">
                  <a:srgbClr val="000000">
                    <a:alpha val="43137"/>
                  </a:srgbClr>
                </a:outerShdw>
              </a:effectLst>
              <a:cs typeface="+mn-cs"/>
            </a:endParaRPr>
          </a:p>
        </p:txBody>
      </p:sp>
      <p:sp>
        <p:nvSpPr>
          <p:cNvPr id="19460" name="Прямоугольник 4"/>
          <p:cNvSpPr>
            <a:spLocks noChangeArrowheads="1"/>
          </p:cNvSpPr>
          <p:nvPr/>
        </p:nvSpPr>
        <p:spPr bwMode="auto">
          <a:xfrm>
            <a:off x="503238" y="1341438"/>
            <a:ext cx="8461375" cy="738187"/>
          </a:xfrm>
          <a:prstGeom prst="rect">
            <a:avLst/>
          </a:prstGeom>
          <a:noFill/>
          <a:ln w="9525">
            <a:noFill/>
            <a:miter lim="800000"/>
            <a:headEnd/>
            <a:tailEnd/>
          </a:ln>
        </p:spPr>
        <p:txBody>
          <a:bodyPr>
            <a:spAutoFit/>
          </a:bodyPr>
          <a:lstStyle/>
          <a:p>
            <a:pPr>
              <a:defRPr/>
            </a:pPr>
            <a:r>
              <a:rPr lang="ru-RU" sz="1400" b="1" dirty="0">
                <a:effectLst>
                  <a:outerShdw blurRad="38100" dist="38100" dir="2700000" algn="tl">
                    <a:srgbClr val="000000">
                      <a:alpha val="43137"/>
                    </a:srgbClr>
                  </a:outerShdw>
                </a:effectLst>
              </a:rPr>
              <a:t>База данных ИГЕМ РАН включает информацию о более </a:t>
            </a:r>
            <a:r>
              <a:rPr lang="en-US" sz="1400" b="1" dirty="0" smtClean="0">
                <a:effectLst>
                  <a:outerShdw blurRad="38100" dist="38100" dir="2700000" algn="tl">
                    <a:srgbClr val="000000">
                      <a:alpha val="43137"/>
                    </a:srgbClr>
                  </a:outerShdw>
                </a:effectLst>
              </a:rPr>
              <a:t>200000</a:t>
            </a:r>
            <a:r>
              <a:rPr lang="ru-RU" sz="1400" b="1" dirty="0" smtClean="0">
                <a:effectLst>
                  <a:outerShdw blurRad="38100" dist="38100" dir="2700000" algn="tl">
                    <a:srgbClr val="000000">
                      <a:alpha val="43137"/>
                    </a:srgbClr>
                  </a:outerShdw>
                </a:effectLst>
              </a:rPr>
              <a:t> </a:t>
            </a:r>
            <a:r>
              <a:rPr lang="ru-RU" sz="1400" b="1" dirty="0">
                <a:effectLst>
                  <a:outerShdw blurRad="38100" dist="38100" dir="2700000" algn="tl">
                    <a:srgbClr val="000000">
                      <a:alpha val="43137"/>
                    </a:srgbClr>
                  </a:outerShdw>
                </a:effectLst>
              </a:rPr>
              <a:t>объектов – рудных и россыпных месторождений, рудопроявлений, точек минерализации, лицензионных площадей. </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0214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user\Desktop\Slayd.jpg"/>
          <p:cNvPicPr/>
          <p:nvPr/>
        </p:nvPicPr>
        <p:blipFill>
          <a:blip r:embed="rId2" cstate="print">
            <a:lum bright="-10000" contrast="10000"/>
          </a:blip>
          <a:srcRect l="4031" t="199" b="-1049"/>
          <a:stretch>
            <a:fillRect/>
          </a:stretch>
        </p:blipFill>
        <p:spPr bwMode="auto">
          <a:xfrm>
            <a:off x="899592" y="1052736"/>
            <a:ext cx="7560840" cy="5616624"/>
          </a:xfrm>
          <a:prstGeom prst="rect">
            <a:avLst/>
          </a:prstGeom>
          <a:noFill/>
          <a:ln w="38100">
            <a:noFill/>
          </a:ln>
        </p:spPr>
      </p:pic>
      <p:sp>
        <p:nvSpPr>
          <p:cNvPr id="3" name="Прямоугольник 2"/>
          <p:cNvSpPr/>
          <p:nvPr/>
        </p:nvSpPr>
        <p:spPr>
          <a:xfrm>
            <a:off x="251520" y="188640"/>
            <a:ext cx="8712968" cy="646331"/>
          </a:xfrm>
          <a:prstGeom prst="rect">
            <a:avLst/>
          </a:prstGeom>
        </p:spPr>
        <p:txBody>
          <a:bodyPr wrap="square">
            <a:spAutoFit/>
          </a:bodyPr>
          <a:lstStyle/>
          <a:p>
            <a:pPr algn="ctr"/>
            <a:r>
              <a:rPr lang="ru-RU" dirty="0" smtClean="0">
                <a:ln w="0"/>
                <a:solidFill>
                  <a:schemeClr val="accent1"/>
                </a:solidFill>
                <a:effectLst>
                  <a:outerShdw blurRad="38100" dist="25400" dir="5400000" algn="ctr" rotWithShape="0">
                    <a:srgbClr val="6E747A">
                      <a:alpha val="43000"/>
                    </a:srgbClr>
                  </a:outerShdw>
                </a:effectLst>
              </a:rPr>
              <a:t> ДОЛЯ ВНУТРЕННЕГО ПОТРЕБЛЕНИЯ И ЭКСПОРТА ДОБЫВАЕМОГО</a:t>
            </a:r>
            <a:r>
              <a:rPr lang="en-US" dirty="0" smtClean="0">
                <a:ln w="0"/>
                <a:solidFill>
                  <a:schemeClr val="accent1"/>
                </a:solidFill>
                <a:effectLst>
                  <a:outerShdw blurRad="38100" dist="25400" dir="5400000" algn="ctr" rotWithShape="0">
                    <a:srgbClr val="6E747A">
                      <a:alpha val="43000"/>
                    </a:srgbClr>
                  </a:outerShdw>
                </a:effectLst>
              </a:rPr>
              <a:t> </a:t>
            </a:r>
            <a:r>
              <a:rPr lang="ru-RU" dirty="0" smtClean="0">
                <a:ln w="0"/>
                <a:solidFill>
                  <a:schemeClr val="accent1"/>
                </a:solidFill>
                <a:effectLst>
                  <a:outerShdw blurRad="38100" dist="25400" dir="5400000" algn="ctr" rotWithShape="0">
                    <a:srgbClr val="6E747A">
                      <a:alpha val="43000"/>
                    </a:srgbClr>
                  </a:outerShdw>
                </a:effectLst>
              </a:rPr>
              <a:t>МИНЕРАЛЬНОГО СЫРЬЯ РОССИИ</a:t>
            </a:r>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9429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spcBef>
                <a:spcPct val="0"/>
              </a:spcBef>
              <a:buFontTx/>
              <a:buNone/>
            </a:pPr>
            <a:fld id="{9DE0B49D-28D5-4709-8CC7-5CCC57CBA70F}" type="slidenum">
              <a:rPr lang="ru-RU" altLang="ru-RU" sz="1200">
                <a:solidFill>
                  <a:srgbClr val="595959"/>
                </a:solidFill>
              </a:rPr>
              <a:pPr>
                <a:spcBef>
                  <a:spcPct val="0"/>
                </a:spcBef>
                <a:buFontTx/>
                <a:buNone/>
              </a:pPr>
              <a:t>12</a:t>
            </a:fld>
            <a:endParaRPr lang="ru-RU" altLang="ru-RU" sz="1200">
              <a:solidFill>
                <a:srgbClr val="595959"/>
              </a:solidFill>
            </a:endParaRPr>
          </a:p>
        </p:txBody>
      </p:sp>
      <p:sp>
        <p:nvSpPr>
          <p:cNvPr id="16387" name="Прямоугольник 4"/>
          <p:cNvSpPr>
            <a:spLocks noChangeArrowheads="1"/>
          </p:cNvSpPr>
          <p:nvPr/>
        </p:nvSpPr>
        <p:spPr bwMode="auto">
          <a:xfrm>
            <a:off x="323850" y="85725"/>
            <a:ext cx="8567738" cy="135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just" eaLnBrk="1" hangingPunct="1">
              <a:spcBef>
                <a:spcPct val="0"/>
              </a:spcBef>
              <a:buFontTx/>
              <a:buNone/>
            </a:pPr>
            <a:r>
              <a:rPr lang="ru-RU" altLang="ru-RU" sz="1600" b="1">
                <a:solidFill>
                  <a:schemeClr val="tx1"/>
                </a:solidFill>
                <a:latin typeface="Arial Narrow" pitchFamily="34" charset="0"/>
              </a:rPr>
              <a:t>Распоряжением Правительства РФ от 30 августа 2022 г. № 2473-р утвержден новый перечень основных видов стратегического минерального сырья. Он значительно расширен в сравнении с перечнем 1996 г. (</a:t>
            </a:r>
            <a:r>
              <a:rPr lang="ru-RU" altLang="ru-RU" sz="1800" b="1">
                <a:solidFill>
                  <a:srgbClr val="FF0000"/>
                </a:solidFill>
                <a:latin typeface="Arial Narrow" pitchFamily="34" charset="0"/>
              </a:rPr>
              <a:t>61</a:t>
            </a:r>
            <a:r>
              <a:rPr lang="ru-RU" altLang="ru-RU" sz="1600" b="1">
                <a:solidFill>
                  <a:schemeClr val="tx1"/>
                </a:solidFill>
                <a:latin typeface="Arial Narrow" pitchFamily="34" charset="0"/>
              </a:rPr>
              <a:t> позиция против </a:t>
            </a:r>
            <a:r>
              <a:rPr lang="ru-RU" altLang="ru-RU" sz="1800" b="1">
                <a:solidFill>
                  <a:srgbClr val="FF0000"/>
                </a:solidFill>
                <a:latin typeface="Arial Narrow" pitchFamily="34" charset="0"/>
              </a:rPr>
              <a:t>29</a:t>
            </a:r>
            <a:r>
              <a:rPr lang="ru-RU" altLang="ru-RU" sz="1600" b="1">
                <a:solidFill>
                  <a:schemeClr val="tx1"/>
                </a:solidFill>
                <a:latin typeface="Arial Narrow" pitchFamily="34" charset="0"/>
              </a:rPr>
              <a:t>). Предусмотрено приоритетное финансирование за счет федерального бюджета работ по воспроизводству минерально-сырьевой базы дефицитных видов стратегического минерального сырья. Перечень будет обновляться не реже раза в 3 года.</a:t>
            </a:r>
          </a:p>
        </p:txBody>
      </p:sp>
      <p:pic>
        <p:nvPicPr>
          <p:cNvPr id="16388"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60625"/>
            <a:ext cx="831532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3"/>
          <p:cNvSpPr txBox="1">
            <a:spLocks noChangeArrowheads="1"/>
          </p:cNvSpPr>
          <p:nvPr/>
        </p:nvSpPr>
        <p:spPr bwMode="auto">
          <a:xfrm>
            <a:off x="323850" y="1447800"/>
            <a:ext cx="85677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b="1">
                <a:solidFill>
                  <a:srgbClr val="FF0000"/>
                </a:solidFill>
                <a:latin typeface="Arial Narrow" pitchFamily="34" charset="0"/>
              </a:rPr>
              <a:t>НЕФТЬ, ПРИРОДНЫЙ ГАЗ, БОКСИТЫ, АЛМАЗЫ, ГРАФИТ, ФОСФАТЫ (АПАТИТОВЫЕ РУДЫ), СОЛИ КАЛИЙНЫЕ, ШПАТ ПЛАВИКОВЫЙ, ОСОБО ЧИСТОЕ КВАРЦЕВОЕ СЫРЬЕ, </a:t>
            </a:r>
          </a:p>
          <a:p>
            <a:pPr eaLnBrk="1" hangingPunct="1">
              <a:spcBef>
                <a:spcPct val="0"/>
              </a:spcBef>
              <a:buFontTx/>
              <a:buNone/>
            </a:pPr>
            <a:r>
              <a:rPr lang="ru-RU" altLang="ru-RU" sz="1800" b="1">
                <a:solidFill>
                  <a:srgbClr val="FF0000"/>
                </a:solidFill>
                <a:latin typeface="Arial Narrow" pitchFamily="34" charset="0"/>
              </a:rPr>
              <a:t>ВОДЫ ПОДЗЕМНЫ И  51 ХМИЧЕСКИЙ ЭЛЕМЕНТ ИЗ ПЕРИОДИЧЕСКОЙ СИСТЕМЫ</a:t>
            </a:r>
          </a:p>
        </p:txBody>
      </p:sp>
    </p:spTree>
    <p:extLst>
      <p:ext uri="{BB962C8B-B14F-4D97-AF65-F5344CB8AC3E}">
        <p14:creationId xmlns:p14="http://schemas.microsoft.com/office/powerpoint/2010/main" val="1900296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363" y="609599"/>
            <a:ext cx="8526117" cy="612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226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066800" y="762000"/>
          <a:ext cx="7086600" cy="4729171"/>
        </p:xfrm>
        <a:graphic>
          <a:graphicData uri="http://schemas.openxmlformats.org/drawingml/2006/table">
            <a:tbl>
              <a:tblPr>
                <a:tableStyleId>{5C22544A-7EE6-4342-B048-85BDC9FD1C3A}</a:tableStyleId>
              </a:tblPr>
              <a:tblGrid>
                <a:gridCol w="1330709">
                  <a:extLst>
                    <a:ext uri="{9D8B030D-6E8A-4147-A177-3AD203B41FA5}">
                      <a16:colId xmlns:a16="http://schemas.microsoft.com/office/drawing/2014/main" val="20000"/>
                    </a:ext>
                  </a:extLst>
                </a:gridCol>
                <a:gridCol w="1577927">
                  <a:extLst>
                    <a:ext uri="{9D8B030D-6E8A-4147-A177-3AD203B41FA5}">
                      <a16:colId xmlns:a16="http://schemas.microsoft.com/office/drawing/2014/main" val="20001"/>
                    </a:ext>
                  </a:extLst>
                </a:gridCol>
                <a:gridCol w="1971768">
                  <a:extLst>
                    <a:ext uri="{9D8B030D-6E8A-4147-A177-3AD203B41FA5}">
                      <a16:colId xmlns:a16="http://schemas.microsoft.com/office/drawing/2014/main" val="20002"/>
                    </a:ext>
                  </a:extLst>
                </a:gridCol>
                <a:gridCol w="1041720">
                  <a:extLst>
                    <a:ext uri="{9D8B030D-6E8A-4147-A177-3AD203B41FA5}">
                      <a16:colId xmlns:a16="http://schemas.microsoft.com/office/drawing/2014/main" val="20003"/>
                    </a:ext>
                  </a:extLst>
                </a:gridCol>
                <a:gridCol w="1164476">
                  <a:extLst>
                    <a:ext uri="{9D8B030D-6E8A-4147-A177-3AD203B41FA5}">
                      <a16:colId xmlns:a16="http://schemas.microsoft.com/office/drawing/2014/main" val="20004"/>
                    </a:ext>
                  </a:extLst>
                </a:gridCol>
              </a:tblGrid>
              <a:tr h="293497">
                <a:tc>
                  <a:txBody>
                    <a:bodyPr/>
                    <a:lstStyle/>
                    <a:p>
                      <a:pPr>
                        <a:lnSpc>
                          <a:spcPct val="107000"/>
                        </a:lnSpc>
                        <a:spcAft>
                          <a:spcPts val="0"/>
                        </a:spcAft>
                      </a:pPr>
                      <a:r>
                        <a:rPr lang="ru-RU" sz="1800" b="1" dirty="0">
                          <a:effectLst/>
                          <a:latin typeface="Arial Narrow" panose="020B0606020202030204" pitchFamily="34" charset="0"/>
                        </a:rPr>
                        <a:t>ВТМ</a:t>
                      </a:r>
                      <a:endParaRPr lang="ru-RU"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07000"/>
                        </a:lnSpc>
                        <a:spcAft>
                          <a:spcPts val="0"/>
                        </a:spcAft>
                      </a:pPr>
                      <a:r>
                        <a:rPr lang="ru-RU" sz="1800" b="1" dirty="0">
                          <a:effectLst/>
                          <a:latin typeface="Arial Narrow" panose="020B0606020202030204" pitchFamily="34" charset="0"/>
                        </a:rPr>
                        <a:t>Добыча сырья</a:t>
                      </a:r>
                      <a:endParaRPr lang="ru-RU"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07000"/>
                        </a:lnSpc>
                        <a:spcAft>
                          <a:spcPts val="0"/>
                        </a:spcAft>
                      </a:pPr>
                      <a:r>
                        <a:rPr lang="ru-RU" sz="1800" b="1" dirty="0">
                          <a:effectLst/>
                          <a:latin typeface="Arial Narrow" panose="020B0606020202030204" pitchFamily="34" charset="0"/>
                        </a:rPr>
                        <a:t>Выпуск продукции</a:t>
                      </a:r>
                      <a:endParaRPr lang="ru-RU"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07000"/>
                        </a:lnSpc>
                        <a:spcAft>
                          <a:spcPts val="0"/>
                        </a:spcAft>
                      </a:pPr>
                      <a:r>
                        <a:rPr lang="ru-RU" sz="1800" b="1" dirty="0">
                          <a:effectLst/>
                          <a:latin typeface="Arial Narrow" panose="020B0606020202030204" pitchFamily="34" charset="0"/>
                        </a:rPr>
                        <a:t>Импорт</a:t>
                      </a:r>
                      <a:endParaRPr lang="ru-RU"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07000"/>
                        </a:lnSpc>
                        <a:spcAft>
                          <a:spcPts val="0"/>
                        </a:spcAft>
                      </a:pPr>
                      <a:r>
                        <a:rPr lang="ru-RU" sz="1800" b="1" dirty="0">
                          <a:effectLst/>
                          <a:latin typeface="Arial Narrow" panose="020B0606020202030204" pitchFamily="34" charset="0"/>
                        </a:rPr>
                        <a:t>Экспорт</a:t>
                      </a:r>
                      <a:endParaRPr lang="ru-RU"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60922">
                <a:tc>
                  <a:txBody>
                    <a:bodyPr/>
                    <a:lstStyle/>
                    <a:p>
                      <a:pPr>
                        <a:lnSpc>
                          <a:spcPct val="107000"/>
                        </a:lnSpc>
                        <a:spcAft>
                          <a:spcPts val="0"/>
                        </a:spcAft>
                      </a:pPr>
                      <a:r>
                        <a:rPr lang="ru-RU" sz="1600" b="1" dirty="0" smtClean="0">
                          <a:solidFill>
                            <a:srgbClr val="00B050"/>
                          </a:solidFill>
                          <a:effectLst/>
                          <a:latin typeface="Arial Narrow" panose="020B0606020202030204" pitchFamily="34" charset="0"/>
                        </a:rPr>
                        <a:t>РЗЭ</a:t>
                      </a:r>
                      <a:endParaRPr lang="ru-RU" sz="1600" b="1" dirty="0">
                        <a:solidFill>
                          <a:srgbClr val="00B05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ru-RU"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ru-RU"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ru-RU"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ru-RU"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260922">
                <a:tc>
                  <a:txBody>
                    <a:bodyPr/>
                    <a:lstStyle/>
                    <a:p>
                      <a:pPr>
                        <a:lnSpc>
                          <a:spcPct val="107000"/>
                        </a:lnSpc>
                        <a:spcAft>
                          <a:spcPts val="0"/>
                        </a:spcAft>
                      </a:pPr>
                      <a:r>
                        <a:rPr lang="en-US" sz="1600" b="1" dirty="0">
                          <a:effectLst/>
                          <a:latin typeface="Arial Narrow" panose="020B0606020202030204" pitchFamily="34" charset="0"/>
                        </a:rPr>
                        <a:t>Be</a:t>
                      </a:r>
                      <a:endParaRPr lang="ru-RU"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effectLst/>
                          <a:latin typeface="Arial Black" panose="020B0A04020102020204" pitchFamily="34" charset="0"/>
                        </a:rPr>
                        <a:t>_</a:t>
                      </a:r>
                      <a:endParaRPr lang="ru-RU" sz="16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a:effectLst/>
                          <a:latin typeface="Arial Black" panose="020B0A04020102020204" pitchFamily="34" charset="0"/>
                        </a:rPr>
                        <a:t>_</a:t>
                      </a:r>
                      <a:endParaRPr lang="ru-RU" sz="1600" b="1">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260922">
                <a:tc>
                  <a:txBody>
                    <a:bodyPr/>
                    <a:lstStyle/>
                    <a:p>
                      <a:pPr>
                        <a:lnSpc>
                          <a:spcPct val="107000"/>
                        </a:lnSpc>
                        <a:spcAft>
                          <a:spcPts val="0"/>
                        </a:spcAft>
                      </a:pPr>
                      <a:r>
                        <a:rPr lang="en-US" sz="1600" b="1" dirty="0">
                          <a:effectLst/>
                          <a:latin typeface="Arial Narrow" panose="020B0606020202030204" pitchFamily="34" charset="0"/>
                        </a:rPr>
                        <a:t>Li</a:t>
                      </a:r>
                      <a:endParaRPr lang="ru-RU"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effectLst/>
                          <a:latin typeface="Arial Black" panose="020B0A04020102020204" pitchFamily="34" charset="0"/>
                        </a:rPr>
                        <a:t>_</a:t>
                      </a:r>
                      <a:endParaRPr lang="ru-RU" sz="16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a:effectLst/>
                          <a:latin typeface="Arial Black" panose="020B0A04020102020204" pitchFamily="34" charset="0"/>
                        </a:rPr>
                        <a:t>_</a:t>
                      </a:r>
                      <a:endParaRPr lang="ru-RU" sz="1600" b="1">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260922">
                <a:tc>
                  <a:txBody>
                    <a:bodyPr/>
                    <a:lstStyle/>
                    <a:p>
                      <a:pPr>
                        <a:lnSpc>
                          <a:spcPct val="107000"/>
                        </a:lnSpc>
                        <a:spcAft>
                          <a:spcPts val="0"/>
                        </a:spcAft>
                      </a:pPr>
                      <a:r>
                        <a:rPr lang="en-US" sz="1600" b="1" dirty="0">
                          <a:solidFill>
                            <a:srgbClr val="C00000"/>
                          </a:solidFill>
                          <a:effectLst/>
                          <a:latin typeface="Arial Narrow" panose="020B0606020202030204" pitchFamily="34" charset="0"/>
                        </a:rPr>
                        <a:t>Ga</a:t>
                      </a:r>
                      <a:endParaRPr lang="ru-RU"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_</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260922">
                <a:tc>
                  <a:txBody>
                    <a:bodyPr/>
                    <a:lstStyle/>
                    <a:p>
                      <a:pPr>
                        <a:lnSpc>
                          <a:spcPct val="107000"/>
                        </a:lnSpc>
                        <a:spcAft>
                          <a:spcPts val="0"/>
                        </a:spcAft>
                      </a:pPr>
                      <a:r>
                        <a:rPr lang="en-US" sz="1600" b="1" dirty="0">
                          <a:solidFill>
                            <a:srgbClr val="C00000"/>
                          </a:solidFill>
                          <a:effectLst/>
                          <a:latin typeface="Arial Narrow" panose="020B0606020202030204" pitchFamily="34" charset="0"/>
                        </a:rPr>
                        <a:t>In</a:t>
                      </a:r>
                      <a:endParaRPr lang="ru-RU"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_</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260922">
                <a:tc>
                  <a:txBody>
                    <a:bodyPr/>
                    <a:lstStyle/>
                    <a:p>
                      <a:pPr>
                        <a:lnSpc>
                          <a:spcPct val="107000"/>
                        </a:lnSpc>
                        <a:spcAft>
                          <a:spcPts val="0"/>
                        </a:spcAft>
                      </a:pPr>
                      <a:r>
                        <a:rPr lang="en-US" sz="1600" b="1" dirty="0">
                          <a:solidFill>
                            <a:srgbClr val="00B050"/>
                          </a:solidFill>
                          <a:effectLst/>
                          <a:latin typeface="Arial Narrow" panose="020B0606020202030204" pitchFamily="34" charset="0"/>
                        </a:rPr>
                        <a:t>Ge</a:t>
                      </a:r>
                      <a:endParaRPr lang="ru-RU" sz="1600" b="1" dirty="0">
                        <a:solidFill>
                          <a:srgbClr val="00B05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6"/>
                  </a:ext>
                </a:extLst>
              </a:tr>
              <a:tr h="260922">
                <a:tc>
                  <a:txBody>
                    <a:bodyPr/>
                    <a:lstStyle/>
                    <a:p>
                      <a:pPr>
                        <a:lnSpc>
                          <a:spcPct val="107000"/>
                        </a:lnSpc>
                        <a:spcAft>
                          <a:spcPts val="0"/>
                        </a:spcAft>
                      </a:pPr>
                      <a:r>
                        <a:rPr lang="en-US" sz="1600" b="1" dirty="0">
                          <a:solidFill>
                            <a:srgbClr val="C00000"/>
                          </a:solidFill>
                          <a:effectLst/>
                          <a:latin typeface="Arial Narrow" panose="020B0606020202030204" pitchFamily="34" charset="0"/>
                        </a:rPr>
                        <a:t>Se</a:t>
                      </a:r>
                      <a:endParaRPr lang="ru-RU"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_</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7"/>
                  </a:ext>
                </a:extLst>
              </a:tr>
              <a:tr h="260922">
                <a:tc>
                  <a:txBody>
                    <a:bodyPr/>
                    <a:lstStyle/>
                    <a:p>
                      <a:pPr>
                        <a:lnSpc>
                          <a:spcPct val="107000"/>
                        </a:lnSpc>
                        <a:spcAft>
                          <a:spcPts val="0"/>
                        </a:spcAft>
                      </a:pPr>
                      <a:r>
                        <a:rPr lang="en-US" sz="1600" b="1" dirty="0" err="1">
                          <a:solidFill>
                            <a:srgbClr val="C00000"/>
                          </a:solidFill>
                          <a:effectLst/>
                          <a:latin typeface="Arial Narrow" panose="020B0606020202030204" pitchFamily="34" charset="0"/>
                        </a:rPr>
                        <a:t>Te</a:t>
                      </a:r>
                      <a:endParaRPr lang="ru-RU"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_</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8"/>
                  </a:ext>
                </a:extLst>
              </a:tr>
              <a:tr h="260922">
                <a:tc>
                  <a:txBody>
                    <a:bodyPr/>
                    <a:lstStyle/>
                    <a:p>
                      <a:pPr>
                        <a:lnSpc>
                          <a:spcPct val="107000"/>
                        </a:lnSpc>
                        <a:spcAft>
                          <a:spcPts val="0"/>
                        </a:spcAft>
                      </a:pPr>
                      <a:r>
                        <a:rPr lang="en-US" sz="1600" b="1" dirty="0" err="1">
                          <a:solidFill>
                            <a:srgbClr val="C00000"/>
                          </a:solidFill>
                          <a:effectLst/>
                          <a:latin typeface="Arial Narrow" panose="020B0606020202030204" pitchFamily="34" charset="0"/>
                        </a:rPr>
                        <a:t>Sr</a:t>
                      </a:r>
                      <a:endParaRPr lang="ru-RU"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_</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9"/>
                  </a:ext>
                </a:extLst>
              </a:tr>
              <a:tr h="260922">
                <a:tc>
                  <a:txBody>
                    <a:bodyPr/>
                    <a:lstStyle/>
                    <a:p>
                      <a:pPr>
                        <a:lnSpc>
                          <a:spcPct val="107000"/>
                        </a:lnSpc>
                        <a:spcAft>
                          <a:spcPts val="0"/>
                        </a:spcAft>
                      </a:pPr>
                      <a:r>
                        <a:rPr lang="en-US" sz="1600" b="1" dirty="0">
                          <a:solidFill>
                            <a:srgbClr val="C00000"/>
                          </a:solidFill>
                          <a:effectLst/>
                          <a:latin typeface="Arial Narrow" panose="020B0606020202030204" pitchFamily="34" charset="0"/>
                        </a:rPr>
                        <a:t>Cd</a:t>
                      </a:r>
                      <a:endParaRPr lang="ru-RU"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a:solidFill>
                            <a:srgbClr val="C00000"/>
                          </a:solidFill>
                          <a:effectLst/>
                          <a:latin typeface="Arial Black" panose="020B0A04020102020204" pitchFamily="34" charset="0"/>
                        </a:rPr>
                        <a:t>+</a:t>
                      </a:r>
                      <a:endParaRPr lang="ru-RU" sz="1600" b="1">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_</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0"/>
                  </a:ext>
                </a:extLst>
              </a:tr>
              <a:tr h="260922">
                <a:tc>
                  <a:txBody>
                    <a:bodyPr/>
                    <a:lstStyle/>
                    <a:p>
                      <a:pPr>
                        <a:lnSpc>
                          <a:spcPct val="107000"/>
                        </a:lnSpc>
                        <a:spcAft>
                          <a:spcPts val="0"/>
                        </a:spcAft>
                      </a:pPr>
                      <a:r>
                        <a:rPr lang="en-US" sz="1600" b="1" dirty="0">
                          <a:effectLst/>
                          <a:latin typeface="Arial Narrow" panose="020B0606020202030204" pitchFamily="34" charset="0"/>
                        </a:rPr>
                        <a:t>Tl</a:t>
                      </a:r>
                      <a:endParaRPr lang="ru-RU"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a:effectLst/>
                          <a:latin typeface="Arial Black" panose="020B0A04020102020204" pitchFamily="34" charset="0"/>
                        </a:rPr>
                        <a:t>_</a:t>
                      </a:r>
                      <a:endParaRPr lang="ru-RU" sz="1600" b="1">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effectLst/>
                          <a:latin typeface="Arial Black" panose="020B0A04020102020204" pitchFamily="34" charset="0"/>
                        </a:rPr>
                        <a:t>_</a:t>
                      </a:r>
                      <a:endParaRPr lang="ru-RU" sz="16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1"/>
                  </a:ext>
                </a:extLst>
              </a:tr>
              <a:tr h="260922">
                <a:tc>
                  <a:txBody>
                    <a:bodyPr/>
                    <a:lstStyle/>
                    <a:p>
                      <a:pPr>
                        <a:lnSpc>
                          <a:spcPct val="107000"/>
                        </a:lnSpc>
                        <a:spcAft>
                          <a:spcPts val="0"/>
                        </a:spcAft>
                      </a:pPr>
                      <a:r>
                        <a:rPr lang="en-US" sz="1600" b="1" dirty="0">
                          <a:solidFill>
                            <a:srgbClr val="00B050"/>
                          </a:solidFill>
                          <a:effectLst/>
                          <a:latin typeface="Arial Narrow" panose="020B0606020202030204" pitchFamily="34" charset="0"/>
                        </a:rPr>
                        <a:t>Bi</a:t>
                      </a:r>
                      <a:endParaRPr lang="ru-RU" sz="1600" b="1" dirty="0">
                        <a:solidFill>
                          <a:srgbClr val="00B05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2"/>
                  </a:ext>
                </a:extLst>
              </a:tr>
              <a:tr h="260922">
                <a:tc>
                  <a:txBody>
                    <a:bodyPr/>
                    <a:lstStyle/>
                    <a:p>
                      <a:pPr>
                        <a:lnSpc>
                          <a:spcPct val="107000"/>
                        </a:lnSpc>
                        <a:spcAft>
                          <a:spcPts val="0"/>
                        </a:spcAft>
                      </a:pPr>
                      <a:r>
                        <a:rPr lang="en-US" sz="1600" b="1" dirty="0">
                          <a:effectLst/>
                          <a:latin typeface="Arial Narrow" panose="020B0606020202030204" pitchFamily="34" charset="0"/>
                        </a:rPr>
                        <a:t>Re</a:t>
                      </a:r>
                      <a:endParaRPr lang="ru-RU"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effectLst/>
                          <a:latin typeface="Arial Black" panose="020B0A04020102020204" pitchFamily="34" charset="0"/>
                        </a:rPr>
                        <a:t>_</a:t>
                      </a:r>
                      <a:endParaRPr lang="ru-RU" sz="16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3"/>
                  </a:ext>
                </a:extLst>
              </a:tr>
              <a:tr h="260922">
                <a:tc>
                  <a:txBody>
                    <a:bodyPr/>
                    <a:lstStyle/>
                    <a:p>
                      <a:pPr>
                        <a:lnSpc>
                          <a:spcPct val="107000"/>
                        </a:lnSpc>
                        <a:spcAft>
                          <a:spcPts val="0"/>
                        </a:spcAft>
                      </a:pPr>
                      <a:r>
                        <a:rPr lang="en-US" sz="1600" b="1" dirty="0">
                          <a:effectLst/>
                          <a:latin typeface="Arial Narrow" panose="020B0606020202030204" pitchFamily="34" charset="0"/>
                        </a:rPr>
                        <a:t>Cs</a:t>
                      </a:r>
                      <a:endParaRPr lang="ru-RU"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a:effectLst/>
                          <a:latin typeface="Arial Black" panose="020B0A04020102020204" pitchFamily="34" charset="0"/>
                        </a:rPr>
                        <a:t>_</a:t>
                      </a:r>
                      <a:endParaRPr lang="ru-RU" sz="1600" b="1">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4"/>
                  </a:ext>
                </a:extLst>
              </a:tr>
              <a:tr h="260922">
                <a:tc>
                  <a:txBody>
                    <a:bodyPr/>
                    <a:lstStyle/>
                    <a:p>
                      <a:pPr>
                        <a:lnSpc>
                          <a:spcPct val="107000"/>
                        </a:lnSpc>
                        <a:spcAft>
                          <a:spcPts val="0"/>
                        </a:spcAft>
                      </a:pPr>
                      <a:r>
                        <a:rPr lang="en-US" sz="1600" b="1" dirty="0" err="1">
                          <a:effectLst/>
                          <a:latin typeface="Arial Narrow" panose="020B0606020202030204" pitchFamily="34" charset="0"/>
                        </a:rPr>
                        <a:t>Rb</a:t>
                      </a:r>
                      <a:endParaRPr lang="ru-RU" sz="16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a:effectLst/>
                          <a:latin typeface="Arial Black" panose="020B0A04020102020204" pitchFamily="34" charset="0"/>
                        </a:rPr>
                        <a:t>_</a:t>
                      </a:r>
                      <a:endParaRPr lang="ru-RU" sz="1600" b="1">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FF0000"/>
                          </a:solidFill>
                          <a:effectLst/>
                          <a:latin typeface="Arial Black" panose="020B0A04020102020204" pitchFamily="34" charset="0"/>
                        </a:rPr>
                        <a:t>+</a:t>
                      </a:r>
                      <a:endParaRPr lang="ru-RU" sz="16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5"/>
                  </a:ext>
                </a:extLst>
              </a:tr>
              <a:tr h="260922">
                <a:tc>
                  <a:txBody>
                    <a:bodyPr/>
                    <a:lstStyle/>
                    <a:p>
                      <a:pPr>
                        <a:lnSpc>
                          <a:spcPct val="107000"/>
                        </a:lnSpc>
                        <a:spcAft>
                          <a:spcPts val="0"/>
                        </a:spcAft>
                      </a:pPr>
                      <a:r>
                        <a:rPr lang="en-US" sz="1600" b="1" dirty="0" err="1">
                          <a:solidFill>
                            <a:srgbClr val="C00000"/>
                          </a:solidFill>
                          <a:effectLst/>
                          <a:latin typeface="Arial Narrow" panose="020B0606020202030204" pitchFamily="34" charset="0"/>
                        </a:rPr>
                        <a:t>Sc</a:t>
                      </a:r>
                      <a:endParaRPr lang="ru-RU"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a:solidFill>
                            <a:srgbClr val="C00000"/>
                          </a:solidFill>
                          <a:effectLst/>
                          <a:latin typeface="Arial Black" panose="020B0A04020102020204" pitchFamily="34" charset="0"/>
                        </a:rPr>
                        <a:t>_</a:t>
                      </a:r>
                      <a:endParaRPr lang="ru-RU" sz="1600" b="1">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6"/>
                  </a:ext>
                </a:extLst>
              </a:tr>
              <a:tr h="260922">
                <a:tc>
                  <a:txBody>
                    <a:bodyPr/>
                    <a:lstStyle/>
                    <a:p>
                      <a:pPr>
                        <a:lnSpc>
                          <a:spcPct val="107000"/>
                        </a:lnSpc>
                        <a:spcAft>
                          <a:spcPts val="0"/>
                        </a:spcAft>
                      </a:pPr>
                      <a:r>
                        <a:rPr lang="en-US" sz="1600" b="1" dirty="0" err="1">
                          <a:solidFill>
                            <a:srgbClr val="C00000"/>
                          </a:solidFill>
                          <a:effectLst/>
                          <a:latin typeface="Arial Narrow" panose="020B0606020202030204" pitchFamily="34" charset="0"/>
                        </a:rPr>
                        <a:t>Hf</a:t>
                      </a:r>
                      <a:endParaRPr lang="ru-RU"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a:solidFill>
                            <a:srgbClr val="C00000"/>
                          </a:solidFill>
                          <a:effectLst/>
                          <a:latin typeface="Arial Black" panose="020B0A04020102020204" pitchFamily="34" charset="0"/>
                        </a:rPr>
                        <a:t>_</a:t>
                      </a:r>
                      <a:endParaRPr lang="ru-RU" sz="1600" b="1">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n-US" sz="1600" b="1" dirty="0">
                          <a:solidFill>
                            <a:srgbClr val="C00000"/>
                          </a:solidFill>
                          <a:effectLst/>
                          <a:latin typeface="Arial Black" panose="020B0A04020102020204" pitchFamily="34" charset="0"/>
                        </a:rPr>
                        <a:t>_</a:t>
                      </a:r>
                      <a:endParaRPr lang="ru-RU" sz="16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59861" marR="598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7"/>
                  </a:ext>
                </a:extLst>
              </a:tr>
            </a:tbl>
          </a:graphicData>
        </a:graphic>
      </p:graphicFrame>
      <p:sp>
        <p:nvSpPr>
          <p:cNvPr id="20598" name="Прямоугольник 2"/>
          <p:cNvSpPr>
            <a:spLocks noChangeArrowheads="1"/>
          </p:cNvSpPr>
          <p:nvPr/>
        </p:nvSpPr>
        <p:spPr bwMode="auto">
          <a:xfrm>
            <a:off x="1371600" y="228600"/>
            <a:ext cx="647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2000" b="1">
                <a:solidFill>
                  <a:schemeClr val="tx1"/>
                </a:solidFill>
                <a:latin typeface="Arial Narrow" pitchFamily="34" charset="0"/>
                <a:ea typeface="Calibri" pitchFamily="34" charset="0"/>
                <a:cs typeface="Calibri" pitchFamily="34" charset="0"/>
              </a:rPr>
              <a:t>Соотношение добычи, спроса и потребления ВТМ в России </a:t>
            </a:r>
            <a:endParaRPr lang="ru-RU" altLang="ru-RU" sz="2000">
              <a:solidFill>
                <a:schemeClr val="tx1"/>
              </a:solidFill>
              <a:latin typeface="Arial Narrow" pitchFamily="34" charset="0"/>
            </a:endParaRPr>
          </a:p>
        </p:txBody>
      </p:sp>
      <p:sp>
        <p:nvSpPr>
          <p:cNvPr id="20599" name="Прямоугольник 5"/>
          <p:cNvSpPr>
            <a:spLocks noChangeArrowheads="1"/>
          </p:cNvSpPr>
          <p:nvPr/>
        </p:nvSpPr>
        <p:spPr bwMode="auto">
          <a:xfrm>
            <a:off x="1066800" y="546735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b="1" dirty="0">
                <a:solidFill>
                  <a:schemeClr val="tx1"/>
                </a:solidFill>
                <a:latin typeface="Arial Narrow" pitchFamily="34" charset="0"/>
              </a:rPr>
              <a:t>В России возможно увеличить производство критически важных для зеленых технологий двух групп ВТМ – "батарейных" металлов (</a:t>
            </a:r>
            <a:r>
              <a:rPr lang="en-US" altLang="ru-RU" sz="1800" b="1" dirty="0">
                <a:solidFill>
                  <a:schemeClr val="tx1"/>
                </a:solidFill>
                <a:latin typeface="Arial Narrow" pitchFamily="34" charset="0"/>
              </a:rPr>
              <a:t>Ni</a:t>
            </a:r>
            <a:r>
              <a:rPr lang="ru-RU" altLang="ru-RU" sz="1800" b="1" dirty="0">
                <a:solidFill>
                  <a:schemeClr val="tx1"/>
                </a:solidFill>
                <a:latin typeface="Arial Narrow" pitchFamily="34" charset="0"/>
              </a:rPr>
              <a:t>, </a:t>
            </a:r>
            <a:r>
              <a:rPr lang="en-US" altLang="ru-RU" sz="1800" b="1" dirty="0">
                <a:solidFill>
                  <a:schemeClr val="tx1"/>
                </a:solidFill>
                <a:latin typeface="Arial Narrow" pitchFamily="34" charset="0"/>
              </a:rPr>
              <a:t>Co</a:t>
            </a:r>
            <a:r>
              <a:rPr lang="ru-RU" altLang="ru-RU" sz="1800" b="1" dirty="0">
                <a:solidFill>
                  <a:schemeClr val="tx1"/>
                </a:solidFill>
                <a:latin typeface="Arial Narrow" pitchFamily="34" charset="0"/>
              </a:rPr>
              <a:t>, </a:t>
            </a:r>
            <a:r>
              <a:rPr lang="en-US" altLang="ru-RU" sz="1800" b="1" dirty="0">
                <a:solidFill>
                  <a:schemeClr val="tx1"/>
                </a:solidFill>
                <a:latin typeface="Arial Narrow" pitchFamily="34" charset="0"/>
              </a:rPr>
              <a:t>Li</a:t>
            </a:r>
            <a:r>
              <a:rPr lang="ru-RU" altLang="ru-RU" sz="1800" b="1" dirty="0">
                <a:solidFill>
                  <a:schemeClr val="tx1"/>
                </a:solidFill>
                <a:latin typeface="Arial Narrow" pitchFamily="34" charset="0"/>
              </a:rPr>
              <a:t>, </a:t>
            </a:r>
            <a:r>
              <a:rPr lang="en-US" altLang="ru-RU" sz="1800" b="1" dirty="0">
                <a:solidFill>
                  <a:schemeClr val="tx1"/>
                </a:solidFill>
                <a:latin typeface="Arial Narrow" pitchFamily="34" charset="0"/>
              </a:rPr>
              <a:t>Pt</a:t>
            </a:r>
            <a:r>
              <a:rPr lang="ru-RU" altLang="ru-RU" sz="1800" b="1" dirty="0">
                <a:solidFill>
                  <a:schemeClr val="tx1"/>
                </a:solidFill>
                <a:latin typeface="Arial Narrow" pitchFamily="34" charset="0"/>
              </a:rPr>
              <a:t>, </a:t>
            </a:r>
            <a:r>
              <a:rPr lang="en-US" altLang="ru-RU" sz="1800" b="1" dirty="0" err="1">
                <a:solidFill>
                  <a:schemeClr val="tx1"/>
                </a:solidFill>
                <a:latin typeface="Arial Narrow" pitchFamily="34" charset="0"/>
              </a:rPr>
              <a:t>Pd</a:t>
            </a:r>
            <a:r>
              <a:rPr lang="ru-RU" altLang="ru-RU" sz="1800" b="1" dirty="0">
                <a:solidFill>
                  <a:schemeClr val="tx1"/>
                </a:solidFill>
                <a:latin typeface="Arial Narrow" pitchFamily="34" charset="0"/>
              </a:rPr>
              <a:t>, </a:t>
            </a:r>
            <a:r>
              <a:rPr lang="en-US" altLang="ru-RU" sz="1800" b="1" dirty="0">
                <a:solidFill>
                  <a:schemeClr val="tx1"/>
                </a:solidFill>
                <a:latin typeface="Arial Narrow" pitchFamily="34" charset="0"/>
              </a:rPr>
              <a:t>Ro</a:t>
            </a:r>
            <a:r>
              <a:rPr lang="ru-RU" altLang="ru-RU" sz="1800" b="1" dirty="0">
                <a:solidFill>
                  <a:schemeClr val="tx1"/>
                </a:solidFill>
                <a:latin typeface="Arial Narrow" pitchFamily="34" charset="0"/>
              </a:rPr>
              <a:t>, РЗЭ) и компонентов для "</a:t>
            </a:r>
            <a:r>
              <a:rPr lang="ru-RU" altLang="ru-RU" sz="1800" b="1" dirty="0" err="1">
                <a:solidFill>
                  <a:schemeClr val="tx1"/>
                </a:solidFill>
                <a:latin typeface="Arial Narrow" pitchFamily="34" charset="0"/>
              </a:rPr>
              <a:t>фотовольтаики</a:t>
            </a:r>
            <a:r>
              <a:rPr lang="ru-RU" altLang="ru-RU" sz="1800" b="1" dirty="0">
                <a:solidFill>
                  <a:schemeClr val="tx1"/>
                </a:solidFill>
                <a:latin typeface="Arial Narrow" pitchFamily="34" charset="0"/>
              </a:rPr>
              <a:t>" (</a:t>
            </a:r>
            <a:r>
              <a:rPr lang="ru-RU" altLang="ru-RU" sz="1800" b="1" dirty="0" err="1">
                <a:solidFill>
                  <a:schemeClr val="tx1"/>
                </a:solidFill>
                <a:latin typeface="Arial Narrow" pitchFamily="34" charset="0"/>
              </a:rPr>
              <a:t>Cd</a:t>
            </a:r>
            <a:r>
              <a:rPr lang="ru-RU" altLang="ru-RU" sz="1800" b="1" dirty="0">
                <a:solidFill>
                  <a:schemeClr val="tx1"/>
                </a:solidFill>
                <a:latin typeface="Arial Narrow" pitchFamily="34" charset="0"/>
              </a:rPr>
              <a:t>, </a:t>
            </a:r>
            <a:r>
              <a:rPr lang="ru-RU" altLang="ru-RU" sz="1800" b="1" dirty="0" err="1">
                <a:solidFill>
                  <a:schemeClr val="tx1"/>
                </a:solidFill>
                <a:latin typeface="Arial Narrow" pitchFamily="34" charset="0"/>
              </a:rPr>
              <a:t>Se</a:t>
            </a:r>
            <a:r>
              <a:rPr lang="ru-RU" altLang="ru-RU" sz="1800" b="1" dirty="0">
                <a:solidFill>
                  <a:schemeClr val="tx1"/>
                </a:solidFill>
                <a:latin typeface="Arial Narrow" pitchFamily="34" charset="0"/>
              </a:rPr>
              <a:t>, </a:t>
            </a:r>
            <a:r>
              <a:rPr lang="ru-RU" altLang="ru-RU" sz="1800" b="1" dirty="0" err="1">
                <a:solidFill>
                  <a:schemeClr val="tx1"/>
                </a:solidFill>
                <a:latin typeface="Arial Narrow" pitchFamily="34" charset="0"/>
              </a:rPr>
              <a:t>Te</a:t>
            </a:r>
            <a:r>
              <a:rPr lang="ru-RU" altLang="ru-RU" sz="1800" b="1" dirty="0">
                <a:solidFill>
                  <a:schemeClr val="tx1"/>
                </a:solidFill>
                <a:latin typeface="Arial Narrow" pitchFamily="34" charset="0"/>
              </a:rPr>
              <a:t>, </a:t>
            </a:r>
            <a:r>
              <a:rPr lang="ru-RU" altLang="ru-RU" sz="1800" b="1" dirty="0" err="1">
                <a:solidFill>
                  <a:schemeClr val="tx1"/>
                </a:solidFill>
                <a:latin typeface="Arial Narrow" pitchFamily="34" charset="0"/>
              </a:rPr>
              <a:t>Ge</a:t>
            </a:r>
            <a:r>
              <a:rPr lang="ru-RU" altLang="ru-RU" sz="1800" b="1" dirty="0">
                <a:solidFill>
                  <a:schemeClr val="tx1"/>
                </a:solidFill>
                <a:latin typeface="Arial Narrow" pitchFamily="34" charset="0"/>
              </a:rPr>
              <a:t>, </a:t>
            </a:r>
            <a:r>
              <a:rPr lang="ru-RU" altLang="ru-RU" sz="1800" b="1" dirty="0" err="1">
                <a:solidFill>
                  <a:schemeClr val="tx1"/>
                </a:solidFill>
                <a:latin typeface="Arial Narrow" pitchFamily="34" charset="0"/>
              </a:rPr>
              <a:t>Ga</a:t>
            </a:r>
            <a:r>
              <a:rPr lang="ru-RU" altLang="ru-RU" sz="1800" b="1" dirty="0">
                <a:solidFill>
                  <a:schemeClr val="tx1"/>
                </a:solidFill>
                <a:latin typeface="Arial Narrow" pitchFamily="34" charset="0"/>
              </a:rPr>
              <a:t>, </a:t>
            </a:r>
            <a:r>
              <a:rPr lang="ru-RU" altLang="ru-RU" sz="1800" b="1" dirty="0" err="1">
                <a:solidFill>
                  <a:schemeClr val="tx1"/>
                </a:solidFill>
                <a:latin typeface="Arial Narrow" pitchFamily="34" charset="0"/>
              </a:rPr>
              <a:t>In</a:t>
            </a:r>
            <a:r>
              <a:rPr lang="ru-RU" altLang="ru-RU" sz="1800" b="1" dirty="0">
                <a:solidFill>
                  <a:schemeClr val="tx1"/>
                </a:solidFill>
                <a:latin typeface="Arial Narrow" pitchFamily="34" charset="0"/>
              </a:rPr>
              <a:t>). </a:t>
            </a:r>
            <a:endParaRPr lang="ru-RU" altLang="ru-RU" sz="1800" dirty="0">
              <a:solidFill>
                <a:schemeClr val="tx1"/>
              </a:solidFill>
              <a:latin typeface="Arial Narrow" pitchFamily="34" charset="0"/>
            </a:endParaRPr>
          </a:p>
        </p:txBody>
      </p:sp>
    </p:spTree>
    <p:extLst>
      <p:ext uri="{BB962C8B-B14F-4D97-AF65-F5344CB8AC3E}">
        <p14:creationId xmlns:p14="http://schemas.microsoft.com/office/powerpoint/2010/main" val="2118202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F:\К статье ГРМ Бортников\Статья\фиг 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78987"/>
            <a:ext cx="9144000" cy="5879013"/>
          </a:xfrm>
          <a:prstGeom prst="rect">
            <a:avLst/>
          </a:prstGeom>
          <a:noFill/>
          <a:ln>
            <a:noFill/>
          </a:ln>
        </p:spPr>
      </p:pic>
      <p:sp>
        <p:nvSpPr>
          <p:cNvPr id="3" name="Прямоугольник 2"/>
          <p:cNvSpPr/>
          <p:nvPr/>
        </p:nvSpPr>
        <p:spPr>
          <a:xfrm>
            <a:off x="395536" y="116632"/>
            <a:ext cx="8496944" cy="553998"/>
          </a:xfrm>
          <a:prstGeom prst="rect">
            <a:avLst/>
          </a:prstGeom>
        </p:spPr>
        <p:txBody>
          <a:bodyPr wrap="square">
            <a:spAutoFit/>
          </a:bodyPr>
          <a:lstStyle/>
          <a:p>
            <a:pPr algn="ctr"/>
            <a:r>
              <a:rPr lang="ru-RU" b="1" dirty="0" smtClean="0">
                <a:solidFill>
                  <a:schemeClr val="accent1"/>
                </a:solidFill>
              </a:rPr>
              <a:t>Главные </a:t>
            </a:r>
            <a:r>
              <a:rPr lang="ru-RU" b="1" dirty="0">
                <a:solidFill>
                  <a:schemeClr val="accent1"/>
                </a:solidFill>
              </a:rPr>
              <a:t>поставщики стратегического минерального сырья в Россию. </a:t>
            </a:r>
            <a:r>
              <a:rPr lang="ru-RU" sz="1200" b="1" dirty="0">
                <a:solidFill>
                  <a:schemeClr val="accent1"/>
                </a:solidFill>
              </a:rPr>
              <a:t>Карта составлена на основе (</a:t>
            </a:r>
            <a:r>
              <a:rPr lang="ru-RU" sz="1200" b="1" dirty="0" err="1">
                <a:solidFill>
                  <a:schemeClr val="accent1"/>
                </a:solidFill>
              </a:rPr>
              <a:t>Госдоклад</a:t>
            </a:r>
            <a:r>
              <a:rPr lang="ru-RU" sz="1200" b="1" dirty="0">
                <a:solidFill>
                  <a:schemeClr val="accent1"/>
                </a:solidFill>
              </a:rPr>
              <a:t>…, 2022; </a:t>
            </a:r>
            <a:r>
              <a:rPr lang="ru-RU" sz="1200" b="1" dirty="0" err="1">
                <a:solidFill>
                  <a:schemeClr val="accent1"/>
                </a:solidFill>
              </a:rPr>
              <a:t>Кульбас</a:t>
            </a:r>
            <a:r>
              <a:rPr lang="ru-RU" sz="1200" b="1" dirty="0">
                <a:solidFill>
                  <a:schemeClr val="accent1"/>
                </a:solidFill>
              </a:rPr>
              <a:t>, 2021).</a:t>
            </a:r>
          </a:p>
        </p:txBody>
      </p:sp>
    </p:spTree>
    <p:extLst>
      <p:ext uri="{BB962C8B-B14F-4D97-AF65-F5344CB8AC3E}">
        <p14:creationId xmlns:p14="http://schemas.microsoft.com/office/powerpoint/2010/main" val="407320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SASHA\Desktop\фиг 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268760"/>
            <a:ext cx="8784976" cy="5472608"/>
          </a:xfrm>
          <a:prstGeom prst="rect">
            <a:avLst/>
          </a:prstGeom>
          <a:noFill/>
          <a:ln>
            <a:noFill/>
          </a:ln>
        </p:spPr>
      </p:pic>
    </p:spTree>
    <p:extLst>
      <p:ext uri="{BB962C8B-B14F-4D97-AF65-F5344CB8AC3E}">
        <p14:creationId xmlns:p14="http://schemas.microsoft.com/office/powerpoint/2010/main" val="2695251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spcBef>
                <a:spcPct val="0"/>
              </a:spcBef>
              <a:buFontTx/>
              <a:buNone/>
            </a:pPr>
            <a:fld id="{BB459228-0257-4675-8201-511FD6B87AC1}" type="slidenum">
              <a:rPr lang="ru-RU" altLang="ru-RU" sz="1200">
                <a:solidFill>
                  <a:srgbClr val="595959"/>
                </a:solidFill>
              </a:rPr>
              <a:pPr>
                <a:spcBef>
                  <a:spcPct val="0"/>
                </a:spcBef>
                <a:buFontTx/>
                <a:buNone/>
              </a:pPr>
              <a:t>17</a:t>
            </a:fld>
            <a:endParaRPr lang="ru-RU" altLang="ru-RU" sz="1200">
              <a:solidFill>
                <a:srgbClr val="595959"/>
              </a:solidFill>
            </a:endParaRPr>
          </a:p>
        </p:txBody>
      </p:sp>
      <p:sp>
        <p:nvSpPr>
          <p:cNvPr id="13315" name="TextBox 3"/>
          <p:cNvSpPr txBox="1">
            <a:spLocks noChangeArrowheads="1"/>
          </p:cNvSpPr>
          <p:nvPr/>
        </p:nvSpPr>
        <p:spPr bwMode="auto">
          <a:xfrm>
            <a:off x="685800" y="638175"/>
            <a:ext cx="8662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b="1">
                <a:solidFill>
                  <a:schemeClr val="tx1"/>
                </a:solidFill>
                <a:latin typeface="Arial Narrow" pitchFamily="34" charset="0"/>
              </a:rPr>
              <a:t>ВТМ – ПОПУТНЫЕ КОМПОНЕНТЫ ПРИ ПРОИЗВОДСТВЕ ОСНОВНЫХ МЕТАЛЛОВ</a:t>
            </a:r>
            <a:endParaRPr lang="en-US" altLang="ru-RU" sz="1800" b="1">
              <a:solidFill>
                <a:schemeClr val="tx1"/>
              </a:solidFill>
              <a:latin typeface="Arial Narrow" pitchFamily="34" charset="0"/>
            </a:endParaRPr>
          </a:p>
        </p:txBody>
      </p:sp>
      <p:pic>
        <p:nvPicPr>
          <p:cNvPr id="13316"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7025" y="1489075"/>
            <a:ext cx="4905375" cy="4416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317" name="Прямоугольник 11"/>
          <p:cNvSpPr>
            <a:spLocks noChangeArrowheads="1"/>
          </p:cNvSpPr>
          <p:nvPr/>
        </p:nvSpPr>
        <p:spPr bwMode="auto">
          <a:xfrm>
            <a:off x="7413625" y="5992813"/>
            <a:ext cx="1692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en-US" altLang="ru-RU" sz="1200">
                <a:solidFill>
                  <a:schemeClr val="tx1"/>
                </a:solidFill>
                <a:latin typeface="Arial Narrow" pitchFamily="34" charset="0"/>
              </a:rPr>
              <a:t>Strüngmann Forum Report</a:t>
            </a:r>
          </a:p>
        </p:txBody>
      </p:sp>
      <p:graphicFrame>
        <p:nvGraphicFramePr>
          <p:cNvPr id="14" name="Объект 4"/>
          <p:cNvGraphicFramePr>
            <a:graphicFrameLocks/>
          </p:cNvGraphicFramePr>
          <p:nvPr/>
        </p:nvGraphicFramePr>
        <p:xfrm>
          <a:off x="370044" y="1371600"/>
          <a:ext cx="3657600" cy="46203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9356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1" descr="C:\Users\User\Desktop\Фиг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08038"/>
            <a:ext cx="836295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Прямоугольник 2"/>
          <p:cNvSpPr>
            <a:spLocks noChangeArrowheads="1"/>
          </p:cNvSpPr>
          <p:nvPr/>
        </p:nvSpPr>
        <p:spPr bwMode="auto">
          <a:xfrm>
            <a:off x="217488" y="192088"/>
            <a:ext cx="88915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pPr>
            <a:r>
              <a:rPr lang="ru-RU" altLang="ru-RU" sz="2800" b="1">
                <a:solidFill>
                  <a:schemeClr val="tx1"/>
                </a:solidFill>
                <a:latin typeface="Arial Narrow" pitchFamily="34" charset="0"/>
                <a:cs typeface="Times New Roman" pitchFamily="18" charset="0"/>
              </a:rPr>
              <a:t>Месторождения стратегических металлов РФ</a:t>
            </a:r>
            <a:endParaRPr lang="en-US" altLang="ru-RU" sz="2800" b="1">
              <a:solidFill>
                <a:schemeClr val="tx1"/>
              </a:solidFill>
              <a:latin typeface="Arial Narrow" pitchFamily="34" charset="0"/>
              <a:cs typeface="Times New Roman" pitchFamily="18" charset="0"/>
            </a:endParaRPr>
          </a:p>
        </p:txBody>
      </p:sp>
      <p:sp>
        <p:nvSpPr>
          <p:cNvPr id="18436" name="Прямоугольник 3"/>
          <p:cNvSpPr>
            <a:spLocks noChangeArrowheads="1"/>
          </p:cNvSpPr>
          <p:nvPr/>
        </p:nvSpPr>
        <p:spPr bwMode="auto">
          <a:xfrm>
            <a:off x="533400" y="5181600"/>
            <a:ext cx="457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100" b="1">
                <a:solidFill>
                  <a:schemeClr val="tx1"/>
                </a:solidFill>
                <a:latin typeface="Arial Narrow" pitchFamily="34" charset="0"/>
              </a:rPr>
              <a:t>Крупные значки крупные месторождения, мелкие – мелкие и средние.</a:t>
            </a:r>
            <a:endParaRPr lang="en-US" altLang="ru-RU" sz="1100" b="1">
              <a:solidFill>
                <a:schemeClr val="tx1"/>
              </a:solidFill>
              <a:latin typeface="Arial Narrow" pitchFamily="34" charset="0"/>
            </a:endParaRPr>
          </a:p>
        </p:txBody>
      </p:sp>
      <p:sp>
        <p:nvSpPr>
          <p:cNvPr id="5" name="TextBox 4"/>
          <p:cNvSpPr txBox="1"/>
          <p:nvPr/>
        </p:nvSpPr>
        <p:spPr>
          <a:xfrm>
            <a:off x="7518400" y="5054600"/>
            <a:ext cx="1377950" cy="254000"/>
          </a:xfrm>
          <a:prstGeom prst="rect">
            <a:avLst/>
          </a:prstGeom>
          <a:noFill/>
        </p:spPr>
        <p:txBody>
          <a:bodyPr wrap="none">
            <a:spAutoFit/>
          </a:bodyPr>
          <a:lstStyle/>
          <a:p>
            <a:pPr eaLnBrk="1" fontAlgn="auto" hangingPunct="1">
              <a:spcBef>
                <a:spcPts val="0"/>
              </a:spcBef>
              <a:spcAft>
                <a:spcPts val="0"/>
              </a:spcAft>
              <a:defRPr/>
            </a:pPr>
            <a:r>
              <a:rPr lang="ru-RU" sz="1050" b="1" dirty="0">
                <a:latin typeface="Arial Narrow" panose="020B0606020202030204" pitchFamily="34" charset="0"/>
                <a:cs typeface="Times New Roman" pitchFamily="18" charset="0"/>
              </a:rPr>
              <a:t>Бортников и др., 2022</a:t>
            </a:r>
            <a:endParaRPr lang="en-US" sz="1050" b="1" dirty="0">
              <a:latin typeface="Arial Narrow" panose="020B0606020202030204" pitchFamily="34" charset="0"/>
              <a:cs typeface="Times New Roman" pitchFamily="18" charset="0"/>
            </a:endParaRPr>
          </a:p>
        </p:txBody>
      </p:sp>
    </p:spTree>
    <p:extLst>
      <p:ext uri="{BB962C8B-B14F-4D97-AF65-F5344CB8AC3E}">
        <p14:creationId xmlns:p14="http://schemas.microsoft.com/office/powerpoint/2010/main" val="252803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00" y="516479"/>
            <a:ext cx="8915400" cy="954107"/>
          </a:xfrm>
          <a:prstGeom prst="rect">
            <a:avLst/>
          </a:prstGeom>
        </p:spPr>
        <p:txBody>
          <a:bodyPr wrap="square">
            <a:spAutoFit/>
          </a:bodyPr>
          <a:lstStyle/>
          <a:p>
            <a:r>
              <a:rPr lang="ru-RU" sz="1400" b="1" dirty="0" smtClean="0">
                <a:solidFill>
                  <a:srgbClr val="0070C0"/>
                </a:solidFill>
                <a:latin typeface="Arial Narrow" panose="020B0606020202030204" pitchFamily="34" charset="0"/>
                <a:ea typeface="Times New Roman" panose="02020603050405020304" pitchFamily="18" charset="0"/>
              </a:rPr>
              <a:t>На основе пространственно-статистического ГИС-анализа составлена карта распределения основных месторождений и перспективных рудопроявлений дефицитного и критически </a:t>
            </a:r>
            <a:r>
              <a:rPr lang="ru-RU" sz="1400" b="1" dirty="0" err="1" smtClean="0">
                <a:solidFill>
                  <a:srgbClr val="0070C0"/>
                </a:solidFill>
                <a:latin typeface="Arial Narrow" panose="020B0606020202030204" pitchFamily="34" charset="0"/>
                <a:ea typeface="Times New Roman" panose="02020603050405020304" pitchFamily="18" charset="0"/>
              </a:rPr>
              <a:t>имортозависимого</a:t>
            </a:r>
            <a:r>
              <a:rPr lang="ru-RU" sz="1400" b="1" dirty="0" smtClean="0">
                <a:solidFill>
                  <a:srgbClr val="0070C0"/>
                </a:solidFill>
                <a:latin typeface="Arial Narrow" panose="020B0606020202030204" pitchFamily="34" charset="0"/>
                <a:ea typeface="Times New Roman" panose="02020603050405020304" pitchFamily="18" charset="0"/>
              </a:rPr>
              <a:t> стратегического минерального сырья на территории России. Рассмотрена проблема</a:t>
            </a:r>
            <a:r>
              <a:rPr lang="ru-RU" sz="1400" b="1" dirty="0" smtClean="0">
                <a:solidFill>
                  <a:srgbClr val="0070C0"/>
                </a:solidFill>
                <a:latin typeface="Arial Narrow" panose="020B0606020202030204" pitchFamily="34" charset="0"/>
                <a:ea typeface="Calibri" panose="020F0502020204030204" pitchFamily="34" charset="0"/>
              </a:rPr>
              <a:t> </a:t>
            </a:r>
            <a:r>
              <a:rPr lang="ru-RU" sz="1400" b="1" dirty="0" err="1" smtClean="0">
                <a:solidFill>
                  <a:srgbClr val="0070C0"/>
                </a:solidFill>
                <a:latin typeface="Arial Narrow" panose="020B0606020202030204" pitchFamily="34" charset="0"/>
                <a:ea typeface="Calibri" panose="020F0502020204030204" pitchFamily="34" charset="0"/>
              </a:rPr>
              <a:t>самообеспечения</a:t>
            </a:r>
            <a:r>
              <a:rPr lang="ru-RU" sz="1400" b="1" dirty="0" smtClean="0">
                <a:solidFill>
                  <a:srgbClr val="0070C0"/>
                </a:solidFill>
                <a:latin typeface="Arial Narrow" panose="020B0606020202030204" pitchFamily="34" charset="0"/>
                <a:ea typeface="Calibri" panose="020F0502020204030204" pitchFamily="34" charset="0"/>
              </a:rPr>
              <a:t> России </a:t>
            </a:r>
            <a:r>
              <a:rPr lang="ru-RU" sz="1400" b="1" dirty="0" err="1" smtClean="0">
                <a:solidFill>
                  <a:srgbClr val="0070C0"/>
                </a:solidFill>
                <a:latin typeface="Arial Narrow" panose="020B0606020202030204" pitchFamily="34" charset="0"/>
                <a:ea typeface="Calibri" panose="020F0502020204030204" pitchFamily="34" charset="0"/>
              </a:rPr>
              <a:t>импортозависимыми</a:t>
            </a:r>
            <a:r>
              <a:rPr lang="ru-RU" sz="1400" b="1" dirty="0" smtClean="0">
                <a:solidFill>
                  <a:srgbClr val="0070C0"/>
                </a:solidFill>
                <a:latin typeface="Arial Narrow" panose="020B0606020202030204" pitchFamily="34" charset="0"/>
                <a:ea typeface="Calibri" panose="020F0502020204030204" pitchFamily="34" charset="0"/>
              </a:rPr>
              <a:t> видами (включая критические) стратегического минерального сырья (Бортников и др., 2023). </a:t>
            </a:r>
            <a:endParaRPr lang="ru-RU" sz="1400" b="1" dirty="0">
              <a:solidFill>
                <a:srgbClr val="0070C0"/>
              </a:solidFill>
              <a:latin typeface="Arial Narrow" panose="020B0606020202030204" pitchFamily="34" charset="0"/>
              <a:ea typeface="Calibri" panose="020F0502020204030204" pitchFamily="34" charset="0"/>
            </a:endParaRPr>
          </a:p>
        </p:txBody>
      </p:sp>
      <p:sp>
        <p:nvSpPr>
          <p:cNvPr id="5" name="Прямоугольник 4"/>
          <p:cNvSpPr/>
          <p:nvPr/>
        </p:nvSpPr>
        <p:spPr>
          <a:xfrm>
            <a:off x="152400" y="1408093"/>
            <a:ext cx="8839200" cy="954107"/>
          </a:xfrm>
          <a:prstGeom prst="rect">
            <a:avLst/>
          </a:prstGeom>
        </p:spPr>
        <p:txBody>
          <a:bodyPr wrap="square">
            <a:spAutoFit/>
          </a:bodyPr>
          <a:lstStyle/>
          <a:p>
            <a:r>
              <a:rPr lang="ru-RU" sz="1400" b="1" dirty="0">
                <a:solidFill>
                  <a:srgbClr val="0070C0"/>
                </a:solidFill>
                <a:latin typeface="Arial Narrow" panose="020B0606020202030204" pitchFamily="34" charset="0"/>
                <a:ea typeface="Times New Roman" panose="02020603050405020304" pitchFamily="18" charset="0"/>
              </a:rPr>
              <a:t>Выполненный анализ показал, что Россия может полностью заместить импорт минерального сырья за счет развития собственной МСБ стратегического минерального сырья (СМС). Наиболее быстрыми темпами </a:t>
            </a:r>
            <a:r>
              <a:rPr lang="ru-RU" sz="1400" b="1" dirty="0" err="1">
                <a:solidFill>
                  <a:srgbClr val="0070C0"/>
                </a:solidFill>
                <a:latin typeface="Arial Narrow" panose="020B0606020202030204" pitchFamily="34" charset="0"/>
                <a:ea typeface="Times New Roman" panose="02020603050405020304" pitchFamily="18" charset="0"/>
              </a:rPr>
              <a:t>самообепечение</a:t>
            </a:r>
            <a:r>
              <a:rPr lang="ru-RU" sz="1400" b="1" dirty="0">
                <a:solidFill>
                  <a:srgbClr val="0070C0"/>
                </a:solidFill>
                <a:latin typeface="Arial Narrow" panose="020B0606020202030204" pitchFamily="34" charset="0"/>
                <a:ea typeface="Times New Roman" panose="02020603050405020304" pitchFamily="18" charset="0"/>
              </a:rPr>
              <a:t> по ряду </a:t>
            </a:r>
            <a:r>
              <a:rPr lang="ru-RU" sz="1400" b="1" dirty="0" err="1">
                <a:solidFill>
                  <a:srgbClr val="0070C0"/>
                </a:solidFill>
                <a:latin typeface="Arial Narrow" panose="020B0606020202030204" pitchFamily="34" charset="0"/>
                <a:ea typeface="Times New Roman" panose="02020603050405020304" pitchFamily="18" charset="0"/>
              </a:rPr>
              <a:t>импортозависимым</a:t>
            </a:r>
            <a:r>
              <a:rPr lang="ru-RU" sz="1400" b="1" dirty="0">
                <a:solidFill>
                  <a:srgbClr val="0070C0"/>
                </a:solidFill>
                <a:latin typeface="Arial Narrow" panose="020B0606020202030204" pitchFamily="34" charset="0"/>
                <a:ea typeface="Times New Roman" panose="02020603050405020304" pitchFamily="18" charset="0"/>
              </a:rPr>
              <a:t> видам СМС, (</a:t>
            </a:r>
            <a:r>
              <a:rPr lang="en-US" sz="1400" b="1" dirty="0" err="1">
                <a:solidFill>
                  <a:srgbClr val="0070C0"/>
                </a:solidFill>
                <a:latin typeface="Arial Narrow" panose="020B0606020202030204" pitchFamily="34" charset="0"/>
                <a:ea typeface="Times New Roman" panose="02020603050405020304" pitchFamily="18" charset="0"/>
              </a:rPr>
              <a:t>Zr</a:t>
            </a:r>
            <a:r>
              <a:rPr lang="ru-RU" sz="1400" b="1" dirty="0">
                <a:solidFill>
                  <a:srgbClr val="0070C0"/>
                </a:solidFill>
                <a:latin typeface="Arial Narrow" panose="020B0606020202030204" pitchFamily="34" charset="0"/>
                <a:ea typeface="Times New Roman" panose="02020603050405020304" pitchFamily="18" charset="0"/>
              </a:rPr>
              <a:t>, </a:t>
            </a:r>
            <a:r>
              <a:rPr lang="en-US" sz="1400" b="1" dirty="0" err="1">
                <a:solidFill>
                  <a:srgbClr val="0070C0"/>
                </a:solidFill>
                <a:latin typeface="Arial Narrow" panose="020B0606020202030204" pitchFamily="34" charset="0"/>
                <a:ea typeface="Times New Roman" panose="02020603050405020304" pitchFamily="18" charset="0"/>
              </a:rPr>
              <a:t>Ti</a:t>
            </a:r>
            <a:r>
              <a:rPr lang="ru-RU" sz="1400" b="1" dirty="0">
                <a:solidFill>
                  <a:srgbClr val="0070C0"/>
                </a:solidFill>
                <a:latin typeface="Arial Narrow" panose="020B0606020202030204" pitchFamily="34" charset="0"/>
                <a:ea typeface="Times New Roman" panose="02020603050405020304" pitchFamily="18" charset="0"/>
              </a:rPr>
              <a:t>, </a:t>
            </a:r>
            <a:r>
              <a:rPr lang="en-US" sz="1400" b="1" dirty="0" err="1">
                <a:solidFill>
                  <a:srgbClr val="0070C0"/>
                </a:solidFill>
                <a:latin typeface="Arial Narrow" panose="020B0606020202030204" pitchFamily="34" charset="0"/>
                <a:ea typeface="Times New Roman" panose="02020603050405020304" pitchFamily="18" charset="0"/>
              </a:rPr>
              <a:t>Nb</a:t>
            </a:r>
            <a:r>
              <a:rPr lang="ru-RU" sz="1400" b="1" dirty="0">
                <a:solidFill>
                  <a:srgbClr val="0070C0"/>
                </a:solidFill>
                <a:latin typeface="Arial Narrow" panose="020B0606020202030204" pitchFamily="34" charset="0"/>
                <a:ea typeface="Times New Roman" panose="02020603050405020304" pitchFamily="18" charset="0"/>
              </a:rPr>
              <a:t>, </a:t>
            </a:r>
            <a:r>
              <a:rPr lang="en-US" sz="1400" b="1" dirty="0">
                <a:solidFill>
                  <a:srgbClr val="0070C0"/>
                </a:solidFill>
                <a:latin typeface="Arial Narrow" panose="020B0606020202030204" pitchFamily="34" charset="0"/>
                <a:ea typeface="Times New Roman" panose="02020603050405020304" pitchFamily="18" charset="0"/>
              </a:rPr>
              <a:t>Ta</a:t>
            </a:r>
            <a:r>
              <a:rPr lang="ru-RU" sz="1400" b="1" dirty="0">
                <a:solidFill>
                  <a:srgbClr val="0070C0"/>
                </a:solidFill>
                <a:latin typeface="Arial Narrow" panose="020B0606020202030204" pitchFamily="34" charset="0"/>
                <a:ea typeface="Times New Roman" panose="02020603050405020304" pitchFamily="18" charset="0"/>
              </a:rPr>
              <a:t>, </a:t>
            </a:r>
            <a:r>
              <a:rPr lang="en-US" sz="1400" b="1" dirty="0">
                <a:solidFill>
                  <a:srgbClr val="0070C0"/>
                </a:solidFill>
                <a:latin typeface="Arial Narrow" panose="020B0606020202030204" pitchFamily="34" charset="0"/>
                <a:ea typeface="Times New Roman" panose="02020603050405020304" pitchFamily="18" charset="0"/>
              </a:rPr>
              <a:t>REE</a:t>
            </a:r>
            <a:r>
              <a:rPr lang="ru-RU" sz="1400" b="1" dirty="0">
                <a:solidFill>
                  <a:srgbClr val="0070C0"/>
                </a:solidFill>
                <a:latin typeface="Arial Narrow" panose="020B0606020202030204" pitchFamily="34" charset="0"/>
                <a:ea typeface="Times New Roman" panose="02020603050405020304" pitchFamily="18" charset="0"/>
              </a:rPr>
              <a:t>, </a:t>
            </a:r>
            <a:r>
              <a:rPr lang="en-US" sz="1400" b="1" dirty="0">
                <a:solidFill>
                  <a:srgbClr val="0070C0"/>
                </a:solidFill>
                <a:latin typeface="Arial Narrow" panose="020B0606020202030204" pitchFamily="34" charset="0"/>
                <a:ea typeface="Times New Roman" panose="02020603050405020304" pitchFamily="18" charset="0"/>
              </a:rPr>
              <a:t>Li</a:t>
            </a:r>
            <a:r>
              <a:rPr lang="ru-RU" sz="1400" b="1" dirty="0">
                <a:solidFill>
                  <a:srgbClr val="0070C0"/>
                </a:solidFill>
                <a:latin typeface="Arial Narrow" panose="020B0606020202030204" pitchFamily="34" charset="0"/>
                <a:ea typeface="Times New Roman" panose="02020603050405020304" pitchFamily="18" charset="0"/>
              </a:rPr>
              <a:t> и др.) может быть достигнуто за счет освоения россыпных месторождений, </a:t>
            </a:r>
            <a:r>
              <a:rPr lang="ru-RU" sz="1400" b="1" dirty="0" err="1">
                <a:solidFill>
                  <a:srgbClr val="0070C0"/>
                </a:solidFill>
                <a:latin typeface="Arial Narrow" panose="020B0606020202030204" pitchFamily="34" charset="0"/>
                <a:ea typeface="Times New Roman" panose="02020603050405020304" pitchFamily="18" charset="0"/>
              </a:rPr>
              <a:t>кор</a:t>
            </a:r>
            <a:r>
              <a:rPr lang="ru-RU" sz="1400" b="1" dirty="0">
                <a:solidFill>
                  <a:srgbClr val="0070C0"/>
                </a:solidFill>
                <a:latin typeface="Arial Narrow" panose="020B0606020202030204" pitchFamily="34" charset="0"/>
                <a:ea typeface="Times New Roman" panose="02020603050405020304" pitchFamily="18" charset="0"/>
              </a:rPr>
              <a:t> выветривания и техногенного сырья</a:t>
            </a:r>
            <a:r>
              <a:rPr lang="ru-RU" sz="1400" b="1" dirty="0" smtClean="0">
                <a:solidFill>
                  <a:srgbClr val="0070C0"/>
                </a:solidFill>
                <a:latin typeface="Arial Narrow" panose="020B0606020202030204" pitchFamily="34" charset="0"/>
                <a:ea typeface="Times New Roman" panose="02020603050405020304" pitchFamily="18" charset="0"/>
              </a:rPr>
              <a:t>.</a:t>
            </a:r>
            <a:endParaRPr lang="ru-RU" sz="1400" b="1" dirty="0">
              <a:solidFill>
                <a:srgbClr val="0070C0"/>
              </a:solidFill>
              <a:latin typeface="Arial Narrow" panose="020B0606020202030204" pitchFamily="34" charset="0"/>
              <a:ea typeface="Times New Roman" panose="02020603050405020304" pitchFamily="18" charset="0"/>
            </a:endParaRPr>
          </a:p>
        </p:txBody>
      </p:sp>
      <p:sp>
        <p:nvSpPr>
          <p:cNvPr id="3" name="Прямоугольник 2"/>
          <p:cNvSpPr/>
          <p:nvPr/>
        </p:nvSpPr>
        <p:spPr>
          <a:xfrm>
            <a:off x="152400" y="-67360"/>
            <a:ext cx="8839200" cy="646331"/>
          </a:xfrm>
          <a:prstGeom prst="rect">
            <a:avLst/>
          </a:prstGeom>
        </p:spPr>
        <p:txBody>
          <a:bodyPr wrap="square">
            <a:spAutoFit/>
          </a:bodyPr>
          <a:lstStyle/>
          <a:p>
            <a:r>
              <a:rPr lang="ru-RU" b="1" dirty="0" smtClean="0">
                <a:solidFill>
                  <a:srgbClr val="FF0000"/>
                </a:solidFill>
                <a:latin typeface="Arial Narrow" panose="020B0606020202030204" pitchFamily="34" charset="0"/>
                <a:ea typeface="Times New Roman" panose="02020603050405020304" pitchFamily="18" charset="0"/>
              </a:rPr>
              <a:t>РАССМОТРЕНА ПРОБЛЕМА</a:t>
            </a:r>
            <a:r>
              <a:rPr lang="ru-RU" b="1" dirty="0" smtClean="0">
                <a:solidFill>
                  <a:srgbClr val="FF0000"/>
                </a:solidFill>
                <a:latin typeface="Arial Narrow" panose="020B0606020202030204" pitchFamily="34" charset="0"/>
                <a:ea typeface="Calibri" panose="020F0502020204030204" pitchFamily="34" charset="0"/>
              </a:rPr>
              <a:t> САМООБЕСПЕЧЕНИЯ РОССИИ ИМПОРТОЗАВИСИМЫМИ ВИДАМИ (ВКЛЮЧАЯ КРИТИЧЕСКИЕ) СТРАТЕГИЧЕСКОГО МИНЕРАЛЬНОГО СЫРЬЯ</a:t>
            </a:r>
            <a:endParaRPr lang="ru-RU" b="1" dirty="0">
              <a:solidFill>
                <a:srgbClr val="FF0000"/>
              </a:solidFill>
              <a:latin typeface="Arial Narrow" panose="020B0606020202030204" pitchFamily="34" charset="0"/>
            </a:endParaRPr>
          </a:p>
        </p:txBody>
      </p:sp>
      <p:pic>
        <p:nvPicPr>
          <p:cNvPr id="2050" name="Picture 2" descr="C:\Users\SASHA\Desktop\СДПИ субъекты РФ.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2362200"/>
            <a:ext cx="7315200" cy="427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413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611560" y="771550"/>
          <a:ext cx="8075240" cy="2376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Схема 7"/>
          <p:cNvGraphicFramePr/>
          <p:nvPr/>
        </p:nvGraphicFramePr>
        <p:xfrm>
          <a:off x="611560" y="3429000"/>
          <a:ext cx="8075240" cy="23762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94500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653001" cy="1188363"/>
          </a:xfrm>
        </p:spPr>
        <p:txBody>
          <a:bodyPr>
            <a:normAutofit fontScale="90000"/>
          </a:bodyPr>
          <a:lstStyle/>
          <a:p>
            <a:r>
              <a:rPr lang="ru-RU" sz="1400" b="1" dirty="0">
                <a:solidFill>
                  <a:srgbClr val="FF0000"/>
                </a:solidFill>
                <a:latin typeface="Arial Narrow" panose="020B0606020202030204" pitchFamily="34" charset="0"/>
              </a:rPr>
              <a:t>Техногенные (антропогенные) месторождения в качестве нетрадиционных источников минерального сырья будут все более привлекать внимание промышленности. Совокупность причин растущего дефицита и критической важности металлов для новых технологий делает </a:t>
            </a:r>
            <a:r>
              <a:rPr lang="ru-RU" sz="1400" b="1" dirty="0" err="1">
                <a:solidFill>
                  <a:srgbClr val="FF0000"/>
                </a:solidFill>
                <a:latin typeface="Arial Narrow" panose="020B0606020202030204" pitchFamily="34" charset="0"/>
              </a:rPr>
              <a:t>ресайклинг</a:t>
            </a:r>
            <a:r>
              <a:rPr lang="ru-RU" sz="1400" b="1" dirty="0">
                <a:solidFill>
                  <a:srgbClr val="FF0000"/>
                </a:solidFill>
                <a:latin typeface="Arial Narrow" panose="020B0606020202030204" pitchFamily="34" charset="0"/>
              </a:rPr>
              <a:t> металлов (повторное использование материалов вместо переработки сырьевых ресурсов; от английского «</a:t>
            </a:r>
            <a:r>
              <a:rPr lang="ru-RU" sz="1400" b="1" dirty="0" err="1">
                <a:solidFill>
                  <a:srgbClr val="FF0000"/>
                </a:solidFill>
                <a:latin typeface="Arial Narrow" panose="020B0606020202030204" pitchFamily="34" charset="0"/>
              </a:rPr>
              <a:t>recycle</a:t>
            </a:r>
            <a:r>
              <a:rPr lang="ru-RU" sz="1400" b="1" dirty="0">
                <a:solidFill>
                  <a:srgbClr val="FF0000"/>
                </a:solidFill>
                <a:latin typeface="Arial Narrow" panose="020B0606020202030204" pitchFamily="34" charset="0"/>
              </a:rPr>
              <a:t>» – переработка, повторный цикл) одним из важнейших требуемых прорывов в XXI веке. </a:t>
            </a:r>
            <a:r>
              <a:rPr lang="ru-RU" sz="1400" dirty="0">
                <a:solidFill>
                  <a:srgbClr val="FF0000"/>
                </a:solidFill>
              </a:rPr>
              <a:t/>
            </a:r>
            <a:br>
              <a:rPr lang="ru-RU" sz="1400" dirty="0">
                <a:solidFill>
                  <a:srgbClr val="FF0000"/>
                </a:solidFill>
              </a:rPr>
            </a:br>
            <a:endParaRPr lang="ru-RU" sz="1400" dirty="0">
              <a:solidFill>
                <a:srgbClr val="FF0000"/>
              </a:solidFill>
            </a:endParaRPr>
          </a:p>
        </p:txBody>
      </p:sp>
      <p:sp>
        <p:nvSpPr>
          <p:cNvPr id="4" name="Номер слайда 3"/>
          <p:cNvSpPr>
            <a:spLocks noGrp="1"/>
          </p:cNvSpPr>
          <p:nvPr>
            <p:ph type="sldNum" sz="quarter" idx="12"/>
          </p:nvPr>
        </p:nvSpPr>
        <p:spPr/>
        <p:txBody>
          <a:bodyPr/>
          <a:lstStyle/>
          <a:p>
            <a:pPr>
              <a:defRPr/>
            </a:pPr>
            <a:fld id="{AE3684D9-6372-4ADB-A2D4-F4CBAE3B2264}" type="slidenum">
              <a:rPr lang="ru-RU" smtClean="0"/>
              <a:pPr>
                <a:defRPr/>
              </a:pPr>
              <a:t>20</a:t>
            </a:fld>
            <a:endParaRPr lang="ru-RU"/>
          </a:p>
        </p:txBody>
      </p:sp>
      <p:pic>
        <p:nvPicPr>
          <p:cNvPr id="1028" name="Picture 4" descr="C:\Users\SASHA\Desktop\Без имени-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202326"/>
            <a:ext cx="7848872" cy="45245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48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96752"/>
            <a:ext cx="4536504" cy="4278094"/>
          </a:xfrm>
          <a:prstGeom prst="rect">
            <a:avLst/>
          </a:prstGeom>
        </p:spPr>
        <p:txBody>
          <a:bodyPr wrap="square">
            <a:spAutoFit/>
          </a:bodyPr>
          <a:lstStyle/>
          <a:p>
            <a:r>
              <a:rPr lang="ru-RU" sz="1600" b="1" dirty="0">
                <a:solidFill>
                  <a:srgbClr val="0070C0"/>
                </a:solidFill>
                <a:latin typeface="Arial Narrow" panose="020B0606020202030204" pitchFamily="34" charset="0"/>
              </a:rPr>
              <a:t>ГК «</a:t>
            </a:r>
            <a:r>
              <a:rPr lang="ru-RU" sz="1600" b="1" dirty="0" err="1">
                <a:solidFill>
                  <a:srgbClr val="0070C0"/>
                </a:solidFill>
                <a:latin typeface="Arial Narrow" panose="020B0606020202030204" pitchFamily="34" charset="0"/>
              </a:rPr>
              <a:t>Скайград</a:t>
            </a:r>
            <a:r>
              <a:rPr lang="ru-RU" sz="1600" b="1" dirty="0">
                <a:solidFill>
                  <a:srgbClr val="0070C0"/>
                </a:solidFill>
                <a:latin typeface="Arial Narrow" panose="020B0606020202030204" pitchFamily="34" charset="0"/>
              </a:rPr>
              <a:t>» активно занимается развитием отечественной отрасли редкоземельных металлов (РЗМ). ООО «ЛИТ» была разработана уникальная технология экстракционного разделения группового редкоземельного концентрата на индивидуальные оксиды РЗМ на базе использования абсолютно нового высокоэффективного оборудования собственного производства. В 2018 г. было запущено опытно-промышленное производство в г. Королеве Московской обл.</a:t>
            </a:r>
          </a:p>
          <a:p>
            <a:r>
              <a:rPr lang="ru-RU" sz="1600" b="1" dirty="0" smtClean="0">
                <a:solidFill>
                  <a:srgbClr val="0070C0"/>
                </a:solidFill>
                <a:latin typeface="Arial Narrow" panose="020B0606020202030204" pitchFamily="34" charset="0"/>
              </a:rPr>
              <a:t>Комбинат </a:t>
            </a:r>
            <a:r>
              <a:rPr lang="ru-RU" sz="1600" b="1" dirty="0">
                <a:solidFill>
                  <a:srgbClr val="0070C0"/>
                </a:solidFill>
                <a:latin typeface="Arial Narrow" panose="020B0606020202030204" pitchFamily="34" charset="0"/>
              </a:rPr>
              <a:t>по переработке </a:t>
            </a:r>
            <a:r>
              <a:rPr lang="ru-RU" sz="1600" b="1" dirty="0" err="1" smtClean="0">
                <a:solidFill>
                  <a:srgbClr val="0070C0"/>
                </a:solidFill>
                <a:latin typeface="Arial Narrow" panose="020B0606020202030204" pitchFamily="34" charset="0"/>
              </a:rPr>
              <a:t>фосфогипса</a:t>
            </a:r>
            <a:r>
              <a:rPr lang="ru-RU" sz="1600" b="1" dirty="0" smtClean="0">
                <a:solidFill>
                  <a:srgbClr val="0070C0"/>
                </a:solidFill>
                <a:latin typeface="Arial Narrow" panose="020B0606020202030204" pitchFamily="34" charset="0"/>
              </a:rPr>
              <a:t> </a:t>
            </a:r>
            <a:r>
              <a:rPr lang="ru-RU" sz="1600" b="1" dirty="0">
                <a:solidFill>
                  <a:srgbClr val="0070C0"/>
                </a:solidFill>
                <a:latin typeface="Arial Narrow" panose="020B0606020202030204" pitchFamily="34" charset="0"/>
              </a:rPr>
              <a:t>сможет производить 4 тыс. т редкоземельных металлов в год. </a:t>
            </a:r>
            <a:r>
              <a:rPr lang="ru-RU" sz="1600" b="1" dirty="0" smtClean="0">
                <a:solidFill>
                  <a:srgbClr val="0070C0"/>
                </a:solidFill>
                <a:latin typeface="Arial Narrow" panose="020B0606020202030204" pitchFamily="34" charset="0"/>
              </a:rPr>
              <a:t>Кроме того в структуре доходов: </a:t>
            </a:r>
            <a:r>
              <a:rPr lang="ru-RU" sz="1600" b="1" dirty="0">
                <a:solidFill>
                  <a:srgbClr val="0070C0"/>
                </a:solidFill>
                <a:latin typeface="Arial Narrow" panose="020B0606020202030204" pitchFamily="34" charset="0"/>
              </a:rPr>
              <a:t>примерно 30 % придется на гипсовую продукцию, еще 20 % — на удобрения. </a:t>
            </a:r>
            <a:r>
              <a:rPr lang="ru-RU" sz="1600" b="1" dirty="0" smtClean="0">
                <a:solidFill>
                  <a:srgbClr val="0070C0"/>
                </a:solidFill>
                <a:latin typeface="Arial Narrow" panose="020B0606020202030204" pitchFamily="34" charset="0"/>
              </a:rPr>
              <a:t>Запасы </a:t>
            </a:r>
            <a:r>
              <a:rPr lang="ru-RU" sz="1600" b="1" dirty="0" err="1" smtClean="0">
                <a:solidFill>
                  <a:srgbClr val="0070C0"/>
                </a:solidFill>
                <a:latin typeface="Arial Narrow" panose="020B0606020202030204" pitchFamily="34" charset="0"/>
              </a:rPr>
              <a:t>фосфогипса</a:t>
            </a:r>
            <a:r>
              <a:rPr lang="ru-RU" sz="1600" b="1" dirty="0" smtClean="0">
                <a:solidFill>
                  <a:srgbClr val="0070C0"/>
                </a:solidFill>
                <a:latin typeface="Arial Narrow" panose="020B0606020202030204" pitchFamily="34" charset="0"/>
              </a:rPr>
              <a:t> оцениваются в 300 млн. т., содержат 1 млн. т РЗЭ.</a:t>
            </a:r>
            <a:endParaRPr lang="ru-RU" sz="1600" b="1" i="0" dirty="0">
              <a:solidFill>
                <a:srgbClr val="0070C0"/>
              </a:solidFill>
              <a:effectLst/>
              <a:latin typeface="Arial Narrow" panose="020B060602020203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7695" y="836712"/>
            <a:ext cx="3971971" cy="2232248"/>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3335799"/>
            <a:ext cx="2558191" cy="3360264"/>
          </a:xfrm>
          <a:prstGeom prst="rect">
            <a:avLst/>
          </a:prstGeom>
        </p:spPr>
      </p:pic>
    </p:spTree>
    <p:extLst>
      <p:ext uri="{BB962C8B-B14F-4D97-AF65-F5344CB8AC3E}">
        <p14:creationId xmlns:p14="http://schemas.microsoft.com/office/powerpoint/2010/main" val="219778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3482914240"/>
              </p:ext>
            </p:extLst>
          </p:nvPr>
        </p:nvGraphicFramePr>
        <p:xfrm>
          <a:off x="152400" y="0"/>
          <a:ext cx="8915400"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289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lum bright="-10000" contrast="10000"/>
          </a:blip>
          <a:srcRect/>
          <a:stretch>
            <a:fillRect/>
          </a:stretch>
        </p:blipFill>
        <p:spPr bwMode="auto">
          <a:xfrm>
            <a:off x="467544" y="260648"/>
            <a:ext cx="8280920" cy="6408712"/>
          </a:xfrm>
          <a:prstGeom prst="rect">
            <a:avLst/>
          </a:prstGeom>
          <a:noFill/>
          <a:ln w="9525">
            <a:noFill/>
            <a:miter lim="800000"/>
            <a:headEnd/>
            <a:tailEnd/>
          </a:ln>
        </p:spPr>
      </p:pic>
    </p:spTree>
    <p:extLst>
      <p:ext uri="{BB962C8B-B14F-4D97-AF65-F5344CB8AC3E}">
        <p14:creationId xmlns:p14="http://schemas.microsoft.com/office/powerpoint/2010/main" val="3420241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2768" y="620688"/>
            <a:ext cx="7302640" cy="461665"/>
          </a:xfrm>
          <a:prstGeom prst="rect">
            <a:avLst/>
          </a:prstGeom>
          <a:noFill/>
        </p:spPr>
        <p:txBody>
          <a:bodyPr wrap="none" rtlCol="0">
            <a:spAutoFit/>
          </a:bodyPr>
          <a:lstStyle/>
          <a:p>
            <a:r>
              <a:rPr lang="ru-RU" sz="2400" b="1" dirty="0" smtClean="0">
                <a:solidFill>
                  <a:srgbClr val="0070C0"/>
                </a:solidFill>
              </a:rPr>
              <a:t>ТРИ НАПРАВЛЕНИЯ РАЗВИТИЯ МСБ РОССИИ:</a:t>
            </a:r>
            <a:endParaRPr lang="ru-RU" sz="2400" b="1" dirty="0">
              <a:solidFill>
                <a:srgbClr val="0070C0"/>
              </a:solidFill>
            </a:endParaRPr>
          </a:p>
        </p:txBody>
      </p:sp>
      <p:graphicFrame>
        <p:nvGraphicFramePr>
          <p:cNvPr id="5" name="Схема 4"/>
          <p:cNvGraphicFramePr/>
          <p:nvPr>
            <p:extLst>
              <p:ext uri="{D42A27DB-BD31-4B8C-83A1-F6EECF244321}">
                <p14:modId xmlns:p14="http://schemas.microsoft.com/office/powerpoint/2010/main" val="1248700962"/>
              </p:ext>
            </p:extLst>
          </p:nvPr>
        </p:nvGraphicFramePr>
        <p:xfrm>
          <a:off x="1072768" y="1412776"/>
          <a:ext cx="7272808"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218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2D5BF066-38D2-4140-A076-C61040631A82}" type="slidenum">
              <a:rPr lang="ru-RU" smtClean="0"/>
              <a:pPr>
                <a:defRPr/>
              </a:pPr>
              <a:t>25</a:t>
            </a:fld>
            <a:endParaRPr lang="ru-RU"/>
          </a:p>
        </p:txBody>
      </p:sp>
      <p:pic>
        <p:nvPicPr>
          <p:cNvPr id="26626" name="Picture 2" descr="C:\Users\SASHA\Desktop\1060387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l="2504" r="13092" b="6808"/>
          <a:stretch>
            <a:fillRect/>
          </a:stretch>
        </p:blipFill>
        <p:spPr bwMode="auto">
          <a:xfrm>
            <a:off x="1" y="3906837"/>
            <a:ext cx="4860031" cy="2951163"/>
          </a:xfrm>
          <a:prstGeom prst="rect">
            <a:avLst/>
          </a:prstGeom>
          <a:noFill/>
          <a:ln w="9525">
            <a:noFill/>
            <a:miter lim="800000"/>
            <a:headEnd/>
            <a:tailEnd/>
          </a:ln>
        </p:spPr>
      </p:pic>
      <p:sp>
        <p:nvSpPr>
          <p:cNvPr id="26628" name="TextBox 2"/>
          <p:cNvSpPr txBox="1">
            <a:spLocks noChangeArrowheads="1"/>
          </p:cNvSpPr>
          <p:nvPr/>
        </p:nvSpPr>
        <p:spPr bwMode="auto">
          <a:xfrm>
            <a:off x="6553200" y="908720"/>
            <a:ext cx="2469715" cy="461665"/>
          </a:xfrm>
          <a:prstGeom prst="rect">
            <a:avLst/>
          </a:prstGeom>
          <a:noFill/>
          <a:ln w="9525">
            <a:noFill/>
            <a:miter lim="800000"/>
            <a:headEnd/>
            <a:tailEnd/>
          </a:ln>
        </p:spPr>
        <p:txBody>
          <a:bodyPr wrap="none">
            <a:spAutoFit/>
          </a:bodyPr>
          <a:lstStyle/>
          <a:p>
            <a:r>
              <a:rPr lang="ru-RU" sz="2400" b="1" dirty="0">
                <a:solidFill>
                  <a:srgbClr val="C00000"/>
                </a:solidFill>
                <a:latin typeface="Arial" panose="020B0604020202020204" pitchFamily="34" charset="0"/>
                <a:cs typeface="Arial" panose="020B0604020202020204" pitchFamily="34" charset="0"/>
              </a:rPr>
              <a:t>ЗОНА ТУНДРЫ</a:t>
            </a:r>
          </a:p>
        </p:txBody>
      </p:sp>
      <p:sp>
        <p:nvSpPr>
          <p:cNvPr id="3" name="TextBox 2"/>
          <p:cNvSpPr txBox="1"/>
          <p:nvPr/>
        </p:nvSpPr>
        <p:spPr>
          <a:xfrm>
            <a:off x="179512" y="228754"/>
            <a:ext cx="6135910" cy="523220"/>
          </a:xfrm>
          <a:prstGeom prst="rect">
            <a:avLst/>
          </a:prstGeom>
          <a:noFill/>
        </p:spPr>
        <p:txBody>
          <a:bodyPr wrap="none" rtlCol="0">
            <a:spAutoFit/>
          </a:bodyPr>
          <a:lstStyle/>
          <a:p>
            <a:r>
              <a:rPr lang="ru-RU" sz="2800" b="1" dirty="0" smtClean="0">
                <a:solidFill>
                  <a:srgbClr val="C00000"/>
                </a:solidFill>
              </a:rPr>
              <a:t>Еще неоткрытые месторождения</a:t>
            </a:r>
            <a:endParaRPr lang="ru-RU" sz="2800" b="1" dirty="0">
              <a:solidFill>
                <a:srgbClr val="C00000"/>
              </a:solidFill>
            </a:endParaRPr>
          </a:p>
        </p:txBody>
      </p:sp>
    </p:spTree>
    <p:extLst>
      <p:ext uri="{BB962C8B-B14F-4D97-AF65-F5344CB8AC3E}">
        <p14:creationId xmlns:p14="http://schemas.microsoft.com/office/powerpoint/2010/main" val="4185171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37" name="Image" r:id="rId3" imgW="10476000" imgH="7123680" progId="Photoshop.Image.9">
                  <p:embed/>
                </p:oleObj>
              </mc:Choice>
              <mc:Fallback>
                <p:oleObj name="Image" r:id="rId3" imgW="10476000" imgH="7123680" progId="Photoshop.Image.9">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
        <p:nvSpPr>
          <p:cNvPr id="3" name="TextBox 2"/>
          <p:cNvSpPr txBox="1"/>
          <p:nvPr/>
        </p:nvSpPr>
        <p:spPr>
          <a:xfrm>
            <a:off x="838200" y="1676400"/>
            <a:ext cx="8422177" cy="830997"/>
          </a:xfrm>
          <a:prstGeom prst="rect">
            <a:avLst/>
          </a:prstGeom>
          <a:noFill/>
          <a:scene3d>
            <a:camera prst="isometricOffAxis1Right"/>
            <a:lightRig rig="threePt" dir="t"/>
          </a:scene3d>
        </p:spPr>
        <p:txBody>
          <a:bodyPr wrap="none">
            <a:spAutoFit/>
          </a:bodyPr>
          <a:lstStyle/>
          <a:p>
            <a:pPr>
              <a:defRPr/>
            </a:pPr>
            <a:r>
              <a:rPr lang="ru-RU" sz="4800" b="1" i="1" dirty="0">
                <a:solidFill>
                  <a:schemeClr val="bg1"/>
                </a:solidFill>
              </a:rPr>
              <a:t>СПАСИБО ЗА </a:t>
            </a:r>
            <a:r>
              <a:rPr lang="ru-RU" sz="4800" b="1" i="1" dirty="0" smtClean="0">
                <a:solidFill>
                  <a:schemeClr val="bg1"/>
                </a:solidFill>
              </a:rPr>
              <a:t>ВНИМАНИЕ</a:t>
            </a:r>
            <a:r>
              <a:rPr lang="en-US" sz="4800" b="1" i="1" dirty="0" smtClean="0">
                <a:solidFill>
                  <a:schemeClr val="bg1"/>
                </a:solidFill>
              </a:rPr>
              <a:t> !</a:t>
            </a:r>
            <a:endParaRPr lang="ru-RU" sz="4800" b="1" i="1" dirty="0">
              <a:solidFill>
                <a:schemeClr val="bg1"/>
              </a:solidFill>
            </a:endParaRPr>
          </a:p>
        </p:txBody>
      </p:sp>
      <p:sp>
        <p:nvSpPr>
          <p:cNvPr id="4" name="Прямоугольник 3"/>
          <p:cNvSpPr/>
          <p:nvPr/>
        </p:nvSpPr>
        <p:spPr>
          <a:xfrm>
            <a:off x="4572000" y="5943600"/>
            <a:ext cx="4572000" cy="646331"/>
          </a:xfrm>
          <a:prstGeom prst="rect">
            <a:avLst/>
          </a:prstGeom>
        </p:spPr>
        <p:txBody>
          <a:bodyPr>
            <a:spAutoFit/>
          </a:bodyPr>
          <a:lstStyle/>
          <a:p>
            <a:r>
              <a:rPr lang="ru-RU" b="1" dirty="0">
                <a:solidFill>
                  <a:schemeClr val="bg1"/>
                </a:solidFill>
                <a:latin typeface="Arial Narrow" panose="020B0606020202030204" pitchFamily="34" charset="0"/>
              </a:rPr>
              <a:t>Панорама </a:t>
            </a:r>
            <a:r>
              <a:rPr lang="ru-RU" b="1" dirty="0" smtClean="0">
                <a:solidFill>
                  <a:schemeClr val="bg1"/>
                </a:solidFill>
                <a:latin typeface="Arial Narrow" panose="020B0606020202030204" pitchFamily="34" charset="0"/>
              </a:rPr>
              <a:t>Майского </a:t>
            </a:r>
            <a:r>
              <a:rPr lang="ru-RU" b="1" dirty="0">
                <a:solidFill>
                  <a:schemeClr val="bg1"/>
                </a:solidFill>
                <a:latin typeface="Arial Narrow" panose="020B0606020202030204" pitchFamily="34" charset="0"/>
              </a:rPr>
              <a:t>ГОКа </a:t>
            </a:r>
            <a:r>
              <a:rPr lang="ru-RU" b="1" dirty="0" smtClean="0">
                <a:solidFill>
                  <a:schemeClr val="bg1"/>
                </a:solidFill>
                <a:latin typeface="Arial Narrow" panose="020B0606020202030204" pitchFamily="34" charset="0"/>
              </a:rPr>
              <a:t>(Полиметалл), Центральная Чукотка</a:t>
            </a:r>
            <a:endParaRPr lang="ru-RU"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20310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txBox="1">
            <a:spLocks/>
          </p:cNvSpPr>
          <p:nvPr/>
        </p:nvSpPr>
        <p:spPr>
          <a:xfrm>
            <a:off x="914400" y="228600"/>
            <a:ext cx="9144000" cy="704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ru-RU" sz="2000" b="1" spc="-50" dirty="0" smtClean="0">
                <a:solidFill>
                  <a:srgbClr val="0070C0"/>
                </a:solidFill>
                <a:latin typeface="Arial Narrow" panose="020B0606020202030204" pitchFamily="34" charset="0"/>
              </a:rPr>
              <a:t>Обеспеченность мировой добычи ресурсами основных металлов, лет</a:t>
            </a:r>
            <a:endParaRPr lang="ru-RU" sz="2000" b="1" spc="-50" dirty="0">
              <a:solidFill>
                <a:srgbClr val="0070C0"/>
              </a:solidFill>
              <a:latin typeface="Arial Narrow" panose="020B0606020202030204" pitchFamily="34" charset="0"/>
            </a:endParaRPr>
          </a:p>
        </p:txBody>
      </p:sp>
      <p:sp>
        <p:nvSpPr>
          <p:cNvPr id="7171" name="Номер слайда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spcBef>
                <a:spcPct val="0"/>
              </a:spcBef>
              <a:buFontTx/>
              <a:buNone/>
            </a:pPr>
            <a:fld id="{0A9574EC-2B30-4BAB-AF3F-903F5D1DD21A}" type="slidenum">
              <a:rPr lang="en-US" altLang="ru-RU" sz="1200">
                <a:solidFill>
                  <a:srgbClr val="222A35"/>
                </a:solidFill>
              </a:rPr>
              <a:pPr>
                <a:spcBef>
                  <a:spcPct val="0"/>
                </a:spcBef>
                <a:buFontTx/>
                <a:buNone/>
              </a:pPr>
              <a:t>3</a:t>
            </a:fld>
            <a:endParaRPr lang="en-US" altLang="ru-RU" sz="1200">
              <a:solidFill>
                <a:srgbClr val="222A35"/>
              </a:solidFill>
            </a:endParaRPr>
          </a:p>
        </p:txBody>
      </p:sp>
      <p:graphicFrame>
        <p:nvGraphicFramePr>
          <p:cNvPr id="9" name="Диаграмма 8"/>
          <p:cNvGraphicFramePr>
            <a:graphicFrameLocks/>
          </p:cNvGraphicFramePr>
          <p:nvPr/>
        </p:nvGraphicFramePr>
        <p:xfrm>
          <a:off x="26572" y="659064"/>
          <a:ext cx="8964488" cy="6165303"/>
        </p:xfrm>
        <a:graphic>
          <a:graphicData uri="http://schemas.openxmlformats.org/drawingml/2006/chart">
            <c:chart xmlns:c="http://schemas.openxmlformats.org/drawingml/2006/chart" xmlns:r="http://schemas.openxmlformats.org/officeDocument/2006/relationships" r:id="rId3"/>
          </a:graphicData>
        </a:graphic>
      </p:graphicFrame>
      <p:sp>
        <p:nvSpPr>
          <p:cNvPr id="7173" name="TextBox 5"/>
          <p:cNvSpPr txBox="1">
            <a:spLocks noChangeArrowheads="1"/>
          </p:cNvSpPr>
          <p:nvPr/>
        </p:nvSpPr>
        <p:spPr bwMode="auto">
          <a:xfrm>
            <a:off x="6324600" y="5570538"/>
            <a:ext cx="221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входит в 10-ку</a:t>
            </a:r>
          </a:p>
        </p:txBody>
      </p:sp>
      <p:sp>
        <p:nvSpPr>
          <p:cNvPr id="7174" name="TextBox 7"/>
          <p:cNvSpPr txBox="1">
            <a:spLocks noChangeArrowheads="1"/>
          </p:cNvSpPr>
          <p:nvPr/>
        </p:nvSpPr>
        <p:spPr bwMode="auto">
          <a:xfrm>
            <a:off x="6551613" y="3970338"/>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- 3 место </a:t>
            </a:r>
          </a:p>
        </p:txBody>
      </p:sp>
      <p:sp>
        <p:nvSpPr>
          <p:cNvPr id="7175" name="TextBox 9"/>
          <p:cNvSpPr txBox="1">
            <a:spLocks noChangeArrowheads="1"/>
          </p:cNvSpPr>
          <p:nvPr/>
        </p:nvSpPr>
        <p:spPr bwMode="auto">
          <a:xfrm>
            <a:off x="6619875" y="4622800"/>
            <a:ext cx="2217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входит в 10-ку</a:t>
            </a:r>
          </a:p>
        </p:txBody>
      </p:sp>
      <p:sp>
        <p:nvSpPr>
          <p:cNvPr id="7176" name="TextBox 10"/>
          <p:cNvSpPr txBox="1">
            <a:spLocks noChangeArrowheads="1"/>
          </p:cNvSpPr>
          <p:nvPr/>
        </p:nvSpPr>
        <p:spPr bwMode="auto">
          <a:xfrm>
            <a:off x="663575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- 3 место </a:t>
            </a:r>
          </a:p>
        </p:txBody>
      </p:sp>
      <p:sp>
        <p:nvSpPr>
          <p:cNvPr id="7177" name="TextBox 11"/>
          <p:cNvSpPr txBox="1">
            <a:spLocks noChangeArrowheads="1"/>
          </p:cNvSpPr>
          <p:nvPr/>
        </p:nvSpPr>
        <p:spPr bwMode="auto">
          <a:xfrm>
            <a:off x="5943600" y="2474913"/>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- 3 место </a:t>
            </a:r>
          </a:p>
        </p:txBody>
      </p:sp>
      <p:sp>
        <p:nvSpPr>
          <p:cNvPr id="7178" name="TextBox 12"/>
          <p:cNvSpPr txBox="1">
            <a:spLocks noChangeArrowheads="1"/>
          </p:cNvSpPr>
          <p:nvPr/>
        </p:nvSpPr>
        <p:spPr bwMode="auto">
          <a:xfrm>
            <a:off x="7046913" y="4381500"/>
            <a:ext cx="1790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- 4 место </a:t>
            </a:r>
          </a:p>
        </p:txBody>
      </p:sp>
      <p:sp>
        <p:nvSpPr>
          <p:cNvPr id="7179" name="TextBox 13"/>
          <p:cNvSpPr txBox="1">
            <a:spLocks noChangeArrowheads="1"/>
          </p:cNvSpPr>
          <p:nvPr/>
        </p:nvSpPr>
        <p:spPr bwMode="auto">
          <a:xfrm>
            <a:off x="4591050" y="1927225"/>
            <a:ext cx="1790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- 4 место </a:t>
            </a:r>
          </a:p>
        </p:txBody>
      </p:sp>
      <p:sp>
        <p:nvSpPr>
          <p:cNvPr id="7180" name="TextBox 14"/>
          <p:cNvSpPr txBox="1">
            <a:spLocks noChangeArrowheads="1"/>
          </p:cNvSpPr>
          <p:nvPr/>
        </p:nvSpPr>
        <p:spPr bwMode="auto">
          <a:xfrm>
            <a:off x="3505200" y="993775"/>
            <a:ext cx="1790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- 4 место </a:t>
            </a:r>
          </a:p>
        </p:txBody>
      </p:sp>
      <p:sp>
        <p:nvSpPr>
          <p:cNvPr id="7181" name="TextBox 15"/>
          <p:cNvSpPr txBox="1">
            <a:spLocks noChangeArrowheads="1"/>
          </p:cNvSpPr>
          <p:nvPr/>
        </p:nvSpPr>
        <p:spPr bwMode="auto">
          <a:xfrm>
            <a:off x="6991350" y="2827338"/>
            <a:ext cx="220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- 3 место </a:t>
            </a:r>
          </a:p>
        </p:txBody>
      </p:sp>
      <p:sp>
        <p:nvSpPr>
          <p:cNvPr id="7182" name="TextBox 16"/>
          <p:cNvSpPr txBox="1">
            <a:spLocks noChangeArrowheads="1"/>
          </p:cNvSpPr>
          <p:nvPr/>
        </p:nvSpPr>
        <p:spPr bwMode="auto">
          <a:xfrm>
            <a:off x="6859588" y="5235575"/>
            <a:ext cx="2217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входит в 10-ку</a:t>
            </a:r>
          </a:p>
        </p:txBody>
      </p:sp>
      <p:sp>
        <p:nvSpPr>
          <p:cNvPr id="7183" name="TextBox 17"/>
          <p:cNvSpPr txBox="1">
            <a:spLocks noChangeArrowheads="1"/>
          </p:cNvSpPr>
          <p:nvPr/>
        </p:nvSpPr>
        <p:spPr bwMode="auto">
          <a:xfrm>
            <a:off x="6781800" y="4989513"/>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- 2 место </a:t>
            </a:r>
          </a:p>
        </p:txBody>
      </p:sp>
      <p:sp>
        <p:nvSpPr>
          <p:cNvPr id="7184" name="TextBox 18"/>
          <p:cNvSpPr txBox="1">
            <a:spLocks noChangeArrowheads="1"/>
          </p:cNvSpPr>
          <p:nvPr/>
        </p:nvSpPr>
        <p:spPr bwMode="auto">
          <a:xfrm>
            <a:off x="6635750" y="3744913"/>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- 6 место </a:t>
            </a:r>
          </a:p>
        </p:txBody>
      </p:sp>
      <p:sp>
        <p:nvSpPr>
          <p:cNvPr id="7185" name="TextBox 19"/>
          <p:cNvSpPr txBox="1">
            <a:spLocks noChangeArrowheads="1"/>
          </p:cNvSpPr>
          <p:nvPr/>
        </p:nvSpPr>
        <p:spPr bwMode="auto">
          <a:xfrm>
            <a:off x="6605588" y="61722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dirty="0">
                <a:solidFill>
                  <a:schemeClr val="bg1"/>
                </a:solidFill>
                <a:latin typeface="Arial Narrow" pitchFamily="34" charset="0"/>
              </a:rPr>
              <a:t>Россия - 2 место </a:t>
            </a:r>
          </a:p>
        </p:txBody>
      </p:sp>
      <p:sp>
        <p:nvSpPr>
          <p:cNvPr id="7186" name="TextBox 20"/>
          <p:cNvSpPr txBox="1">
            <a:spLocks noChangeArrowheads="1"/>
          </p:cNvSpPr>
          <p:nvPr/>
        </p:nvSpPr>
        <p:spPr bwMode="auto">
          <a:xfrm>
            <a:off x="7253288" y="3082925"/>
            <a:ext cx="1790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- 8 место </a:t>
            </a:r>
          </a:p>
        </p:txBody>
      </p:sp>
      <p:sp>
        <p:nvSpPr>
          <p:cNvPr id="7187" name="TextBox 21"/>
          <p:cNvSpPr txBox="1">
            <a:spLocks noChangeArrowheads="1"/>
          </p:cNvSpPr>
          <p:nvPr/>
        </p:nvSpPr>
        <p:spPr bwMode="auto">
          <a:xfrm>
            <a:off x="6154738" y="58674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chemeClr val="bg1"/>
                </a:solidFill>
                <a:latin typeface="Arial Narrow" pitchFamily="34" charset="0"/>
              </a:rPr>
              <a:t>Россия - 2 место </a:t>
            </a:r>
          </a:p>
        </p:txBody>
      </p:sp>
      <p:sp>
        <p:nvSpPr>
          <p:cNvPr id="7188" name="TextBox 22"/>
          <p:cNvSpPr txBox="1">
            <a:spLocks noChangeArrowheads="1"/>
          </p:cNvSpPr>
          <p:nvPr/>
        </p:nvSpPr>
        <p:spPr bwMode="auto">
          <a:xfrm>
            <a:off x="4152900" y="1557338"/>
            <a:ext cx="179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- 1 место </a:t>
            </a:r>
          </a:p>
        </p:txBody>
      </p:sp>
      <p:sp>
        <p:nvSpPr>
          <p:cNvPr id="7189" name="TextBox 23"/>
          <p:cNvSpPr txBox="1">
            <a:spLocks noChangeArrowheads="1"/>
          </p:cNvSpPr>
          <p:nvPr/>
        </p:nvSpPr>
        <p:spPr bwMode="auto">
          <a:xfrm>
            <a:off x="5059363" y="2197100"/>
            <a:ext cx="259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sz="1800">
                <a:solidFill>
                  <a:srgbClr val="FF0000"/>
                </a:solidFill>
                <a:latin typeface="Arial Narrow" pitchFamily="34" charset="0"/>
              </a:rPr>
              <a:t>Россия - 3 место в мире</a:t>
            </a:r>
          </a:p>
        </p:txBody>
      </p:sp>
    </p:spTree>
    <p:extLst>
      <p:ext uri="{BB962C8B-B14F-4D97-AF65-F5344CB8AC3E}">
        <p14:creationId xmlns:p14="http://schemas.microsoft.com/office/powerpoint/2010/main" val="561615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3"/>
          <p:cNvPicPr>
            <a:picLocks noChangeAspect="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323850" y="1006475"/>
            <a:ext cx="8496300" cy="4670425"/>
          </a:xfrm>
          <a:prstGeom prst="rect">
            <a:avLst/>
          </a:prstGeom>
          <a:solidFill>
            <a:schemeClr val="bg1"/>
          </a:solidFill>
          <a:ln w="9525">
            <a:solidFill>
              <a:schemeClr val="accent1"/>
            </a:solidFill>
            <a:miter lim="800000"/>
            <a:headEnd/>
            <a:tailEnd/>
          </a:ln>
        </p:spPr>
      </p:pic>
      <p:sp>
        <p:nvSpPr>
          <p:cNvPr id="8195"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spcBef>
                <a:spcPct val="0"/>
              </a:spcBef>
              <a:buFontTx/>
              <a:buNone/>
            </a:pPr>
            <a:fld id="{05C35660-0623-4287-81AB-5BD4DD342986}" type="slidenum">
              <a:rPr lang="en-US" altLang="ru-RU" sz="1200">
                <a:solidFill>
                  <a:srgbClr val="595959"/>
                </a:solidFill>
              </a:rPr>
              <a:pPr>
                <a:spcBef>
                  <a:spcPct val="0"/>
                </a:spcBef>
                <a:buFontTx/>
                <a:buNone/>
              </a:pPr>
              <a:t>4</a:t>
            </a:fld>
            <a:endParaRPr lang="en-US" altLang="ru-RU" sz="1200">
              <a:solidFill>
                <a:srgbClr val="595959"/>
              </a:solidFill>
            </a:endParaRPr>
          </a:p>
        </p:txBody>
      </p:sp>
      <p:sp>
        <p:nvSpPr>
          <p:cNvPr id="8196" name="Прямоугольник 5"/>
          <p:cNvSpPr>
            <a:spLocks noChangeArrowheads="1"/>
          </p:cNvSpPr>
          <p:nvPr/>
        </p:nvSpPr>
        <p:spPr bwMode="auto">
          <a:xfrm>
            <a:off x="66675" y="14446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spcBef>
                <a:spcPct val="0"/>
              </a:spcBef>
              <a:buFontTx/>
              <a:buNone/>
            </a:pPr>
            <a:r>
              <a:rPr lang="ru-RU" altLang="ru-RU" sz="2000" b="1">
                <a:solidFill>
                  <a:srgbClr val="0070C0"/>
                </a:solidFill>
                <a:latin typeface="Arial Narrow" pitchFamily="34" charset="0"/>
              </a:rPr>
              <a:t>ИСТОЧНИКИ МЕТАЛЛОВ В ПРОШЛОМ, НАСТОЯЩЕМ И БУДУЩЕМ</a:t>
            </a:r>
          </a:p>
        </p:txBody>
      </p:sp>
      <p:sp>
        <p:nvSpPr>
          <p:cNvPr id="8197" name="Прямоугольник 18"/>
          <p:cNvSpPr>
            <a:spLocks noChangeArrowheads="1"/>
          </p:cNvSpPr>
          <p:nvPr/>
        </p:nvSpPr>
        <p:spPr bwMode="auto">
          <a:xfrm>
            <a:off x="323850" y="5713085"/>
            <a:ext cx="1176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en-US" altLang="ru-RU" sz="1400" dirty="0" err="1">
                <a:solidFill>
                  <a:srgbClr val="C00000"/>
                </a:solidFill>
                <a:latin typeface="Arial Narrow" pitchFamily="34" charset="0"/>
              </a:rPr>
              <a:t>Laznicka</a:t>
            </a:r>
            <a:r>
              <a:rPr lang="ru-RU" altLang="ru-RU" sz="1400" dirty="0">
                <a:solidFill>
                  <a:srgbClr val="C00000"/>
                </a:solidFill>
                <a:latin typeface="Arial Narrow" pitchFamily="34" charset="0"/>
              </a:rPr>
              <a:t>, 2006</a:t>
            </a:r>
          </a:p>
        </p:txBody>
      </p:sp>
      <p:sp>
        <p:nvSpPr>
          <p:cNvPr id="8198" name="TextBox 4"/>
          <p:cNvSpPr txBox="1">
            <a:spLocks noChangeArrowheads="1"/>
          </p:cNvSpPr>
          <p:nvPr/>
        </p:nvSpPr>
        <p:spPr bwMode="auto">
          <a:xfrm>
            <a:off x="2293938" y="1009650"/>
            <a:ext cx="2608262" cy="1173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lgn="ctr" eaLnBrk="1" hangingPunct="1">
              <a:lnSpc>
                <a:spcPct val="90000"/>
              </a:lnSpc>
              <a:spcBef>
                <a:spcPct val="0"/>
              </a:spcBef>
              <a:buFontTx/>
              <a:buNone/>
            </a:pPr>
            <a:endParaRPr lang="ru-RU" altLang="ru-RU" sz="1800" b="1">
              <a:solidFill>
                <a:srgbClr val="0070C0"/>
              </a:solidFill>
              <a:latin typeface="Arial Narrow" pitchFamily="34" charset="0"/>
            </a:endParaRPr>
          </a:p>
          <a:p>
            <a:pPr algn="ctr" eaLnBrk="1" hangingPunct="1">
              <a:lnSpc>
                <a:spcPct val="90000"/>
              </a:lnSpc>
              <a:spcBef>
                <a:spcPct val="0"/>
              </a:spcBef>
              <a:buFontTx/>
              <a:buNone/>
            </a:pPr>
            <a:endParaRPr lang="en-US" altLang="ru-RU" sz="2000" b="1">
              <a:solidFill>
                <a:srgbClr val="0070C0"/>
              </a:solidFill>
              <a:latin typeface="Arial Narrow" pitchFamily="34" charset="0"/>
            </a:endParaRPr>
          </a:p>
          <a:p>
            <a:pPr algn="ctr" eaLnBrk="1" hangingPunct="1">
              <a:lnSpc>
                <a:spcPct val="90000"/>
              </a:lnSpc>
              <a:spcBef>
                <a:spcPct val="0"/>
              </a:spcBef>
              <a:buFontTx/>
              <a:buNone/>
            </a:pPr>
            <a:r>
              <a:rPr lang="ru-RU" altLang="ru-RU" sz="2000" b="1">
                <a:solidFill>
                  <a:srgbClr val="0070C0"/>
                </a:solidFill>
                <a:latin typeface="Arial Narrow" pitchFamily="34" charset="0"/>
              </a:rPr>
              <a:t>Мелкие и средние месторождения</a:t>
            </a:r>
            <a:endParaRPr lang="ru-RU" altLang="ru-RU" sz="1800" b="1">
              <a:solidFill>
                <a:srgbClr val="0070C0"/>
              </a:solidFill>
              <a:latin typeface="Arial Narrow" pitchFamily="34" charset="0"/>
            </a:endParaRPr>
          </a:p>
        </p:txBody>
      </p:sp>
      <p:sp>
        <p:nvSpPr>
          <p:cNvPr id="8199" name="TextBox 9"/>
          <p:cNvSpPr txBox="1">
            <a:spLocks noChangeArrowheads="1"/>
          </p:cNvSpPr>
          <p:nvPr/>
        </p:nvSpPr>
        <p:spPr bwMode="auto">
          <a:xfrm>
            <a:off x="1354138" y="2505075"/>
            <a:ext cx="1593850" cy="676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endParaRPr lang="ru-RU" altLang="ru-RU" sz="1800" b="1">
              <a:solidFill>
                <a:schemeClr val="tx1"/>
              </a:solidFill>
              <a:latin typeface="Arial Narrow" pitchFamily="34" charset="0"/>
            </a:endParaRPr>
          </a:p>
          <a:p>
            <a:pPr eaLnBrk="1" hangingPunct="1">
              <a:spcBef>
                <a:spcPct val="0"/>
              </a:spcBef>
              <a:buFontTx/>
              <a:buNone/>
            </a:pPr>
            <a:r>
              <a:rPr lang="ru-RU" altLang="ru-RU" sz="2000" b="1">
                <a:solidFill>
                  <a:srgbClr val="0070C0"/>
                </a:solidFill>
                <a:latin typeface="Arial Narrow" pitchFamily="34" charset="0"/>
              </a:rPr>
              <a:t>Рециклинг</a:t>
            </a:r>
          </a:p>
        </p:txBody>
      </p:sp>
      <p:sp>
        <p:nvSpPr>
          <p:cNvPr id="8200" name="TextBox 10"/>
          <p:cNvSpPr txBox="1">
            <a:spLocks noChangeArrowheads="1"/>
          </p:cNvSpPr>
          <p:nvPr/>
        </p:nvSpPr>
        <p:spPr bwMode="auto">
          <a:xfrm>
            <a:off x="5549900" y="3262313"/>
            <a:ext cx="2293938"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ts val="600"/>
              </a:spcBef>
              <a:spcAft>
                <a:spcPts val="600"/>
              </a:spcAft>
              <a:buFontTx/>
              <a:buNone/>
            </a:pPr>
            <a:r>
              <a:rPr lang="ru-RU" altLang="ru-RU" sz="2000" b="1">
                <a:solidFill>
                  <a:srgbClr val="0070C0"/>
                </a:solidFill>
                <a:latin typeface="Arial Narrow" pitchFamily="34" charset="0"/>
              </a:rPr>
              <a:t>Крупные и гигантские месторождения</a:t>
            </a:r>
          </a:p>
        </p:txBody>
      </p:sp>
      <p:sp>
        <p:nvSpPr>
          <p:cNvPr id="8201" name="TextBox 7"/>
          <p:cNvSpPr txBox="1">
            <a:spLocks noChangeArrowheads="1"/>
          </p:cNvSpPr>
          <p:nvPr/>
        </p:nvSpPr>
        <p:spPr bwMode="auto">
          <a:xfrm>
            <a:off x="4716463" y="549275"/>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b="1">
                <a:solidFill>
                  <a:schemeClr val="bg1"/>
                </a:solidFill>
                <a:latin typeface="Palatino Linotype" pitchFamily="18" charset="0"/>
              </a:rPr>
              <a:t>2015</a:t>
            </a:r>
          </a:p>
        </p:txBody>
      </p:sp>
      <p:sp>
        <p:nvSpPr>
          <p:cNvPr id="8202" name="TextBox 13"/>
          <p:cNvSpPr txBox="1">
            <a:spLocks noChangeArrowheads="1"/>
          </p:cNvSpPr>
          <p:nvPr/>
        </p:nvSpPr>
        <p:spPr bwMode="auto">
          <a:xfrm>
            <a:off x="323850" y="4765675"/>
            <a:ext cx="857250" cy="866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lnSpc>
                <a:spcPts val="3000"/>
              </a:lnSpc>
              <a:spcBef>
                <a:spcPct val="0"/>
              </a:spcBef>
              <a:buFontTx/>
              <a:buNone/>
            </a:pPr>
            <a:r>
              <a:rPr lang="ru-RU" altLang="ru-RU" sz="2600" b="1">
                <a:solidFill>
                  <a:schemeClr val="tx1"/>
                </a:solidFill>
                <a:latin typeface="Palatino Linotype" pitchFamily="18" charset="0"/>
              </a:rPr>
              <a:t>1900</a:t>
            </a:r>
          </a:p>
          <a:p>
            <a:pPr eaLnBrk="1" hangingPunct="1">
              <a:lnSpc>
                <a:spcPts val="3000"/>
              </a:lnSpc>
              <a:spcBef>
                <a:spcPct val="0"/>
              </a:spcBef>
              <a:buFontTx/>
              <a:buNone/>
            </a:pPr>
            <a:endParaRPr lang="ru-RU" altLang="ru-RU" sz="3000" b="1">
              <a:solidFill>
                <a:schemeClr val="tx1"/>
              </a:solidFill>
              <a:latin typeface="Palatino Linotype" pitchFamily="18" charset="0"/>
            </a:endParaRPr>
          </a:p>
        </p:txBody>
      </p:sp>
      <p:sp>
        <p:nvSpPr>
          <p:cNvPr id="8203" name="TextBox 15"/>
          <p:cNvSpPr txBox="1">
            <a:spLocks noChangeArrowheads="1"/>
          </p:cNvSpPr>
          <p:nvPr/>
        </p:nvSpPr>
        <p:spPr bwMode="auto">
          <a:xfrm>
            <a:off x="2519363" y="4805363"/>
            <a:ext cx="857250" cy="866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lnSpc>
                <a:spcPts val="3000"/>
              </a:lnSpc>
              <a:spcBef>
                <a:spcPct val="0"/>
              </a:spcBef>
              <a:buFontTx/>
              <a:buNone/>
            </a:pPr>
            <a:r>
              <a:rPr lang="ru-RU" altLang="ru-RU" sz="2600" b="1">
                <a:solidFill>
                  <a:schemeClr val="tx1"/>
                </a:solidFill>
                <a:latin typeface="Palatino Linotype" pitchFamily="18" charset="0"/>
              </a:rPr>
              <a:t>1950</a:t>
            </a:r>
          </a:p>
          <a:p>
            <a:pPr eaLnBrk="1" hangingPunct="1">
              <a:lnSpc>
                <a:spcPts val="3000"/>
              </a:lnSpc>
              <a:spcBef>
                <a:spcPct val="0"/>
              </a:spcBef>
              <a:buFontTx/>
              <a:buNone/>
            </a:pPr>
            <a:endParaRPr lang="ru-RU" altLang="ru-RU" sz="3000" b="1">
              <a:solidFill>
                <a:schemeClr val="tx1"/>
              </a:solidFill>
              <a:latin typeface="Palatino Linotype" pitchFamily="18" charset="0"/>
            </a:endParaRPr>
          </a:p>
        </p:txBody>
      </p:sp>
      <p:sp>
        <p:nvSpPr>
          <p:cNvPr id="8204" name="TextBox 16"/>
          <p:cNvSpPr txBox="1">
            <a:spLocks noChangeArrowheads="1"/>
          </p:cNvSpPr>
          <p:nvPr/>
        </p:nvSpPr>
        <p:spPr bwMode="auto">
          <a:xfrm>
            <a:off x="4284663" y="4794250"/>
            <a:ext cx="858837" cy="862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lnSpc>
                <a:spcPts val="3000"/>
              </a:lnSpc>
              <a:spcBef>
                <a:spcPct val="0"/>
              </a:spcBef>
              <a:buFontTx/>
              <a:buNone/>
            </a:pPr>
            <a:r>
              <a:rPr lang="ru-RU" altLang="ru-RU" sz="2600" b="1">
                <a:solidFill>
                  <a:schemeClr val="tx1"/>
                </a:solidFill>
                <a:latin typeface="Palatino Linotype" pitchFamily="18" charset="0"/>
              </a:rPr>
              <a:t>2000</a:t>
            </a:r>
          </a:p>
          <a:p>
            <a:pPr eaLnBrk="1" hangingPunct="1">
              <a:lnSpc>
                <a:spcPts val="3000"/>
              </a:lnSpc>
              <a:spcBef>
                <a:spcPct val="0"/>
              </a:spcBef>
              <a:buFontTx/>
              <a:buNone/>
            </a:pPr>
            <a:endParaRPr lang="ru-RU" altLang="ru-RU" sz="3000" b="1">
              <a:solidFill>
                <a:schemeClr val="tx1"/>
              </a:solidFill>
              <a:latin typeface="Palatino Linotype" pitchFamily="18" charset="0"/>
            </a:endParaRPr>
          </a:p>
        </p:txBody>
      </p:sp>
      <p:sp>
        <p:nvSpPr>
          <p:cNvPr id="8205" name="TextBox 17"/>
          <p:cNvSpPr txBox="1">
            <a:spLocks noChangeArrowheads="1"/>
          </p:cNvSpPr>
          <p:nvPr/>
        </p:nvSpPr>
        <p:spPr bwMode="auto">
          <a:xfrm>
            <a:off x="6278563" y="4794250"/>
            <a:ext cx="857250" cy="862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lnSpc>
                <a:spcPts val="3000"/>
              </a:lnSpc>
              <a:spcBef>
                <a:spcPct val="0"/>
              </a:spcBef>
              <a:buFontTx/>
              <a:buNone/>
            </a:pPr>
            <a:r>
              <a:rPr lang="ru-RU" altLang="ru-RU" sz="2600" b="1">
                <a:solidFill>
                  <a:schemeClr val="tx1"/>
                </a:solidFill>
                <a:latin typeface="Palatino Linotype" pitchFamily="18" charset="0"/>
              </a:rPr>
              <a:t>2050</a:t>
            </a:r>
          </a:p>
          <a:p>
            <a:pPr eaLnBrk="1" hangingPunct="1">
              <a:lnSpc>
                <a:spcPts val="3000"/>
              </a:lnSpc>
              <a:spcBef>
                <a:spcPct val="0"/>
              </a:spcBef>
              <a:buFontTx/>
              <a:buNone/>
            </a:pPr>
            <a:endParaRPr lang="ru-RU" altLang="ru-RU" sz="3000" b="1">
              <a:solidFill>
                <a:schemeClr val="tx1"/>
              </a:solidFill>
              <a:latin typeface="Palatino Linotype" pitchFamily="18" charset="0"/>
            </a:endParaRPr>
          </a:p>
        </p:txBody>
      </p:sp>
      <p:sp>
        <p:nvSpPr>
          <p:cNvPr id="8206" name="TextBox 19"/>
          <p:cNvSpPr txBox="1">
            <a:spLocks noChangeArrowheads="1"/>
          </p:cNvSpPr>
          <p:nvPr/>
        </p:nvSpPr>
        <p:spPr bwMode="auto">
          <a:xfrm>
            <a:off x="7843838" y="4810125"/>
            <a:ext cx="857250" cy="862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lnSpc>
                <a:spcPts val="3000"/>
              </a:lnSpc>
              <a:spcBef>
                <a:spcPct val="0"/>
              </a:spcBef>
              <a:buFontTx/>
              <a:buNone/>
            </a:pPr>
            <a:r>
              <a:rPr lang="ru-RU" altLang="ru-RU" sz="2600" b="1">
                <a:solidFill>
                  <a:schemeClr val="tx1"/>
                </a:solidFill>
                <a:latin typeface="Palatino Linotype" pitchFamily="18" charset="0"/>
              </a:rPr>
              <a:t>2100</a:t>
            </a:r>
          </a:p>
          <a:p>
            <a:pPr eaLnBrk="1" hangingPunct="1">
              <a:lnSpc>
                <a:spcPts val="3000"/>
              </a:lnSpc>
              <a:spcBef>
                <a:spcPct val="0"/>
              </a:spcBef>
              <a:buFontTx/>
              <a:buNone/>
            </a:pPr>
            <a:endParaRPr lang="ru-RU" altLang="ru-RU" sz="3000" b="1">
              <a:solidFill>
                <a:schemeClr val="tx1"/>
              </a:solidFill>
              <a:latin typeface="Palatino Linotype" pitchFamily="18" charset="0"/>
            </a:endParaRPr>
          </a:p>
        </p:txBody>
      </p:sp>
    </p:spTree>
    <p:extLst>
      <p:ext uri="{BB962C8B-B14F-4D97-AF65-F5344CB8AC3E}">
        <p14:creationId xmlns:p14="http://schemas.microsoft.com/office/powerpoint/2010/main" val="3884514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EE8FE240-CEA0-4104-8900-0E528952F650}" type="slidenum">
              <a:rPr lang="ru-RU" smtClean="0"/>
              <a:pPr>
                <a:defRPr/>
              </a:pPr>
              <a:t>5</a:t>
            </a:fld>
            <a:endParaRPr lang="ru-RU"/>
          </a:p>
        </p:txBody>
      </p:sp>
      <p:pic>
        <p:nvPicPr>
          <p:cNvPr id="6146" name="Picture 2" descr="H:\GREENTEX\Дорогая зелень\рис\iglobal-materials-resources-outlook-to-2060.jpg"/>
          <p:cNvPicPr>
            <a:picLocks noChangeAspect="1" noChangeArrowheads="1"/>
          </p:cNvPicPr>
          <p:nvPr/>
        </p:nvPicPr>
        <p:blipFill>
          <a:blip r:embed="rId2" cstate="print"/>
          <a:srcRect/>
          <a:stretch>
            <a:fillRect/>
          </a:stretch>
        </p:blipFill>
        <p:spPr bwMode="auto">
          <a:xfrm>
            <a:off x="755576" y="1268760"/>
            <a:ext cx="7552735" cy="5373216"/>
          </a:xfrm>
          <a:prstGeom prst="rect">
            <a:avLst/>
          </a:prstGeom>
          <a:noFill/>
          <a:ln>
            <a:solidFill>
              <a:schemeClr val="tx2"/>
            </a:solidFill>
          </a:ln>
        </p:spPr>
      </p:pic>
      <p:sp>
        <p:nvSpPr>
          <p:cNvPr id="4" name="Прямоугольник 3"/>
          <p:cNvSpPr/>
          <p:nvPr/>
        </p:nvSpPr>
        <p:spPr>
          <a:xfrm>
            <a:off x="395536" y="332656"/>
            <a:ext cx="8748464" cy="830997"/>
          </a:xfrm>
          <a:prstGeom prst="rect">
            <a:avLst/>
          </a:prstGeom>
          <a:solidFill>
            <a:schemeClr val="bg1"/>
          </a:solidFill>
        </p:spPr>
        <p:txBody>
          <a:bodyPr wrap="square">
            <a:spAutoFit/>
          </a:bodyPr>
          <a:lstStyle/>
          <a:p>
            <a:r>
              <a:rPr lang="ru-RU" sz="1600" b="1" dirty="0" smtClean="0">
                <a:latin typeface="Arial Narrow" pitchFamily="34" charset="0"/>
              </a:rPr>
              <a:t>В результате "зеленого перехода" мировой спрос на металлы, как ожидается, повысится быстрее, чем на любое другое сырье: с 8 до 20 </a:t>
            </a:r>
            <a:r>
              <a:rPr lang="ru-RU" sz="1600" b="1" dirty="0" err="1" smtClean="0">
                <a:latin typeface="Arial Narrow" pitchFamily="34" charset="0"/>
              </a:rPr>
              <a:t>гигатонн</a:t>
            </a:r>
            <a:r>
              <a:rPr lang="ru-RU" sz="1600" b="1" dirty="0" smtClean="0">
                <a:latin typeface="Arial Narrow" pitchFamily="34" charset="0"/>
              </a:rPr>
              <a:t> в год к 2060 г., согласно ГЛОБАЛЬНОМУ ПРОГНОЗУ ОРГАНИЗАЦИЯ ПО ЭКОНОМИЧЕСКОМУ СОТРУДНИЧЕСТВУ И РАЗВИТИЮ (ОЭСР)</a:t>
            </a:r>
            <a:r>
              <a:rPr lang="en-US" sz="1600" b="1" dirty="0" smtClean="0">
                <a:latin typeface="Arial Narrow" pitchFamily="34" charset="0"/>
              </a:rPr>
              <a:t> </a:t>
            </a:r>
            <a:r>
              <a:rPr lang="ru-RU" sz="1600" b="1" dirty="0" smtClean="0">
                <a:latin typeface="Arial Narrow" pitchFamily="34" charset="0"/>
              </a:rPr>
              <a:t> </a:t>
            </a:r>
            <a:endParaRPr lang="en-US" sz="1600" b="1" dirty="0">
              <a:latin typeface="Arial Narrow" pitchFamily="34" charset="0"/>
            </a:endParaRPr>
          </a:p>
        </p:txBody>
      </p:sp>
    </p:spTree>
    <p:extLst>
      <p:ext uri="{BB962C8B-B14F-4D97-AF65-F5344CB8AC3E}">
        <p14:creationId xmlns:p14="http://schemas.microsoft.com/office/powerpoint/2010/main" val="3098564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sp>
        <p:nvSpPr>
          <p:cNvPr id="3" name="Содержимое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611560" y="260649"/>
            <a:ext cx="7560840" cy="3966946"/>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67544" y="4365104"/>
            <a:ext cx="3848309" cy="2492896"/>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572000" y="4331229"/>
            <a:ext cx="3960439" cy="2526771"/>
          </a:xfrm>
          <a:prstGeom prst="rect">
            <a:avLst/>
          </a:prstGeom>
          <a:noFill/>
          <a:ln w="9525">
            <a:noFill/>
            <a:miter lim="800000"/>
            <a:headEnd/>
            <a:tailEnd/>
          </a:ln>
        </p:spPr>
      </p:pic>
    </p:spTree>
    <p:extLst>
      <p:ext uri="{BB962C8B-B14F-4D97-AF65-F5344CB8AC3E}">
        <p14:creationId xmlns:p14="http://schemas.microsoft.com/office/powerpoint/2010/main" val="299387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nvGraphicFramePr>
        <p:xfrm>
          <a:off x="2057400" y="307166"/>
          <a:ext cx="76200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3" name="Picture 2" descr="I:\Figures\2-2_Rognvald_Boyd_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81000"/>
            <a:ext cx="236220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009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3235679973"/>
              </p:ext>
            </p:extLst>
          </p:nvPr>
        </p:nvGraphicFramePr>
        <p:xfrm>
          <a:off x="827584" y="918012"/>
          <a:ext cx="7488832" cy="5397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999019" y="456347"/>
            <a:ext cx="5145961" cy="461665"/>
          </a:xfrm>
          <a:prstGeom prst="rect">
            <a:avLst/>
          </a:prstGeom>
          <a:noFill/>
        </p:spPr>
        <p:txBody>
          <a:bodyPr wrap="none" rtlCol="0">
            <a:spAutoFit/>
          </a:bodyPr>
          <a:lstStyle/>
          <a:p>
            <a:r>
              <a:rPr lang="ru-RU" sz="2400" b="1" dirty="0" smtClean="0">
                <a:solidFill>
                  <a:srgbClr val="0070C0"/>
                </a:solidFill>
                <a:latin typeface="Arial Narrow" panose="020B0606020202030204" pitchFamily="34" charset="0"/>
              </a:rPr>
              <a:t>ОСНОВНЫЕ ПРОБЛЕМЫ МСБ РОССИИ</a:t>
            </a:r>
            <a:endParaRPr lang="ru-RU" sz="2400" b="1"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val="995119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ъект 2"/>
          <p:cNvSpPr>
            <a:spLocks noGrp="1"/>
          </p:cNvSpPr>
          <p:nvPr>
            <p:ph idx="1"/>
          </p:nvPr>
        </p:nvSpPr>
        <p:spPr/>
        <p:txBody>
          <a:bodyPr/>
          <a:lstStyle/>
          <a:p>
            <a:pPr eaLnBrk="1" hangingPunct="1"/>
            <a:endParaRPr lang="ru-RU" altLang="ru-RU" smtClean="0"/>
          </a:p>
        </p:txBody>
      </p:sp>
      <p:sp>
        <p:nvSpPr>
          <p:cNvPr id="15363"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a:spcBef>
                <a:spcPct val="0"/>
              </a:spcBef>
              <a:buFontTx/>
              <a:buNone/>
            </a:pPr>
            <a:fld id="{38D92C2F-00FD-4AA7-99C8-955FFDA21631}" type="slidenum">
              <a:rPr lang="ru-RU" altLang="ru-RU" sz="1200">
                <a:solidFill>
                  <a:srgbClr val="595959"/>
                </a:solidFill>
              </a:rPr>
              <a:pPr>
                <a:spcBef>
                  <a:spcPct val="0"/>
                </a:spcBef>
                <a:buFontTx/>
                <a:buNone/>
              </a:pPr>
              <a:t>9</a:t>
            </a:fld>
            <a:endParaRPr lang="ru-RU" altLang="ru-RU" sz="1200">
              <a:solidFill>
                <a:srgbClr val="595959"/>
              </a:solidFill>
            </a:endParaRPr>
          </a:p>
        </p:txBody>
      </p:sp>
      <p:sp>
        <p:nvSpPr>
          <p:cNvPr id="15364" name="Прямоугольник 4"/>
          <p:cNvSpPr>
            <a:spLocks noChangeArrowheads="1"/>
          </p:cNvSpPr>
          <p:nvPr/>
        </p:nvSpPr>
        <p:spPr bwMode="auto">
          <a:xfrm>
            <a:off x="914400" y="606425"/>
            <a:ext cx="7848600" cy="461963"/>
          </a:xfrm>
          <a:prstGeom prst="rect">
            <a:avLst/>
          </a:prstGeom>
          <a:solidFill>
            <a:schemeClr val="bg1"/>
          </a:solidFill>
          <a:ln>
            <a:noFill/>
          </a:ln>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r>
              <a:rPr lang="ru-RU" altLang="ru-RU" b="1">
                <a:solidFill>
                  <a:schemeClr val="tx1"/>
                </a:solidFill>
                <a:latin typeface="Arial Narrow" pitchFamily="34" charset="0"/>
              </a:rPr>
              <a:t>Главные поставщики критических металлов и минералов</a:t>
            </a:r>
          </a:p>
        </p:txBody>
      </p:sp>
      <p:pic>
        <p:nvPicPr>
          <p:cNvPr id="15365" name="Picture 2" descr="C:\Users\SASHA\Desktop\Китай.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706563"/>
            <a:ext cx="9172576"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4463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Аптека">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птека">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Apothecary</Template>
  <TotalTime>53665</TotalTime>
  <Words>1174</Words>
  <Application>Microsoft Office PowerPoint</Application>
  <PresentationFormat>Экран (4:3)</PresentationFormat>
  <Paragraphs>193</Paragraphs>
  <Slides>26</Slides>
  <Notes>5</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26</vt:i4>
      </vt:variant>
    </vt:vector>
  </HeadingPairs>
  <TitlesOfParts>
    <vt:vector size="36" baseType="lpstr">
      <vt:lpstr>Arial Narrow</vt:lpstr>
      <vt:lpstr>Century Gothic</vt:lpstr>
      <vt:lpstr>Arial Black</vt:lpstr>
      <vt:lpstr>Times New Roman</vt:lpstr>
      <vt:lpstr>Arial</vt:lpstr>
      <vt:lpstr>Book Antiqua</vt:lpstr>
      <vt:lpstr>Palatino Linotype</vt:lpstr>
      <vt:lpstr>Calibri</vt:lpstr>
      <vt:lpstr>Аптека</vt:lpstr>
      <vt:lpstr>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Техногенные (антропогенные) месторождения в качестве нетрадиционных источников минерального сырья будут все более привлекать внимание промышленности. Совокупность причин растущего дефицита и критической важности металлов для новых технологий делает ресайклинг металлов (повторное использование материалов вместо переработки сырьевых ресурсов; от английского «recycle» – переработка, повторный цикл) одним из важнейших требуемых прорывов в XXI веке.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MPR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rgrushin</dc:creator>
  <cp:lastModifiedBy>User</cp:lastModifiedBy>
  <cp:revision>1293</cp:revision>
  <cp:lastPrinted>2017-11-09T14:25:55Z</cp:lastPrinted>
  <dcterms:created xsi:type="dcterms:W3CDTF">2006-12-01T11:19:39Z</dcterms:created>
  <dcterms:modified xsi:type="dcterms:W3CDTF">2024-05-23T06:31:49Z</dcterms:modified>
</cp:coreProperties>
</file>