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57" r:id="rId11"/>
    <p:sldId id="279" r:id="rId12"/>
    <p:sldId id="278" r:id="rId13"/>
    <p:sldId id="262" r:id="rId14"/>
    <p:sldId id="263" r:id="rId15"/>
    <p:sldId id="264" r:id="rId16"/>
    <p:sldId id="265" r:id="rId17"/>
    <p:sldId id="259" r:id="rId18"/>
    <p:sldId id="260" r:id="rId19"/>
    <p:sldId id="266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>
        <p:scale>
          <a:sx n="112" d="100"/>
          <a:sy n="112" d="100"/>
        </p:scale>
        <p:origin x="49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908A6-077A-CA48-B776-C96912DED9A4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44D8A-89E7-CA40-8B5C-A9D67717C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66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157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565F7-B2C0-4380-84FF-62E208142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2D643E-04A3-4F21-B502-76532F684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1836-6A05-464F-9227-E1E53973E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1A9DB4-EBD5-4766-BAF8-3B3151C8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CAF58B-5AD1-4DDB-8A3F-36198492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9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935B9-D414-462D-885B-0CC1CA60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17B1F0-32DB-4C42-8146-A3061B9D5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103DF-F71A-4E95-8E9D-7228A5956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E77969-CEFB-4E7F-B4DF-405B3E23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73221-4CD0-4886-8A7C-C08C0C2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6D07A-B2F2-447C-8637-E1894AD7D4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94A065-1588-4C00-9E26-4C2086BAB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C34021-9638-4795-9F39-D968F32B6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8032B-29F4-4AF0-83E2-01F42B970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B65399-A262-4884-A11E-0D13695E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FE5C9-9977-43D4-A8FC-9159253F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FF4E0-8A79-47FB-B33A-E9DB06E72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68E60A-2B58-4754-A8BE-F4E99E6B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FBC07-0FBF-431E-942F-5A09F4D45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498040-32D7-4AC6-B271-34DC3F9D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6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A27EA-4F5A-41C5-ACB8-D82DE4AD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E2CD2C-56E5-4D2A-91A6-6CB60972B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91780-BB03-4B3F-B404-50382ACB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8EA82D-BDD0-4CF5-9383-8E1BD845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4A065-65AC-407B-ABD6-2579A284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8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6D1B3-F22A-4984-B1D5-A09C2DC5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00585A-0055-4F0C-89F6-59CA06BAE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E94FE6-4E9E-403F-8DD8-95D396F37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B53BB8-D761-40F0-A6F9-B3DDF395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4EFDC9-8E52-4791-B920-18758DA7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8FA1EE-B3A2-429A-AE0C-10DE22B8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11DCF-7ACF-4DFD-BA46-AC51B7F4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67A50A-D72C-4D64-AE8C-CC20DBBFB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F2BBCB-4ED0-4817-8960-5A1AE37C4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1A7104-5609-46B8-ABF0-D83A9B548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2BD853-16A2-4DD1-B69A-E48D88151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8490CB-A767-4DDF-94EE-58A2BD29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8A242C9-8B6C-4708-ABD9-04E25FF6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8EB6DC-8F9B-41DA-AE5F-7449B8BF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4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0C611-6D34-40C4-AA5A-C7CA33C3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D74299-5086-4552-8A18-88C93587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4041F5-E1FB-4476-9434-8E7A582B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01627A-F91D-4AE0-B58B-DDD70B46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2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C874F-D7AD-473C-A92D-E0215A760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A7C4BD-A04C-4ACB-9EE2-67C5CA95C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C54EC1-957C-48AC-B5CD-57BAFD6AD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4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4BA6F-79F0-4B0B-8C97-02D70B82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F6E251-B350-4D69-A4AF-26D4ADEB4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B48090-E8F8-48B7-9FFB-0F713D6B3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D005C9-958E-46D3-90DE-333E4696E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1C9451-3D04-4566-BEC3-087F065D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E63389-7F26-48C0-A037-7336C8A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448D4-4B9B-49BF-B90E-D741CF32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9784B0-88BE-4C6F-876E-056E9D5B4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E794DA-8255-432E-9DA8-F42A64C81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ABECE8-8D91-4439-A81B-65D983FF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D2490C-F5B4-4D95-95E7-037BD299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CA7A1-77D6-4062-9E61-6C72BE59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5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2B180-EDF5-44DC-BB34-277658504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6A7CC9-EEBB-4EE4-A178-C117C467E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38985-07C2-4D90-BAFE-F5A1DAFF5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F98E3-41D6-472A-9795-8D6E8950DEA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B6DF0-278F-4765-93DA-3B07967CD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032779-E91E-465F-AF14-F050ADE7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2C6DA-366C-428B-9CC1-B8ECFD4EB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tif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617B1-5C02-4AAA-A883-FDFFF2826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85" y="693874"/>
            <a:ext cx="11173522" cy="105078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ГЕОЛОГИЯ  И  ТВОРЧЕСТВО. ГЕОЛОГИ В ИСКУССТВЕ</a:t>
            </a:r>
            <a:endParaRPr lang="en-US" b="1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738AB6-9A81-40DB-9D91-8AB598082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46" y="1528954"/>
            <a:ext cx="12247418" cy="55432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https://creativity.sgm.ru/</a:t>
            </a:r>
          </a:p>
        </p:txBody>
      </p:sp>
      <p:pic>
        <p:nvPicPr>
          <p:cNvPr id="5" name="Изображение 3" descr="MacintoshFD:Users:admin:Desktop:Снимок экрана 2023-04-05 в 11.40.1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251" y="2297483"/>
            <a:ext cx="5819782" cy="356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00892" y="6236962"/>
            <a:ext cx="1183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©2023 Государственный геологический музей им. </a:t>
            </a:r>
            <a:r>
              <a:rPr lang="ru-RU" sz="2000" dirty="0" err="1"/>
              <a:t>В.И.Вернадского</a:t>
            </a:r>
            <a:r>
              <a:rPr lang="ru-RU" sz="2000" dirty="0"/>
              <a:t> РАН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" y="0"/>
            <a:ext cx="12185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8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73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0C9750A-D534-6C40-8477-DC9814D7B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1" y="0"/>
            <a:ext cx="7351119" cy="6858000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332F087C-BE22-B444-844B-2ADB32DD546B}"/>
              </a:ext>
            </a:extLst>
          </p:cNvPr>
          <p:cNvSpPr txBox="1">
            <a:spLocks/>
          </p:cNvSpPr>
          <p:nvPr/>
        </p:nvSpPr>
        <p:spPr>
          <a:xfrm>
            <a:off x="7696200" y="2830049"/>
            <a:ext cx="4495800" cy="4351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/>
              <a:t>Сохранение и популяризация произведений разных жанров искусства, связанных с геологией</a:t>
            </a:r>
          </a:p>
          <a:p>
            <a:r>
              <a:rPr lang="ru-RU" sz="4000" dirty="0"/>
              <a:t>Формирование в молодежной среде и в обществе в целом положительного образа горно-геологической отрасли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80F848-CE03-164B-B263-99BF2CAD7F37}"/>
              </a:ext>
            </a:extLst>
          </p:cNvPr>
          <p:cNvSpPr txBox="1">
            <a:spLocks/>
          </p:cNvSpPr>
          <p:nvPr/>
        </p:nvSpPr>
        <p:spPr>
          <a:xfrm>
            <a:off x="7708584" y="41740"/>
            <a:ext cx="4334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Основные функции портала «Геология и творчество»</a:t>
            </a:r>
          </a:p>
        </p:txBody>
      </p:sp>
    </p:spTree>
    <p:extLst>
      <p:ext uri="{BB962C8B-B14F-4D97-AF65-F5344CB8AC3E}">
        <p14:creationId xmlns:p14="http://schemas.microsoft.com/office/powerpoint/2010/main" val="233426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44706"/>
              </p:ext>
            </p:extLst>
          </p:nvPr>
        </p:nvGraphicFramePr>
        <p:xfrm>
          <a:off x="0" y="2"/>
          <a:ext cx="12192000" cy="685799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8513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Авторская песня</a:t>
                      </a:r>
                    </a:p>
                    <a:p>
                      <a:r>
                        <a:rPr lang="ru-RU" sz="1400" b="0" dirty="0"/>
                        <a:t>Те самые</a:t>
                      </a:r>
                      <a:r>
                        <a:rPr lang="ru-RU" sz="1400" b="0" baseline="0" dirty="0"/>
                        <a:t> песни у костра в маршруте.</a:t>
                      </a:r>
                      <a:endParaRPr lang="ru-RU" sz="14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300" b="1" dirty="0"/>
                        <a:t>Литературное творчество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/>
                        <a:t>Проза «требует мыслей и мыслей»</a:t>
                      </a:r>
                      <a:r>
                        <a:rPr lang="ru-RU" sz="1400" b="0" baseline="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baseline="0" dirty="0"/>
                        <a:t>А.С. Пушкин. </a:t>
                      </a:r>
                      <a:endParaRPr lang="ru-RU" sz="14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Новости. Анонсы.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6434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Фотография</a:t>
                      </a:r>
                    </a:p>
                    <a:p>
                      <a:r>
                        <a:rPr lang="ru-RU" sz="1400" b="0" dirty="0"/>
                        <a:t>Остановись мгновение..</a:t>
                      </a:r>
                      <a:endParaRPr lang="ru-RU" sz="1400" dirty="0"/>
                    </a:p>
                  </a:txBody>
                  <a:tcPr marL="121920" marR="121920" marT="60960" marB="6096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Изобрази-тельное искусство</a:t>
                      </a:r>
                    </a:p>
                    <a:p>
                      <a:r>
                        <a:rPr lang="ru-RU" sz="1400" b="0" dirty="0"/>
                        <a:t>Живопись графика</a:t>
                      </a:r>
                    </a:p>
                    <a:p>
                      <a:endParaRPr lang="ru-RU" sz="2400" dirty="0"/>
                    </a:p>
                  </a:txBody>
                  <a:tcPr marL="121920" marR="121920" marT="60960" marB="6096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Цели и задачи</a:t>
                      </a:r>
                    </a:p>
                  </a:txBody>
                  <a:tcPr marL="121920" marR="121920" marT="60960" marB="6096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/>
                        <a:t>О проекте</a:t>
                      </a:r>
                      <a:endParaRPr lang="ru-RU" sz="2400" b="1" dirty="0"/>
                    </a:p>
                  </a:txBody>
                  <a:tcPr marL="121920" marR="121920" marT="60960" marB="60960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6434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Библиотека</a:t>
                      </a:r>
                    </a:p>
                    <a:p>
                      <a:r>
                        <a:rPr lang="ru-RU" sz="1400" baseline="0" dirty="0"/>
                        <a:t>Электронные копии изданий прошлых лет, сборников песен и стихов. </a:t>
                      </a:r>
                      <a:endParaRPr lang="ru-RU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b="1" dirty="0" err="1"/>
                        <a:t>Кинокон-цертный</a:t>
                      </a:r>
                      <a:r>
                        <a:rPr lang="ru-RU" sz="2400" b="1" baseline="0" dirty="0"/>
                        <a:t> зал</a:t>
                      </a:r>
                      <a:endParaRPr lang="ru-RU" sz="2400" b="1" dirty="0"/>
                    </a:p>
                    <a:p>
                      <a:r>
                        <a:rPr lang="ru-RU" sz="1400" baseline="0" dirty="0"/>
                        <a:t>Аудио и Видео. Концерты, выступления, слеты.</a:t>
                      </a:r>
                      <a:endParaRPr lang="ru-RU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Обратная связь. Контакты</a:t>
                      </a:r>
                    </a:p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2" descr="C:\Users\Irina\Downloads\bard_so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2" y="0"/>
            <a:ext cx="2048899" cy="23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rina\Downloads\proz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9" y="0"/>
            <a:ext cx="2016102" cy="23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rina\Downloads\bibliote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8" y="4629977"/>
            <a:ext cx="2048898" cy="22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rina\Downloads\new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99" y="15756"/>
            <a:ext cx="2048901" cy="23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Irina\Downloads\zhivopi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8" y="2382825"/>
            <a:ext cx="2019359" cy="223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Irina\Downloads\phot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1956"/>
            <a:ext cx="2048899" cy="221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Irina\Downloads\obratnaya_svyaz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15" y="4629977"/>
            <a:ext cx="2048901" cy="22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Irina\Downloads\kin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8" y="4629976"/>
            <a:ext cx="2020309" cy="22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61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43" y="890650"/>
            <a:ext cx="6064698" cy="3411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029" y="3751828"/>
            <a:ext cx="5141820" cy="2892274"/>
          </a:xfrm>
          <a:prstGeom prst="rect">
            <a:avLst/>
          </a:prstGeom>
        </p:spPr>
      </p:pic>
      <p:pic>
        <p:nvPicPr>
          <p:cNvPr id="6" name="Picture 4" descr="http://www.gornitsa.ru/images/products/2017-07/15432184-image1.JPG">
            <a:extLst>
              <a:ext uri="{FF2B5EF4-FFF2-40B4-BE49-F238E27FC236}">
                <a16:creationId xmlns:a16="http://schemas.microsoft.com/office/drawing/2014/main" id="{FBA9A8E0-31A2-CA40-BD97-B62C50CE6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7157" r="8008" b="11241"/>
          <a:stretch/>
        </p:blipFill>
        <p:spPr bwMode="auto">
          <a:xfrm>
            <a:off x="1108730" y="3185767"/>
            <a:ext cx="2606040" cy="34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Изображение выглядит как текст, зарисовка, Человеческое лицо, чернила&#10;&#10;Автоматически созданное описание">
            <a:extLst>
              <a:ext uri="{FF2B5EF4-FFF2-40B4-BE49-F238E27FC236}">
                <a16:creationId xmlns:a16="http://schemas.microsoft.com/office/drawing/2014/main" id="{2A16A314-C9BB-D34A-8628-C63AC51C7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16" y="382566"/>
            <a:ext cx="4252686" cy="3189515"/>
          </a:xfrm>
          <a:prstGeom prst="rect">
            <a:avLst/>
          </a:prstGeom>
        </p:spPr>
      </p:pic>
      <p:sp>
        <p:nvSpPr>
          <p:cNvPr id="10" name="Объект 6">
            <a:extLst>
              <a:ext uri="{FF2B5EF4-FFF2-40B4-BE49-F238E27FC236}">
                <a16:creationId xmlns:a16="http://schemas.microsoft.com/office/drawing/2014/main" id="{F3961E60-2B67-2147-8368-F0BFCB454325}"/>
              </a:ext>
            </a:extLst>
          </p:cNvPr>
          <p:cNvSpPr txBox="1">
            <a:spLocks/>
          </p:cNvSpPr>
          <p:nvPr/>
        </p:nvSpPr>
        <p:spPr>
          <a:xfrm>
            <a:off x="580571" y="213898"/>
            <a:ext cx="12240492" cy="1086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b="1" dirty="0"/>
              <a:t>Раздел «Поэзия»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52ABF-B408-E84E-A6C0-B5D37091C7D4}"/>
              </a:ext>
            </a:extLst>
          </p:cNvPr>
          <p:cNvSpPr txBox="1"/>
          <p:nvPr/>
        </p:nvSpPr>
        <p:spPr>
          <a:xfrm>
            <a:off x="9645805" y="468351"/>
            <a:ext cx="23306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И.А. Бродский окончил 7 классов школы, после чего пошел работать, сменил несколько профессий (был фрезеровщиком, санитаром, кочегаром, матросом), </a:t>
            </a:r>
            <a:r>
              <a:rPr lang="ru-RU" sz="1600" b="1" dirty="0"/>
              <a:t>участвовал в геологических экспедициях, где написал первые стихотворения.</a:t>
            </a:r>
          </a:p>
          <a:p>
            <a:r>
              <a:rPr lang="ru-RU" sz="1600" i="1" dirty="0"/>
              <a:t>(Энциклопедия ТАСС)</a:t>
            </a:r>
          </a:p>
          <a:p>
            <a:endParaRPr lang="ru-RU" sz="1600" i="1" dirty="0"/>
          </a:p>
          <a:p>
            <a:r>
              <a:rPr lang="ru-RU" sz="1600" dirty="0"/>
              <a:t>Рабочим в геологических экспедициях Бродский был с 17 лет. В 1957 и 1958 годах — на Белом море, в 1959 и 1961 годах — в Восточной Сибири и в Северной Якутии, на </a:t>
            </a:r>
            <a:r>
              <a:rPr lang="ru-RU" sz="1600" dirty="0" err="1"/>
              <a:t>Анабарском</a:t>
            </a:r>
            <a:r>
              <a:rPr lang="ru-RU" sz="1600" dirty="0"/>
              <a:t> щите.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220585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80571" y="213898"/>
            <a:ext cx="12240492" cy="1086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/>
              <a:t>Раздел «Проза»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998933"/>
            <a:ext cx="4467234" cy="2512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5F088-6999-8A43-999B-BDF77553542C}"/>
              </a:ext>
            </a:extLst>
          </p:cNvPr>
          <p:cNvSpPr txBox="1"/>
          <p:nvPr/>
        </p:nvSpPr>
        <p:spPr>
          <a:xfrm>
            <a:off x="5156466" y="853793"/>
            <a:ext cx="2281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Галина Александровна Валуй. </a:t>
            </a:r>
          </a:p>
          <a:p>
            <a:r>
              <a:rPr lang="ru-RU" sz="2000" dirty="0"/>
              <a:t>Доктор геолого-минералогических наук.</a:t>
            </a:r>
          </a:p>
          <a:p>
            <a:r>
              <a:rPr lang="ru-RU" sz="2000" dirty="0"/>
              <a:t>«НА ГРАНИ МОРЯ И ЗЕМЛИ» </a:t>
            </a:r>
          </a:p>
        </p:txBody>
      </p:sp>
      <p:pic>
        <p:nvPicPr>
          <p:cNvPr id="6" name="Рисунок 5" descr="Изображение выглядит как текст, Книжная обложка, роман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id="{118F9E58-B531-5C43-B6F1-B218E65F76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t="5414" r="3119" b="10212"/>
          <a:stretch/>
        </p:blipFill>
        <p:spPr>
          <a:xfrm rot="5400000">
            <a:off x="7021197" y="1415600"/>
            <a:ext cx="2563346" cy="1730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361C9-2C9B-664D-B288-176E619B98FB}"/>
              </a:ext>
            </a:extLst>
          </p:cNvPr>
          <p:cNvSpPr txBox="1"/>
          <p:nvPr/>
        </p:nvSpPr>
        <p:spPr>
          <a:xfrm>
            <a:off x="9330031" y="807972"/>
            <a:ext cx="22813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Юрий Петрович Ампилов. </a:t>
            </a:r>
          </a:p>
          <a:p>
            <a:r>
              <a:rPr lang="ru-RU" sz="2000" dirty="0"/>
              <a:t>Геофизик, доктор физико-математических наук.</a:t>
            </a:r>
          </a:p>
          <a:p>
            <a:r>
              <a:rPr lang="ru-RU" sz="2000" dirty="0"/>
              <a:t>Автор нескольких художественных произведений </a:t>
            </a:r>
          </a:p>
        </p:txBody>
      </p:sp>
      <p:pic>
        <p:nvPicPr>
          <p:cNvPr id="11" name="Рисунок 10" descr="Изображение выглядит как текст, безалкогольный напиток, контейнер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95F91C7E-9A9E-4B47-AC75-959F7E685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8315" b="3751"/>
          <a:stretch/>
        </p:blipFill>
        <p:spPr>
          <a:xfrm rot="5400000">
            <a:off x="3258078" y="4212163"/>
            <a:ext cx="3026153" cy="2058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71E6EE-8B4C-7E42-8684-CE4E4BE1DB41}"/>
              </a:ext>
            </a:extLst>
          </p:cNvPr>
          <p:cNvSpPr txBox="1"/>
          <p:nvPr/>
        </p:nvSpPr>
        <p:spPr>
          <a:xfrm>
            <a:off x="543798" y="4512903"/>
            <a:ext cx="30168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Сергей Михайлович Миронов. Геофизик, политик, председатель Попечительского совета ГГМ РАН</a:t>
            </a:r>
          </a:p>
        </p:txBody>
      </p:sp>
      <p:pic>
        <p:nvPicPr>
          <p:cNvPr id="14" name="Рисунок 13" descr="Изображение выглядит как текст, карта, Прямоугольник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25FA8C95-F730-FC47-A44E-1815ED4011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t="4851" r="3119" b="8297"/>
          <a:stretch/>
        </p:blipFill>
        <p:spPr>
          <a:xfrm rot="5400000">
            <a:off x="9035736" y="4190253"/>
            <a:ext cx="3026155" cy="2102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2622A6-D9F1-9D4B-9CD4-011737F9583E}"/>
              </a:ext>
            </a:extLst>
          </p:cNvPr>
          <p:cNvSpPr txBox="1"/>
          <p:nvPr/>
        </p:nvSpPr>
        <p:spPr>
          <a:xfrm>
            <a:off x="6391583" y="4512903"/>
            <a:ext cx="30168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Юрий Васильевич Прусс. Заслуженный геолог России, кандидат геолого-минералогических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2554352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67495" y="148100"/>
            <a:ext cx="8615247" cy="474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/>
              <a:t>Раздел «Геологическая фотогалерея»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96" y="770427"/>
            <a:ext cx="10619152" cy="59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8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209736" y="244660"/>
            <a:ext cx="6723875" cy="707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/>
              <a:t>Раздел «Изобразительное искусство»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1026" name="Picture 2" descr="https://www.stydiai.ru/wp-content/uploads/155f45189b23d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8" y="125956"/>
            <a:ext cx="4658880" cy="66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0112" y="6011709"/>
            <a:ext cx="690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Корнеев Б.В. Лариса </a:t>
            </a:r>
            <a:r>
              <a:rPr lang="ru-RU" sz="2000" i="1" dirty="0" err="1"/>
              <a:t>Попугаева</a:t>
            </a:r>
            <a:r>
              <a:rPr lang="ru-RU" sz="2000" i="1" dirty="0"/>
              <a:t> - первооткрыватель </a:t>
            </a:r>
          </a:p>
          <a:p>
            <a:r>
              <a:rPr lang="ru-RU" sz="2000" i="1" dirty="0"/>
              <a:t>якутских алмазов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9334D-B2A6-F144-868C-1477B1786B22}"/>
              </a:ext>
            </a:extLst>
          </p:cNvPr>
          <p:cNvSpPr txBox="1"/>
          <p:nvPr/>
        </p:nvSpPr>
        <p:spPr>
          <a:xfrm>
            <a:off x="5352585" y="1583473"/>
            <a:ext cx="6456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 данном разделе предполагается размещение произведений не только геологов, но и профессиональных художников, для которых геологические темы послужили источником вдохновения</a:t>
            </a:r>
          </a:p>
        </p:txBody>
      </p:sp>
    </p:spTree>
    <p:extLst>
      <p:ext uri="{BB962C8B-B14F-4D97-AF65-F5344CB8AC3E}">
        <p14:creationId xmlns:p14="http://schemas.microsoft.com/office/powerpoint/2010/main" val="10768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2" y="0"/>
            <a:ext cx="1236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42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1281" y="206052"/>
            <a:ext cx="4902994" cy="923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cap="all" dirty="0"/>
              <a:t>Раздел «КИНОКОНЦЕРТНЫЙ ЗАЛ»</a:t>
            </a:r>
          </a:p>
          <a:p>
            <a:pPr marL="0" indent="0">
              <a:buNone/>
            </a:pPr>
            <a:r>
              <a:rPr lang="ru-RU" sz="2400" b="1" dirty="0"/>
              <a:t>Видеофильмы, концерты</a:t>
            </a:r>
          </a:p>
          <a:p>
            <a:pPr marL="0" indent="0">
              <a:buNone/>
            </a:pPr>
            <a:endParaRPr lang="ru-RU" sz="2400" b="1" dirty="0"/>
          </a:p>
        </p:txBody>
      </p:sp>
      <p:pic>
        <p:nvPicPr>
          <p:cNvPr id="1026" name="Picture 2" descr="https://images.kinorium.com/movie/poster/639475/w1500_50401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2" y="1129545"/>
            <a:ext cx="4902994" cy="275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, пожар, жар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BBA3743A-B085-8747-873C-9E3678AC00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15" y="629344"/>
            <a:ext cx="2297505" cy="324846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Рекламный проспек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F1B5310-2923-ED46-9CC6-299298ED1C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4" y="3983705"/>
            <a:ext cx="1987923" cy="281287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Человеческое лицо, человек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E4CE6DE9-EDC3-6A45-BEA2-31067928FE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55" y="3985718"/>
            <a:ext cx="1987923" cy="2809322"/>
          </a:xfrm>
          <a:prstGeom prst="rect">
            <a:avLst/>
          </a:prstGeom>
        </p:spPr>
      </p:pic>
      <p:sp>
        <p:nvSpPr>
          <p:cNvPr id="15" name="AutoShape 1">
            <a:extLst>
              <a:ext uri="{FF2B5EF4-FFF2-40B4-BE49-F238E27FC236}">
                <a16:creationId xmlns:a16="http://schemas.microsoft.com/office/drawing/2014/main" id="{26DE7596-4BEA-394B-AE0C-609A4241DC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1174442B-68E7-2D41-84E1-70F979D83B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 descr="Изображение выглядит как текст, одежда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34E56DB7-9810-C042-A23B-A0C77F92A1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12" y="3983705"/>
            <a:ext cx="2009198" cy="280172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плакат, Рекламный проспек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E826AC9-CD62-7445-B332-DFD8AFD8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96" y="623194"/>
            <a:ext cx="4371742" cy="618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735606.selcdn.ru/thumbnails/photos/2019/08/23/rrcfyg5zyp7sdgat_1024.jpg">
            <a:extLst>
              <a:ext uri="{FF2B5EF4-FFF2-40B4-BE49-F238E27FC236}">
                <a16:creationId xmlns:a16="http://schemas.microsoft.com/office/drawing/2014/main" id="{60552447-EE33-A94F-8045-1E71B007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40" y="148811"/>
            <a:ext cx="2168437" cy="291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78DD112-1FC5-CE4B-86C2-E48FDAEE1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1379" r="19368"/>
          <a:stretch/>
        </p:blipFill>
        <p:spPr bwMode="auto">
          <a:xfrm>
            <a:off x="4325872" y="323861"/>
            <a:ext cx="2604242" cy="232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 descr="https://b1.filmpro.ru/c/48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1"/>
          <a:stretch/>
        </p:blipFill>
        <p:spPr bwMode="auto">
          <a:xfrm>
            <a:off x="9486625" y="265364"/>
            <a:ext cx="2540510" cy="23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s://www.rosnedra.gov.ru/data/Articles/MediumPhoto/1908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r="10077" b="41351"/>
          <a:stretch/>
        </p:blipFill>
        <p:spPr bwMode="auto">
          <a:xfrm>
            <a:off x="6948672" y="3188177"/>
            <a:ext cx="1598258" cy="15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https://sun9-27.userapi.com/impg/OlDmA7PxKTSVEAuB63uinEJ1l2pBX4Mtg0oATQ/nrnJFNm_vr8.jpg?size=598x807&amp;quality=95&amp;sign=19d7877e75f35ea131842ab945c9859d&amp;c_uniq_tag=EAjW13TVnFkhFI3B6tv04acO0cdmM2ZHuk4XDnCjLjU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"/>
          <a:stretch/>
        </p:blipFill>
        <p:spPr bwMode="auto">
          <a:xfrm>
            <a:off x="5376719" y="2872059"/>
            <a:ext cx="1396005" cy="18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https://i.ytimg.com/vi/8yd7gArjBR4/maxresdefaul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1709" r="30665" b="13751"/>
          <a:stretch/>
        </p:blipFill>
        <p:spPr bwMode="auto">
          <a:xfrm>
            <a:off x="307287" y="2961492"/>
            <a:ext cx="1506325" cy="17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E:\Портал Геологи и творчество_материалы\Done\Люди фото качество\Туриянский Владимир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130" y="2934918"/>
            <a:ext cx="1396005" cy="186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https://avatars.dzeninfra.ru/get-zen_doc/3518390/pub_6164da600784a85d4c81817e_6164da827aa1bf2f396c83b2/scale_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340" y="4918186"/>
            <a:ext cx="2841351" cy="15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4" y="265364"/>
            <a:ext cx="1639236" cy="246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2" descr="https://geophysics.uni-dubna.ru/wp-content/images/history/people/Ampilov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84" y="289353"/>
            <a:ext cx="1954893" cy="239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ruskino.ru/media/gallery/14082/fQoF6Bk555rbLA6CyXlvy73nuR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85" y="4957851"/>
            <a:ext cx="2965836" cy="16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7" y="5027261"/>
            <a:ext cx="2783133" cy="157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56" y="2808175"/>
            <a:ext cx="3362374" cy="189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8" descr="E:\Портал Геологи и творчество_материалы\Done\Люди фото качество\Сидоров Игорь.t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47" y="4963615"/>
            <a:ext cx="1198694" cy="15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olitrussia.com/upload/iblock/cb5/cb5267742e8ce1e2befb02fb343b718a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3"/>
          <a:stretch/>
        </p:blipFill>
        <p:spPr bwMode="auto">
          <a:xfrm>
            <a:off x="7557999" y="4918186"/>
            <a:ext cx="1492006" cy="1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Человеческое лицо, человек, морщи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B1955C3-2F81-4746-B72A-596F7FE7F2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89" y="3123805"/>
            <a:ext cx="1598259" cy="15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47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26DE7596-4BEA-394B-AE0C-609A4241DC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1174442B-68E7-2D41-84E1-70F979D83B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800" cy="6858000"/>
          </a:xfrm>
        </p:spPr>
      </p:pic>
    </p:spTree>
    <p:extLst>
      <p:ext uri="{BB962C8B-B14F-4D97-AF65-F5344CB8AC3E}">
        <p14:creationId xmlns:p14="http://schemas.microsoft.com/office/powerpoint/2010/main" val="246204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19CFDAD9-B3CF-CC4B-B64C-D7BCA49C78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763481"/>
              </p:ext>
            </p:extLst>
          </p:nvPr>
        </p:nvGraphicFramePr>
        <p:xfrm>
          <a:off x="0" y="0"/>
          <a:ext cx="12192000" cy="694944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844779873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791756943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Особенности геологических профессий</a:t>
                      </a:r>
                      <a:endParaRPr lang="ru-RU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Отражение в творчестве</a:t>
                      </a:r>
                      <a:endParaRPr lang="ru-RU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62280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Специфический набор знаний о нашей планете и о жизни на ней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Плутония - В.А. Обручев, зарисовки Е.Е.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Милановского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65201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Богатые личные впечатления о самых разных регионах</a:t>
                      </a:r>
                      <a:r>
                        <a:rPr lang="ru-RU" sz="24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и народах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 дебрях Центральной Азии (записки кладоискателя) – В.А. Обручев, фотоматериалы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332908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Внутренняя</a:t>
                      </a:r>
                      <a:r>
                        <a:rPr lang="ru-RU" sz="24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свобода и</a:t>
                      </a:r>
                      <a:r>
                        <a:rPr lang="ru-RU" sz="24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ответственность, необходимость принятия решений в сложных условиях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Территория (О.М.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Куваев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), Лезвие бритвы (И.А. Ефремов)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39443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Геология</a:t>
                      </a:r>
                      <a:r>
                        <a:rPr lang="ru-RU" sz="24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как искусство - 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интуиция</a:t>
                      </a:r>
                      <a:r>
                        <a:rPr lang="ru-RU" sz="24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и фантазия; романтика профессии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Авторская песня (А.М.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Городницкий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Р.З.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Ченборисова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В.Л.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Туриянский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Ю.Л.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Лорес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), поэзия (И.С. Сидоров, А.М. Коломиец)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98623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Взаимодействие с коллегами в экстремальных условиях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382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2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ttps://735606.selcdn.ru/thumbnails/photos/2019/08/23/rrcfyg5zyp7sdgat_1024.jpg">
            <a:extLst>
              <a:ext uri="{FF2B5EF4-FFF2-40B4-BE49-F238E27FC236}">
                <a16:creationId xmlns:a16="http://schemas.microsoft.com/office/drawing/2014/main" id="{A9039CEB-57BE-AD43-B4A1-789327CBE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5" r="1" b="29599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80701-2C72-FD46-AB22-E2EB4C34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Владимир Афанасьевич Обручев</a:t>
            </a:r>
          </a:p>
        </p:txBody>
      </p:sp>
    </p:spTree>
    <p:extLst>
      <p:ext uri="{BB962C8B-B14F-4D97-AF65-F5344CB8AC3E}">
        <p14:creationId xmlns:p14="http://schemas.microsoft.com/office/powerpoint/2010/main" val="209753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ниг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9BC6A426-8744-1F40-9E10-E849372F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9" y="3391504"/>
            <a:ext cx="1837315" cy="262473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плакат, Книжная обложка, Предмет коллекционирования&#10;&#10;Автоматически созданное описание">
            <a:extLst>
              <a:ext uri="{FF2B5EF4-FFF2-40B4-BE49-F238E27FC236}">
                <a16:creationId xmlns:a16="http://schemas.microsoft.com/office/drawing/2014/main" id="{F6CB07DA-B422-114C-BE57-36930F39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02" y="3391505"/>
            <a:ext cx="1912798" cy="2624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29557-2586-5F4E-A1AF-E81E27C1A793}"/>
              </a:ext>
            </a:extLst>
          </p:cNvPr>
          <p:cNvSpPr txBox="1"/>
          <p:nvPr/>
        </p:nvSpPr>
        <p:spPr>
          <a:xfrm>
            <a:off x="169889" y="0"/>
            <a:ext cx="389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Художественные произведения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F9E10-9682-E545-B1CA-764958B3B119}"/>
              </a:ext>
            </a:extLst>
          </p:cNvPr>
          <p:cNvSpPr txBox="1"/>
          <p:nvPr/>
        </p:nvSpPr>
        <p:spPr>
          <a:xfrm>
            <a:off x="519555" y="5960029"/>
            <a:ext cx="148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1924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521978-D404-8C43-9CF8-7522964B59B8}"/>
              </a:ext>
            </a:extLst>
          </p:cNvPr>
          <p:cNvSpPr txBox="1"/>
          <p:nvPr/>
        </p:nvSpPr>
        <p:spPr>
          <a:xfrm>
            <a:off x="2581651" y="5960029"/>
            <a:ext cx="148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1926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D917B-7A2F-E74F-ADC8-77334A6315FF}"/>
              </a:ext>
            </a:extLst>
          </p:cNvPr>
          <p:cNvSpPr txBox="1"/>
          <p:nvPr/>
        </p:nvSpPr>
        <p:spPr>
          <a:xfrm>
            <a:off x="6319974" y="0"/>
            <a:ext cx="389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Научно-популярные произведения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FF96A2-DC03-7140-B613-58F6626B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2" y="1077219"/>
            <a:ext cx="3744510" cy="153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7D72465-5493-144D-B1E9-4136D39B2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39" y="1916346"/>
            <a:ext cx="2850170" cy="75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DC4BE3-612E-A34C-A15D-21D1D6804D59}"/>
              </a:ext>
            </a:extLst>
          </p:cNvPr>
          <p:cNvSpPr txBox="1"/>
          <p:nvPr/>
        </p:nvSpPr>
        <p:spPr>
          <a:xfrm>
            <a:off x="1596675" y="2530308"/>
            <a:ext cx="148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1887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B076F-8F4E-0B49-B1A4-39A1333F8C24}"/>
              </a:ext>
            </a:extLst>
          </p:cNvPr>
          <p:cNvSpPr txBox="1"/>
          <p:nvPr/>
        </p:nvSpPr>
        <p:spPr>
          <a:xfrm>
            <a:off x="4803398" y="3820635"/>
            <a:ext cx="200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1961 (1944)</a:t>
            </a:r>
          </a:p>
        </p:txBody>
      </p:sp>
      <p:pic>
        <p:nvPicPr>
          <p:cNvPr id="18" name="Рисунок 17" descr="Изображение выглядит как текст, книга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01BF709-FFC2-D14E-81DD-2C9513B1A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3" y="1071865"/>
            <a:ext cx="1860550" cy="2755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F74CA7-8299-7F48-B16E-6526CE441A16}"/>
              </a:ext>
            </a:extLst>
          </p:cNvPr>
          <p:cNvSpPr txBox="1"/>
          <p:nvPr/>
        </p:nvSpPr>
        <p:spPr>
          <a:xfrm>
            <a:off x="6910466" y="1071865"/>
            <a:ext cx="5111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«Экспедиция Нансена к Северному полюсу и ее результаты» (1897), «Ищите радий» (1913), «Роль геологии на театре военных действий» (1916), «Происхождение Телецкого озера» (1916), «Пещера ископаемых драконов в Китае» (1917), «О происхождении нефти» (1917), «Животные ледникового периода в изображениях современного им человека» (1921), «Земля Санникова. Нерешенная проблема Арктики» (1935), «Как образовались ископаемые богатства Урала» » (1943), «Ледниковый период и Атлантида» » (1955)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CAA9EA-1D14-5243-9CAB-67515213009C}"/>
              </a:ext>
            </a:extLst>
          </p:cNvPr>
          <p:cNvSpPr txBox="1"/>
          <p:nvPr/>
        </p:nvSpPr>
        <p:spPr>
          <a:xfrm>
            <a:off x="4848370" y="4343855"/>
            <a:ext cx="6978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Это – далеко не полный перечень научно-популярных статей В.А. Обручева, опубликованных, в основном, в журнале «Природа»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7F323A-604B-5A40-8E90-A5313EDBD123}"/>
              </a:ext>
            </a:extLst>
          </p:cNvPr>
          <p:cNvSpPr txBox="1"/>
          <p:nvPr/>
        </p:nvSpPr>
        <p:spPr>
          <a:xfrm>
            <a:off x="4227226" y="5246557"/>
            <a:ext cx="7794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Научно-фантастические повести «Путешествие в прошлое и будущее» и «Коралловый остров», незаконченная повесть «Тепловая шахта» про то, как ученые пробиваются через кору Земли ради получения источника дешевой геотермальной энергии. В рукописях Обручева остались также два неопубликованных романа и пьеса. </a:t>
            </a:r>
          </a:p>
        </p:txBody>
      </p:sp>
    </p:spTree>
    <p:extLst>
      <p:ext uri="{BB962C8B-B14F-4D97-AF65-F5344CB8AC3E}">
        <p14:creationId xmlns:p14="http://schemas.microsoft.com/office/powerpoint/2010/main" val="27128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29638D81-CED4-8D49-9B0C-75067187E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r="31019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3.bp.blogspot.com/-SzeFP-x0bno/W798_6P00VI/AAAAAAABBzc/KJT4SLKf7-QeIzAxgCtUNFIEk6_J-SL_gCLcBGAs/s1600/Obruchev.png">
            <a:extLst>
              <a:ext uri="{FF2B5EF4-FFF2-40B4-BE49-F238E27FC236}">
                <a16:creationId xmlns:a16="http://schemas.microsoft.com/office/drawing/2014/main" id="{51CDEA03-75EE-504C-8DFD-9D091731F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558"/>
          <a:stretch/>
        </p:blipFill>
        <p:spPr bwMode="auto">
          <a:xfrm>
            <a:off x="4094960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s://yk-resurs.ru/wp-content/uploads/d/9/0/d9031666b6eb93a818d67ef0b7154fa0.jpeg">
            <a:extLst>
              <a:ext uri="{FF2B5EF4-FFF2-40B4-BE49-F238E27FC236}">
                <a16:creationId xmlns:a16="http://schemas.microsoft.com/office/drawing/2014/main" id="{AA14043A-9129-4B46-9767-83ABB9564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" r="-1" b="1758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7F7867-B49A-D24F-89D5-DAB3018E8DAE}"/>
              </a:ext>
            </a:extLst>
          </p:cNvPr>
          <p:cNvSpPr txBox="1"/>
          <p:nvPr/>
        </p:nvSpPr>
        <p:spPr>
          <a:xfrm>
            <a:off x="5131117" y="5975542"/>
            <a:ext cx="201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Обручев В.А.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1863 - 1956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BAB31-9A06-B746-8037-473065FA5602}"/>
              </a:ext>
            </a:extLst>
          </p:cNvPr>
          <p:cNvSpPr txBox="1"/>
          <p:nvPr/>
        </p:nvSpPr>
        <p:spPr>
          <a:xfrm>
            <a:off x="769730" y="471256"/>
            <a:ext cx="201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Ефремов И.А.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1908 - 1972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8CC59-1301-1746-8B5F-66010D60C042}"/>
              </a:ext>
            </a:extLst>
          </p:cNvPr>
          <p:cNvSpPr txBox="1"/>
          <p:nvPr/>
        </p:nvSpPr>
        <p:spPr>
          <a:xfrm>
            <a:off x="9174547" y="499554"/>
            <a:ext cx="201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Куваев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О.М.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1934 - 1975</a:t>
            </a:r>
          </a:p>
        </p:txBody>
      </p:sp>
    </p:spTree>
    <p:extLst>
      <p:ext uri="{BB962C8B-B14F-4D97-AF65-F5344CB8AC3E}">
        <p14:creationId xmlns:p14="http://schemas.microsoft.com/office/powerpoint/2010/main" val="204931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рирода, пещера, Спелеотем, Сталагмит&#10;&#10;Автоматически созданное описание">
            <a:extLst>
              <a:ext uri="{FF2B5EF4-FFF2-40B4-BE49-F238E27FC236}">
                <a16:creationId xmlns:a16="http://schemas.microsoft.com/office/drawing/2014/main" id="{3E5E56CF-5BA7-DB43-ABD4-875D586F3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94696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одоплавающая птица, птица, пингвин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94C8A08-BC05-1145-8612-7B5F8521A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42" y="34925"/>
            <a:ext cx="6024169" cy="39120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FB74B-5A67-D44D-B3C7-BDA9FE84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2" y="-17313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Фотовыставки к Дню геолога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B8B5C-368D-AE41-A352-27E403D66D28}"/>
              </a:ext>
            </a:extLst>
          </p:cNvPr>
          <p:cNvSpPr txBox="1"/>
          <p:nvPr/>
        </p:nvSpPr>
        <p:spPr>
          <a:xfrm>
            <a:off x="0" y="3429000"/>
            <a:ext cx="463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В. Мальцев. Пещеры </a:t>
            </a:r>
            <a:r>
              <a:rPr lang="ru-RU" dirty="0" err="1">
                <a:solidFill>
                  <a:schemeClr val="bg1"/>
                </a:solidFill>
              </a:rPr>
              <a:t>Кугитанга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B3A2A-06F6-1A42-B5CC-8BDFC590D50D}"/>
              </a:ext>
            </a:extLst>
          </p:cNvPr>
          <p:cNvSpPr txBox="1"/>
          <p:nvPr/>
        </p:nvSpPr>
        <p:spPr>
          <a:xfrm>
            <a:off x="7440120" y="61158"/>
            <a:ext cx="463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Е. Чесалова. НИС «Академик Иоффе», 2005</a:t>
            </a:r>
          </a:p>
        </p:txBody>
      </p:sp>
      <p:pic>
        <p:nvPicPr>
          <p:cNvPr id="10" name="Рисунок 9" descr="Изображение выглядит как на открытом воздухе, дерево, одежд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6633FF7-5CBD-E341-A913-A8CE1FF39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929"/>
            <a:ext cx="3961916" cy="290507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 открытом воздухе, небо, строительство,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2072A3CA-08D6-754D-BE95-8AF9F9AA0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70" y="3926218"/>
            <a:ext cx="4518982" cy="29467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AB1AEA-C34A-ED40-861D-29F8D5E493F1}"/>
              </a:ext>
            </a:extLst>
          </p:cNvPr>
          <p:cNvSpPr txBox="1"/>
          <p:nvPr/>
        </p:nvSpPr>
        <p:spPr>
          <a:xfrm>
            <a:off x="7659970" y="6503658"/>
            <a:ext cx="463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Д.В. Обручев (слева), 1956</a:t>
            </a:r>
          </a:p>
        </p:txBody>
      </p:sp>
      <p:pic>
        <p:nvPicPr>
          <p:cNvPr id="15" name="Рисунок 14" descr="Изображение выглядит как искусство, Бирюза, Цвет морской волны&#10;&#10;Автоматически созданное описание">
            <a:extLst>
              <a:ext uri="{FF2B5EF4-FFF2-40B4-BE49-F238E27FC236}">
                <a16:creationId xmlns:a16="http://schemas.microsoft.com/office/drawing/2014/main" id="{3F379684-81D6-A344-AD4A-A8D16A93C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26" y="3892900"/>
            <a:ext cx="3643977" cy="296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9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stydiai.ru/wp-content/uploads/155f45189b23dd7.jpg">
            <a:extLst>
              <a:ext uri="{FF2B5EF4-FFF2-40B4-BE49-F238E27FC236}">
                <a16:creationId xmlns:a16="http://schemas.microsoft.com/office/drawing/2014/main" id="{ADFBAD87-DE9C-604C-9C42-11A4D493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07528" cy="685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D3E9DA-B0AC-4042-BEA0-C6B1E06896FF}"/>
              </a:ext>
            </a:extLst>
          </p:cNvPr>
          <p:cNvSpPr txBox="1"/>
          <p:nvPr/>
        </p:nvSpPr>
        <p:spPr>
          <a:xfrm>
            <a:off x="2237687" y="5534561"/>
            <a:ext cx="2569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Корнеев Б.В. </a:t>
            </a:r>
            <a:endParaRPr lang="en-US" sz="2000" i="1" dirty="0"/>
          </a:p>
          <a:p>
            <a:r>
              <a:rPr lang="ru-RU" sz="2000" i="1" dirty="0"/>
              <a:t>Лариса </a:t>
            </a:r>
            <a:r>
              <a:rPr lang="ru-RU" sz="2000" i="1" dirty="0" err="1"/>
              <a:t>Попугаева</a:t>
            </a:r>
            <a:r>
              <a:rPr lang="ru-RU" sz="2000" i="1" dirty="0"/>
              <a:t> - первооткрыватель </a:t>
            </a:r>
          </a:p>
          <a:p>
            <a:r>
              <a:rPr lang="ru-RU" sz="2000" i="1" dirty="0"/>
              <a:t>якутских алмазов</a:t>
            </a:r>
          </a:p>
        </p:txBody>
      </p:sp>
      <p:pic>
        <p:nvPicPr>
          <p:cNvPr id="6" name="Рисунок 5" descr="Изображение выглядит как зарисовка, гора, рисунок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44412CE8-5671-3545-81B0-6D5A2ADE9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9" y="-25470"/>
            <a:ext cx="7384470" cy="381548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текст, рисунок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2DC76CFD-0B12-3246-83F1-5B8A3314D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93" y="2585252"/>
            <a:ext cx="3322137" cy="42727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669D69-2E94-5643-ACF4-84DAA80AC0A0}"/>
              </a:ext>
            </a:extLst>
          </p:cNvPr>
          <p:cNvSpPr txBox="1"/>
          <p:nvPr/>
        </p:nvSpPr>
        <p:spPr>
          <a:xfrm>
            <a:off x="8184630" y="3790018"/>
            <a:ext cx="400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Е.Е. </a:t>
            </a:r>
            <a:r>
              <a:rPr lang="ru-RU" dirty="0" err="1"/>
              <a:t>Милановский</a:t>
            </a:r>
            <a:r>
              <a:rPr lang="ru-RU" dirty="0"/>
              <a:t>. Вулкан Гекла; потоки глыбовой лавы и шлаковые конусы извержения 1970 г. на его</a:t>
            </a:r>
          </a:p>
          <a:p>
            <a:pPr algn="r"/>
            <a:r>
              <a:rPr lang="ru-RU" dirty="0"/>
              <a:t>северо-восточном склоне.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874EA-0B52-3C44-AE44-3A6BB30AC59F}"/>
              </a:ext>
            </a:extLst>
          </p:cNvPr>
          <p:cNvSpPr txBox="1"/>
          <p:nvPr/>
        </p:nvSpPr>
        <p:spPr>
          <a:xfrm>
            <a:off x="8184630" y="5754409"/>
            <a:ext cx="305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Книга-альбом, выпущенная в 2012 г.</a:t>
            </a:r>
          </a:p>
        </p:txBody>
      </p:sp>
    </p:spTree>
    <p:extLst>
      <p:ext uri="{BB962C8B-B14F-4D97-AF65-F5344CB8AC3E}">
        <p14:creationId xmlns:p14="http://schemas.microsoft.com/office/powerpoint/2010/main" val="288041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ческое лицо, текст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E1AFA2A-5C2E-C04D-91D4-B144C7127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3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3C2481-81A4-6C4B-BDD9-B88AA78F96C7}"/>
              </a:ext>
            </a:extLst>
          </p:cNvPr>
          <p:cNvSpPr txBox="1"/>
          <p:nvPr/>
        </p:nvSpPr>
        <p:spPr>
          <a:xfrm>
            <a:off x="7039841" y="359761"/>
            <a:ext cx="5152159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Каждый год в День геолога в музее проходит концерт авторской песни. В 2020 г. в связи с </a:t>
            </a:r>
            <a:r>
              <a:rPr lang="ru-RU" sz="2100" dirty="0" err="1"/>
              <a:t>ковидными</a:t>
            </a:r>
            <a:r>
              <a:rPr lang="ru-RU" sz="2100" dirty="0"/>
              <a:t> ограничениями концерт прошел в онлайн-режиме.</a:t>
            </a:r>
          </a:p>
          <a:p>
            <a:endParaRPr lang="ru-RU" sz="2100" dirty="0"/>
          </a:p>
          <a:p>
            <a:r>
              <a:rPr lang="ru-RU" sz="2100" dirty="0"/>
              <a:t>В залах музея выступали Александр </a:t>
            </a:r>
            <a:r>
              <a:rPr lang="ru-RU" sz="2100" dirty="0" err="1"/>
              <a:t>Городницкий</a:t>
            </a:r>
            <a:r>
              <a:rPr lang="ru-RU" sz="2100" dirty="0"/>
              <a:t>, Вадим Егоров, Сергей Матвеенко, Владимир </a:t>
            </a:r>
            <a:r>
              <a:rPr lang="ru-RU" sz="2100" dirty="0" err="1"/>
              <a:t>Туриянский</a:t>
            </a:r>
            <a:r>
              <a:rPr lang="ru-RU" sz="2100" dirty="0"/>
              <a:t>. Однако чаще всего здесь поют авторы, окончившие Московский геологоразведочный институт им. С. Орджоникидзе. Среди них – Роза </a:t>
            </a:r>
            <a:r>
              <a:rPr lang="ru-RU" sz="2100" dirty="0" err="1"/>
              <a:t>Ченборисова</a:t>
            </a:r>
            <a:r>
              <a:rPr lang="ru-RU" sz="2100" dirty="0"/>
              <a:t> и Игорь Сидоров с проектом «Люди идут по свету», Юрий </a:t>
            </a:r>
            <a:r>
              <a:rPr lang="ru-RU" sz="2100" dirty="0" err="1"/>
              <a:t>Лорес</a:t>
            </a:r>
            <a:r>
              <a:rPr lang="ru-RU" sz="2100" dirty="0"/>
              <a:t>, Сергей Батуев, Александр и Владимир Фриденберги (»Чижи»), и многие другие.</a:t>
            </a:r>
          </a:p>
          <a:p>
            <a:endParaRPr lang="ru-RU" sz="2100" dirty="0"/>
          </a:p>
          <a:p>
            <a:r>
              <a:rPr lang="ru-RU" sz="2100" dirty="0"/>
              <a:t> Год назад началась работа над порталом «Геология и творчество».</a:t>
            </a:r>
          </a:p>
        </p:txBody>
      </p:sp>
    </p:spTree>
    <p:extLst>
      <p:ext uri="{BB962C8B-B14F-4D97-AF65-F5344CB8AC3E}">
        <p14:creationId xmlns:p14="http://schemas.microsoft.com/office/powerpoint/2010/main" val="29618057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3251</TotalTime>
  <Words>849</Words>
  <Application>Microsoft Macintosh PowerPoint</Application>
  <PresentationFormat>Широкоэкранный</PresentationFormat>
  <Paragraphs>86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Тема Office</vt:lpstr>
      <vt:lpstr>ГЕОЛОГИЯ  И  ТВОРЧЕСТВО. ГЕОЛОГИ В ИСКУССТВЕ</vt:lpstr>
      <vt:lpstr>Презентация PowerPoint</vt:lpstr>
      <vt:lpstr>Презентация PowerPoint</vt:lpstr>
      <vt:lpstr>Владимир Афанасьевич Обручев</vt:lpstr>
      <vt:lpstr>Презентация PowerPoint</vt:lpstr>
      <vt:lpstr>Презентация PowerPoint</vt:lpstr>
      <vt:lpstr>Фотовыставки к Дню геолога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ГЕОЛОГИЯ  И  ТВОРЧЕСТВО. ГЕОЛОГИ В ИСКУССТВЕ</dc:title>
  <dc:creator>Cherkasov Sergey</dc:creator>
  <cp:lastModifiedBy>Cherkasov Sergey</cp:lastModifiedBy>
  <cp:revision>29</cp:revision>
  <dcterms:created xsi:type="dcterms:W3CDTF">2023-11-01T10:39:13Z</dcterms:created>
  <dcterms:modified xsi:type="dcterms:W3CDTF">2023-11-09T08:52:12Z</dcterms:modified>
</cp:coreProperties>
</file>