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04" r:id="rId2"/>
    <p:sldId id="287" r:id="rId3"/>
    <p:sldId id="281" r:id="rId4"/>
    <p:sldId id="259" r:id="rId5"/>
    <p:sldId id="260" r:id="rId6"/>
    <p:sldId id="273" r:id="rId7"/>
    <p:sldId id="302" r:id="rId8"/>
    <p:sldId id="275" r:id="rId9"/>
    <p:sldId id="261" r:id="rId10"/>
    <p:sldId id="262" r:id="rId11"/>
    <p:sldId id="263" r:id="rId12"/>
    <p:sldId id="315" r:id="rId13"/>
    <p:sldId id="316" r:id="rId14"/>
    <p:sldId id="313" r:id="rId15"/>
    <p:sldId id="303" r:id="rId16"/>
    <p:sldId id="300" r:id="rId17"/>
    <p:sldId id="292" r:id="rId18"/>
    <p:sldId id="307" r:id="rId19"/>
    <p:sldId id="310" r:id="rId20"/>
    <p:sldId id="306" r:id="rId21"/>
    <p:sldId id="290" r:id="rId22"/>
    <p:sldId id="308" r:id="rId23"/>
    <p:sldId id="305" r:id="rId24"/>
    <p:sldId id="301" r:id="rId25"/>
    <p:sldId id="271" r:id="rId26"/>
    <p:sldId id="295" r:id="rId27"/>
    <p:sldId id="297" r:id="rId28"/>
    <p:sldId id="31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1986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761B-3253-4BED-A9EE-1492CEF95211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A622-6B37-475A-A0A6-4D5E1D50E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761B-3253-4BED-A9EE-1492CEF95211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A622-6B37-475A-A0A6-4D5E1D50E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761B-3253-4BED-A9EE-1492CEF95211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A622-6B37-475A-A0A6-4D5E1D50E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9534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761B-3253-4BED-A9EE-1492CEF95211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A622-6B37-475A-A0A6-4D5E1D50E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761B-3253-4BED-A9EE-1492CEF95211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A622-6B37-475A-A0A6-4D5E1D50E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761B-3253-4BED-A9EE-1492CEF95211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A622-6B37-475A-A0A6-4D5E1D50E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761B-3253-4BED-A9EE-1492CEF95211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A622-6B37-475A-A0A6-4D5E1D50E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761B-3253-4BED-A9EE-1492CEF95211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A622-6B37-475A-A0A6-4D5E1D50E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761B-3253-4BED-A9EE-1492CEF95211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A622-6B37-475A-A0A6-4D5E1D50E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761B-3253-4BED-A9EE-1492CEF95211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A622-6B37-475A-A0A6-4D5E1D50E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761B-3253-4BED-A9EE-1492CEF95211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A622-6B37-475A-A0A6-4D5E1D50E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D761B-3253-4BED-A9EE-1492CEF95211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DA622-6B37-475A-A0A6-4D5E1D50E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1340768"/>
            <a:ext cx="5508104" cy="662547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Georgia" pitchFamily="18" charset="0"/>
              </a:rPr>
              <a:t>Академик В.А. Обручев – первый директор </a:t>
            </a:r>
            <a:r>
              <a:rPr lang="ru-RU" sz="3600" b="1" dirty="0" smtClean="0">
                <a:latin typeface="Georgia" pitchFamily="18" charset="0"/>
              </a:rPr>
              <a:t/>
            </a:r>
            <a:br>
              <a:rPr lang="ru-RU" sz="3600" b="1" dirty="0" smtClean="0">
                <a:latin typeface="Georgia" pitchFamily="18" charset="0"/>
              </a:rPr>
            </a:br>
            <a:r>
              <a:rPr lang="ru-RU" sz="3600" b="1" dirty="0" smtClean="0">
                <a:latin typeface="Georgia" pitchFamily="18" charset="0"/>
              </a:rPr>
              <a:t>ГИН </a:t>
            </a:r>
            <a:r>
              <a:rPr lang="ru-RU" sz="3600" b="1" dirty="0">
                <a:latin typeface="Georgia" pitchFamily="18" charset="0"/>
              </a:rPr>
              <a:t>АН </a:t>
            </a:r>
            <a:r>
              <a:rPr lang="ru-RU" sz="3600" b="1" dirty="0" smtClean="0">
                <a:latin typeface="Georgia" pitchFamily="18" charset="0"/>
              </a:rPr>
              <a:t>СССР</a:t>
            </a:r>
            <a:r>
              <a:rPr lang="ru-RU" sz="3600" dirty="0">
                <a:latin typeface="Georgia" pitchFamily="18" charset="0"/>
              </a:rPr>
              <a:t/>
            </a:r>
            <a:br>
              <a:rPr lang="ru-RU" sz="3600" dirty="0">
                <a:latin typeface="Georgia" pitchFamily="18" charset="0"/>
              </a:rPr>
            </a:br>
            <a:endParaRPr lang="ru-RU" sz="3600" dirty="0"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68594" y="4221088"/>
            <a:ext cx="5328592" cy="1752600"/>
          </a:xfrm>
        </p:spPr>
        <p:txBody>
          <a:bodyPr>
            <a:normAutofit fontScale="77500" lnSpcReduction="20000"/>
          </a:bodyPr>
          <a:lstStyle/>
          <a:p>
            <a:endParaRPr lang="ru-RU" sz="2800" b="1" dirty="0" smtClean="0">
              <a:latin typeface="Georgia" pitchFamily="18" charset="0"/>
            </a:endParaRPr>
          </a:p>
          <a:p>
            <a:endParaRPr lang="ru-RU" sz="2800" b="1" dirty="0">
              <a:latin typeface="Georgia" pitchFamily="18" charset="0"/>
            </a:endParaRPr>
          </a:p>
          <a:p>
            <a:r>
              <a:rPr lang="ru-RU" sz="2800" b="1" dirty="0" smtClean="0">
                <a:latin typeface="Georgia" pitchFamily="18" charset="0"/>
              </a:rPr>
              <a:t>академик </a:t>
            </a:r>
            <a:r>
              <a:rPr lang="ru-RU" sz="2800" b="1" dirty="0">
                <a:latin typeface="Georgia" pitchFamily="18" charset="0"/>
              </a:rPr>
              <a:t>К.Е.Дегтярёв, </a:t>
            </a:r>
            <a:endParaRPr lang="ru-RU" sz="2800" b="1" dirty="0" smtClean="0">
              <a:latin typeface="Georgia" pitchFamily="18" charset="0"/>
            </a:endParaRPr>
          </a:p>
          <a:p>
            <a:r>
              <a:rPr lang="ru-RU" sz="2800" b="1" dirty="0" smtClean="0">
                <a:latin typeface="Georgia" pitchFamily="18" charset="0"/>
              </a:rPr>
              <a:t>И.Г</a:t>
            </a:r>
            <a:r>
              <a:rPr lang="ru-RU" sz="2800" b="1" dirty="0">
                <a:latin typeface="Georgia" pitchFamily="18" charset="0"/>
              </a:rPr>
              <a:t>.  Малахова</a:t>
            </a:r>
          </a:p>
          <a:p>
            <a:r>
              <a:rPr lang="ru-RU" sz="2800" b="1" dirty="0">
                <a:latin typeface="Georgia" pitchFamily="18" charset="0"/>
              </a:rPr>
              <a:t>Геологический институт РАН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877271"/>
            <a:ext cx="1179578" cy="71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31" y="116632"/>
            <a:ext cx="356439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Georgia" pitchFamily="18" charset="0"/>
              </a:rPr>
              <a:t>Группа реформаторов геологического направления в АН СССР</a:t>
            </a:r>
            <a:endParaRPr lang="ru-RU" sz="2800" b="1" dirty="0"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56357"/>
            <a:ext cx="3707904" cy="5092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Georgia" pitchFamily="18" charset="0"/>
            </a:endParaRPr>
          </a:p>
          <a:p>
            <a:endParaRPr lang="ru-RU" sz="2400" dirty="0" smtClean="0">
              <a:latin typeface="Georgia" pitchFamily="18" charset="0"/>
            </a:endParaRPr>
          </a:p>
          <a:p>
            <a:r>
              <a:rPr lang="ru-RU" sz="2000" i="1" dirty="0" smtClean="0">
                <a:latin typeface="Georgia" pitchFamily="18" charset="0"/>
              </a:rPr>
              <a:t>«Старые» академики</a:t>
            </a:r>
          </a:p>
          <a:p>
            <a:r>
              <a:rPr lang="ru-RU" sz="2000" dirty="0" smtClean="0">
                <a:latin typeface="Georgia" pitchFamily="18" charset="0"/>
              </a:rPr>
              <a:t>А.П</a:t>
            </a:r>
            <a:r>
              <a:rPr lang="ru-RU" sz="2000" dirty="0">
                <a:latin typeface="Georgia" pitchFamily="18" charset="0"/>
              </a:rPr>
              <a:t>. </a:t>
            </a:r>
            <a:r>
              <a:rPr lang="ru-RU" sz="2000" dirty="0" smtClean="0">
                <a:latin typeface="Georgia" pitchFamily="18" charset="0"/>
              </a:rPr>
              <a:t>Карпинский (1889 г.)</a:t>
            </a:r>
          </a:p>
          <a:p>
            <a:r>
              <a:rPr lang="ru-RU" sz="2000" dirty="0" smtClean="0">
                <a:latin typeface="Georgia" pitchFamily="18" charset="0"/>
              </a:rPr>
              <a:t>В.И</a:t>
            </a:r>
            <a:r>
              <a:rPr lang="ru-RU" sz="2000" dirty="0">
                <a:latin typeface="Georgia" pitchFamily="18" charset="0"/>
              </a:rPr>
              <a:t>. </a:t>
            </a:r>
            <a:r>
              <a:rPr lang="ru-RU" sz="2000" dirty="0" smtClean="0">
                <a:latin typeface="Georgia" pitchFamily="18" charset="0"/>
              </a:rPr>
              <a:t>Вернадский (1908 г.)</a:t>
            </a:r>
          </a:p>
          <a:p>
            <a:r>
              <a:rPr lang="ru-RU" sz="2000" dirty="0" smtClean="0">
                <a:latin typeface="Georgia" pitchFamily="18" charset="0"/>
              </a:rPr>
              <a:t>А.Е. Ферсман (1919 г.)</a:t>
            </a:r>
          </a:p>
          <a:p>
            <a:r>
              <a:rPr lang="ru-RU" sz="2000" dirty="0" smtClean="0">
                <a:latin typeface="Georgia" pitchFamily="18" charset="0"/>
              </a:rPr>
              <a:t>Ф.Ю</a:t>
            </a:r>
            <a:r>
              <a:rPr lang="ru-RU" sz="2000" dirty="0">
                <a:latin typeface="Georgia" pitchFamily="18" charset="0"/>
              </a:rPr>
              <a:t>. </a:t>
            </a:r>
            <a:r>
              <a:rPr lang="ru-RU" sz="2000" dirty="0" smtClean="0">
                <a:latin typeface="Georgia" pitchFamily="18" charset="0"/>
              </a:rPr>
              <a:t>Левинсон-Лессинг </a:t>
            </a:r>
          </a:p>
          <a:p>
            <a:r>
              <a:rPr lang="ru-RU" sz="2000" dirty="0" smtClean="0">
                <a:latin typeface="Georgia" pitchFamily="18" charset="0"/>
              </a:rPr>
              <a:t>(1925) </a:t>
            </a:r>
          </a:p>
          <a:p>
            <a:endParaRPr lang="ru-RU" sz="2000" dirty="0" smtClean="0">
              <a:latin typeface="Georgia" pitchFamily="18" charset="0"/>
            </a:endParaRPr>
          </a:p>
          <a:p>
            <a:r>
              <a:rPr lang="ru-RU" sz="2000" i="1" dirty="0" smtClean="0">
                <a:latin typeface="Georgia" pitchFamily="18" charset="0"/>
              </a:rPr>
              <a:t>Действительные члены </a:t>
            </a:r>
          </a:p>
          <a:p>
            <a:r>
              <a:rPr lang="ru-RU" sz="2000" i="1" dirty="0" smtClean="0">
                <a:latin typeface="Georgia" pitchFamily="18" charset="0"/>
              </a:rPr>
              <a:t>АН СССР с 1929 г.</a:t>
            </a:r>
            <a:endParaRPr lang="ru-RU" sz="2000" i="1" dirty="0">
              <a:latin typeface="Georgia" pitchFamily="18" charset="0"/>
            </a:endParaRPr>
          </a:p>
          <a:p>
            <a:r>
              <a:rPr lang="ru-RU" sz="2000" dirty="0" smtClean="0">
                <a:latin typeface="Georgia" pitchFamily="18" charset="0"/>
              </a:rPr>
              <a:t>А.Д</a:t>
            </a:r>
            <a:r>
              <a:rPr lang="ru-RU" sz="2000" dirty="0">
                <a:latin typeface="Georgia" pitchFamily="18" charset="0"/>
              </a:rPr>
              <a:t>. </a:t>
            </a:r>
            <a:r>
              <a:rPr lang="ru-RU" sz="2000" dirty="0" smtClean="0">
                <a:latin typeface="Georgia" pitchFamily="18" charset="0"/>
              </a:rPr>
              <a:t>Архангельский</a:t>
            </a:r>
          </a:p>
          <a:p>
            <a:r>
              <a:rPr lang="ru-RU" sz="2000" dirty="0" smtClean="0">
                <a:latin typeface="Georgia" pitchFamily="18" charset="0"/>
              </a:rPr>
              <a:t>А.А</a:t>
            </a:r>
            <a:r>
              <a:rPr lang="ru-RU" sz="2000" dirty="0">
                <a:latin typeface="Georgia" pitchFamily="18" charset="0"/>
              </a:rPr>
              <a:t>. </a:t>
            </a:r>
            <a:r>
              <a:rPr lang="ru-RU" sz="2000" dirty="0" smtClean="0">
                <a:latin typeface="Georgia" pitchFamily="18" charset="0"/>
              </a:rPr>
              <a:t>Борисяк</a:t>
            </a:r>
          </a:p>
          <a:p>
            <a:r>
              <a:rPr lang="ru-RU" sz="2000" dirty="0" smtClean="0">
                <a:latin typeface="Georgia" pitchFamily="18" charset="0"/>
              </a:rPr>
              <a:t>К.К. Гедройц </a:t>
            </a:r>
          </a:p>
          <a:p>
            <a:r>
              <a:rPr lang="ru-RU" sz="2000" dirty="0" smtClean="0">
                <a:latin typeface="Georgia" pitchFamily="18" charset="0"/>
              </a:rPr>
              <a:t>И.М</a:t>
            </a:r>
            <a:r>
              <a:rPr lang="ru-RU" sz="2000" dirty="0">
                <a:latin typeface="Georgia" pitchFamily="18" charset="0"/>
              </a:rPr>
              <a:t>. </a:t>
            </a:r>
            <a:r>
              <a:rPr lang="ru-RU" sz="2000" dirty="0" smtClean="0">
                <a:latin typeface="Georgia" pitchFamily="18" charset="0"/>
              </a:rPr>
              <a:t>Губкин</a:t>
            </a:r>
          </a:p>
          <a:p>
            <a:r>
              <a:rPr lang="ru-RU" sz="2000" dirty="0" smtClean="0">
                <a:latin typeface="Georgia" pitchFamily="18" charset="0"/>
              </a:rPr>
              <a:t>В.А</a:t>
            </a:r>
            <a:r>
              <a:rPr lang="ru-RU" sz="2000" dirty="0">
                <a:latin typeface="Georgia" pitchFamily="18" charset="0"/>
              </a:rPr>
              <a:t>. </a:t>
            </a:r>
            <a:r>
              <a:rPr lang="ru-RU" sz="2000" dirty="0" smtClean="0">
                <a:latin typeface="Georgia" pitchFamily="18" charset="0"/>
              </a:rPr>
              <a:t>Обручев 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628800"/>
            <a:ext cx="5477911" cy="4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491880" y="4797152"/>
            <a:ext cx="5256584" cy="50405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476672"/>
            <a:ext cx="6336704" cy="5890666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latin typeface="Georgia" pitchFamily="18" charset="0"/>
              </a:rPr>
              <a:t>академик Ф.Ю</a:t>
            </a:r>
            <a:r>
              <a:rPr lang="ru-RU" sz="2700" b="1" dirty="0">
                <a:latin typeface="Georgia" pitchFamily="18" charset="0"/>
              </a:rPr>
              <a:t>. Левинсон-Лессинг </a:t>
            </a:r>
            <a:r>
              <a:rPr lang="ru-RU" sz="2700" dirty="0">
                <a:latin typeface="Georgia" pitchFamily="18" charset="0"/>
              </a:rPr>
              <a:t>– директор Петрографического </a:t>
            </a:r>
            <a:r>
              <a:rPr lang="ru-RU" sz="2700" dirty="0" smtClean="0">
                <a:latin typeface="Georgia" pitchFamily="18" charset="0"/>
              </a:rPr>
              <a:t>института (ПЕТРИН) </a:t>
            </a:r>
            <a:r>
              <a:rPr lang="ru-RU" sz="2700" dirty="0">
                <a:latin typeface="Georgia" pitchFamily="18" charset="0"/>
              </a:rPr>
              <a:t>(1930-1937)</a:t>
            </a:r>
            <a:br>
              <a:rPr lang="ru-RU" sz="2700" dirty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b="1" dirty="0" smtClean="0">
                <a:latin typeface="Georgia" pitchFamily="18" charset="0"/>
              </a:rPr>
              <a:t>академик А.А</a:t>
            </a:r>
            <a:r>
              <a:rPr lang="ru-RU" sz="2700" b="1" dirty="0">
                <a:latin typeface="Georgia" pitchFamily="18" charset="0"/>
              </a:rPr>
              <a:t>. Борисяк </a:t>
            </a:r>
            <a:r>
              <a:rPr lang="ru-RU" sz="2700" dirty="0">
                <a:latin typeface="Georgia" pitchFamily="18" charset="0"/>
              </a:rPr>
              <a:t>– директор Палеозоологического </a:t>
            </a:r>
            <a:r>
              <a:rPr lang="ru-RU" sz="2700" dirty="0" smtClean="0">
                <a:latin typeface="Georgia" pitchFamily="18" charset="0"/>
              </a:rPr>
              <a:t>(Палеонтологического) института и музея (ПИН) </a:t>
            </a:r>
            <a:r>
              <a:rPr lang="ru-RU" sz="2700" dirty="0">
                <a:latin typeface="Georgia" pitchFamily="18" charset="0"/>
              </a:rPr>
              <a:t>(</a:t>
            </a:r>
            <a:r>
              <a:rPr lang="ru-RU" sz="2700" dirty="0" smtClean="0">
                <a:latin typeface="Georgia" pitchFamily="18" charset="0"/>
              </a:rPr>
              <a:t>1930-1944), </a:t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>академик-секретарь </a:t>
            </a:r>
            <a:r>
              <a:rPr lang="ru-RU" sz="2700" dirty="0">
                <a:latin typeface="Georgia" pitchFamily="18" charset="0"/>
              </a:rPr>
              <a:t>Отделение физико-математических наук АН СССР</a:t>
            </a:r>
            <a:br>
              <a:rPr lang="ru-RU" sz="2700" dirty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b="1" dirty="0" smtClean="0">
                <a:latin typeface="Georgia" pitchFamily="18" charset="0"/>
              </a:rPr>
              <a:t>академик В.А</a:t>
            </a:r>
            <a:r>
              <a:rPr lang="ru-RU" sz="2700" b="1" dirty="0">
                <a:latin typeface="Georgia" pitchFamily="18" charset="0"/>
              </a:rPr>
              <a:t>. Обручев </a:t>
            </a:r>
            <a:r>
              <a:rPr lang="ru-RU" sz="2700" dirty="0">
                <a:latin typeface="Georgia" pitchFamily="18" charset="0"/>
              </a:rPr>
              <a:t>– директор Геологического института </a:t>
            </a:r>
            <a:r>
              <a:rPr lang="ru-RU" sz="2700" dirty="0" smtClean="0">
                <a:latin typeface="Georgia" pitchFamily="18" charset="0"/>
              </a:rPr>
              <a:t>и музея </a:t>
            </a:r>
            <a:r>
              <a:rPr lang="ru-RU" sz="2700" dirty="0">
                <a:latin typeface="Georgia" pitchFamily="18" charset="0"/>
              </a:rPr>
              <a:t>(1930-1933)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338" name="Picture 2" descr="http://higeo.ginras.ru/hosted-files/photo-fil-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532" y="2276871"/>
            <a:ext cx="1602179" cy="2136239"/>
          </a:xfrm>
          <a:prstGeom prst="rect">
            <a:avLst/>
          </a:prstGeom>
          <a:noFill/>
        </p:spPr>
      </p:pic>
      <p:pic>
        <p:nvPicPr>
          <p:cNvPr id="14340" name="Picture 4" descr="http://higeo.ginras.ru/hosted-files/photo-fil-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1458162" cy="1944216"/>
          </a:xfrm>
          <a:prstGeom prst="rect">
            <a:avLst/>
          </a:prstGeom>
          <a:noFill/>
        </p:spPr>
      </p:pic>
      <p:pic>
        <p:nvPicPr>
          <p:cNvPr id="14342" name="Picture 6" descr="http://higeo.ginras.ru/hosted-files/photo-fil-1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869160"/>
            <a:ext cx="2304256" cy="1593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260648"/>
            <a:ext cx="82809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Академик В.А. Обручев (1863-1956) – директор Геологического института АН СССР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3 апреля 1930 г.–20 октября 1933 г.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700809"/>
            <a:ext cx="4680520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4048" y="1052736"/>
            <a:ext cx="3816424" cy="40324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200" dirty="0" smtClean="0">
                <a:latin typeface="Georgia" pitchFamily="18" charset="0"/>
              </a:rPr>
              <a:t>«</a:t>
            </a:r>
            <a:r>
              <a:rPr lang="ru-RU" sz="2200" dirty="0">
                <a:latin typeface="Georgia" pitchFamily="18" charset="0"/>
              </a:rPr>
              <a:t>ГИН, ПИН и ПЕТРИН – </a:t>
            </a:r>
            <a:r>
              <a:rPr lang="ru-RU" sz="2200" dirty="0" smtClean="0">
                <a:latin typeface="Georgia" pitchFamily="18" charset="0"/>
              </a:rPr>
              <a:t/>
            </a:r>
            <a:br>
              <a:rPr lang="ru-RU" sz="2200" dirty="0" smtClean="0">
                <a:latin typeface="Georgia" pitchFamily="18" charset="0"/>
              </a:rPr>
            </a:br>
            <a:r>
              <a:rPr lang="ru-RU" sz="2200" dirty="0" smtClean="0">
                <a:latin typeface="Georgia" pitchFamily="18" charset="0"/>
              </a:rPr>
              <a:t>все </a:t>
            </a:r>
            <a:r>
              <a:rPr lang="ru-RU" sz="2200" dirty="0">
                <a:latin typeface="Georgia" pitchFamily="18" charset="0"/>
              </a:rPr>
              <a:t>похожи как один. </a:t>
            </a:r>
            <a:br>
              <a:rPr lang="ru-RU" sz="2200" dirty="0">
                <a:latin typeface="Georgia" pitchFamily="18" charset="0"/>
              </a:rPr>
            </a:br>
            <a:r>
              <a:rPr lang="ru-RU" sz="2200" dirty="0">
                <a:latin typeface="Georgia" pitchFamily="18" charset="0"/>
              </a:rPr>
              <a:t>Камни тут и кости </a:t>
            </a:r>
            <a:r>
              <a:rPr lang="ru-RU" sz="2200" dirty="0" smtClean="0">
                <a:latin typeface="Georgia" pitchFamily="18" charset="0"/>
              </a:rPr>
              <a:t>там ˂</a:t>
            </a:r>
            <a:r>
              <a:rPr lang="ru-RU" sz="2200" dirty="0">
                <a:latin typeface="Georgia" pitchFamily="18" charset="0"/>
              </a:rPr>
              <a:t>…˃ </a:t>
            </a:r>
            <a:r>
              <a:rPr lang="ru-RU" sz="2200" dirty="0" smtClean="0">
                <a:latin typeface="Georgia" pitchFamily="18" charset="0"/>
              </a:rPr>
              <a:t/>
            </a:r>
            <a:br>
              <a:rPr lang="ru-RU" sz="2200" dirty="0" smtClean="0">
                <a:latin typeface="Georgia" pitchFamily="18" charset="0"/>
              </a:rPr>
            </a:br>
            <a:r>
              <a:rPr lang="ru-RU" sz="2200" dirty="0" smtClean="0">
                <a:latin typeface="Georgia" pitchFamily="18" charset="0"/>
              </a:rPr>
              <a:t>ископаемый </a:t>
            </a:r>
            <a:r>
              <a:rPr lang="ru-RU" sz="2200" dirty="0">
                <a:latin typeface="Georgia" pitchFamily="18" charset="0"/>
              </a:rPr>
              <a:t>всё хлам ˂…˃. </a:t>
            </a:r>
            <a:br>
              <a:rPr lang="ru-RU" sz="2200" dirty="0">
                <a:latin typeface="Georgia" pitchFamily="18" charset="0"/>
              </a:rPr>
            </a:br>
            <a:r>
              <a:rPr lang="ru-RU" sz="2200" dirty="0">
                <a:latin typeface="Georgia" pitchFamily="18" charset="0"/>
              </a:rPr>
              <a:t>Возглавляет весь </a:t>
            </a:r>
            <a:r>
              <a:rPr lang="ru-RU" sz="2200" dirty="0" smtClean="0">
                <a:latin typeface="Georgia" pitchFamily="18" charset="0"/>
              </a:rPr>
              <a:t>костяк</a:t>
            </a:r>
            <a:br>
              <a:rPr lang="ru-RU" sz="2200" dirty="0" smtClean="0">
                <a:latin typeface="Georgia" pitchFamily="18" charset="0"/>
              </a:rPr>
            </a:br>
            <a:r>
              <a:rPr lang="ru-RU" sz="2200" dirty="0" smtClean="0">
                <a:latin typeface="Georgia" pitchFamily="18" charset="0"/>
              </a:rPr>
              <a:t>академик </a:t>
            </a:r>
            <a:r>
              <a:rPr lang="ru-RU" sz="2200" dirty="0">
                <a:latin typeface="Georgia" pitchFamily="18" charset="0"/>
              </a:rPr>
              <a:t>Борисяк</a:t>
            </a:r>
            <a:r>
              <a:rPr lang="ru-RU" sz="2200" dirty="0" smtClean="0">
                <a:latin typeface="Georgia" pitchFamily="18" charset="0"/>
              </a:rPr>
              <a:t>» (С. 66). </a:t>
            </a: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200" dirty="0" smtClean="0">
                <a:latin typeface="Georgia" pitchFamily="18" charset="0"/>
              </a:rPr>
              <a:t>                            </a:t>
            </a:r>
            <a:br>
              <a:rPr lang="ru-RU" sz="2200" dirty="0" smtClean="0">
                <a:latin typeface="Georgia" pitchFamily="18" charset="0"/>
              </a:rPr>
            </a:br>
            <a:r>
              <a:rPr lang="ru-RU" sz="2400" i="1" dirty="0" smtClean="0">
                <a:latin typeface="Georgia" pitchFamily="18" charset="0"/>
              </a:rPr>
              <a:t/>
            </a:r>
            <a:br>
              <a:rPr lang="ru-RU" sz="2400" i="1" dirty="0" smtClean="0">
                <a:latin typeface="Georgia" pitchFamily="18" charset="0"/>
              </a:rPr>
            </a:br>
            <a:r>
              <a:rPr lang="ru-RU" sz="2400" i="1" dirty="0" smtClean="0">
                <a:latin typeface="Georgia" pitchFamily="18" charset="0"/>
              </a:rPr>
              <a:t/>
            </a:r>
            <a:br>
              <a:rPr lang="ru-RU" sz="2400" i="1" dirty="0" smtClean="0">
                <a:latin typeface="Georgia" pitchFamily="18" charset="0"/>
              </a:rPr>
            </a:br>
            <a:endParaRPr lang="ru-RU" sz="2400" i="1" dirty="0">
              <a:latin typeface="Georgia" pitchFamily="18" charset="0"/>
            </a:endParaRPr>
          </a:p>
        </p:txBody>
      </p:sp>
      <p:pic>
        <p:nvPicPr>
          <p:cNvPr id="13318" name="Picture 6" descr="http://higeo.ginras.ru/hosted-files/photo-fil-1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509120"/>
            <a:ext cx="888784" cy="1296144"/>
          </a:xfrm>
          <a:prstGeom prst="rect">
            <a:avLst/>
          </a:prstGeom>
          <a:noFill/>
        </p:spPr>
      </p:pic>
      <p:pic>
        <p:nvPicPr>
          <p:cNvPr id="13314" name="Picture 2" descr="События - Палеонтологический институт им. А.А. Борисяка Р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22" y="260648"/>
            <a:ext cx="4753431" cy="29523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Евгений Владимирович Павловский </a:t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>(1901-1989)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5445224"/>
            <a:ext cx="4355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Georgia" pitchFamily="18" charset="0"/>
              </a:rPr>
              <a:t>Павловский Е.В.</a:t>
            </a:r>
            <a:r>
              <a:rPr lang="ru-RU" sz="1600" dirty="0" smtClean="0">
                <a:latin typeface="Georgia" pitchFamily="18" charset="0"/>
              </a:rPr>
              <a:t> Из воспоминаний о Владимире Афанасьевиче Обручеве // К столетию со дня рождения Владимира Афанасьевича Обручева. М.: Изд-во АН СССР, 1963. С. 63-73.</a:t>
            </a:r>
            <a:endParaRPr lang="ru-RU" sz="1600" dirty="0">
              <a:latin typeface="Georgia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3379395"/>
            <a:ext cx="53640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318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Адрес трёх новых институтов – </a:t>
            </a:r>
          </a:p>
          <a:p>
            <a:pPr marL="0" marR="0" lvl="0" indent="4318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Тучкова  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наб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., 2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19250" y="620713"/>
            <a:ext cx="7524750" cy="5832623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latin typeface="Georgia" pitchFamily="18" charset="0"/>
              </a:rPr>
              <a:t/>
            </a:r>
            <a:br>
              <a:rPr lang="ru-RU" sz="2800" b="1" dirty="0" smtClean="0">
                <a:latin typeface="Georgia" pitchFamily="18" charset="0"/>
              </a:rPr>
            </a:br>
            <a:r>
              <a:rPr lang="ru-RU" sz="2800" b="1" dirty="0" smtClean="0">
                <a:latin typeface="Georgia" pitchFamily="18" charset="0"/>
              </a:rPr>
              <a:t>Структура ГИН с февраля 1933 г.</a:t>
            </a: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>Отдел </a:t>
            </a:r>
            <a:r>
              <a:rPr lang="ru-RU" sz="2700" dirty="0">
                <a:latin typeface="Georgia" pitchFamily="18" charset="0"/>
              </a:rPr>
              <a:t>литогенеза и полезных </a:t>
            </a:r>
            <a:r>
              <a:rPr lang="ru-RU" sz="2700" dirty="0" smtClean="0">
                <a:latin typeface="Georgia" pitchFamily="18" charset="0"/>
              </a:rPr>
              <a:t>ископаемых – </a:t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>В.А. Обручев</a:t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>Отдел стратиграфии – </a:t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>Д.В. Наливкин (1889-1982) </a:t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>Отдел </a:t>
            </a:r>
            <a:r>
              <a:rPr lang="ru-RU" sz="2700" dirty="0">
                <a:latin typeface="Georgia" pitchFamily="18" charset="0"/>
              </a:rPr>
              <a:t>четвертичной геологии </a:t>
            </a:r>
            <a:r>
              <a:rPr lang="ru-RU" sz="2700" dirty="0" smtClean="0">
                <a:latin typeface="Georgia" pitchFamily="18" charset="0"/>
              </a:rPr>
              <a:t>–</a:t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> Г.А</a:t>
            </a:r>
            <a:r>
              <a:rPr lang="ru-RU" sz="2700" dirty="0">
                <a:latin typeface="Georgia" pitchFamily="18" charset="0"/>
              </a:rPr>
              <a:t>. </a:t>
            </a:r>
            <a:r>
              <a:rPr lang="ru-RU" sz="2700" dirty="0" err="1">
                <a:latin typeface="Georgia" pitchFamily="18" charset="0"/>
              </a:rPr>
              <a:t>Бонч-Осмоловский</a:t>
            </a:r>
            <a:r>
              <a:rPr lang="ru-RU" sz="2700" dirty="0">
                <a:latin typeface="Georgia" pitchFamily="18" charset="0"/>
              </a:rPr>
              <a:t> </a:t>
            </a:r>
            <a:r>
              <a:rPr lang="ru-RU" sz="2700" dirty="0" smtClean="0">
                <a:latin typeface="Georgia" pitchFamily="18" charset="0"/>
              </a:rPr>
              <a:t>(1890-1943)</a:t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> Отдел </a:t>
            </a:r>
            <a:r>
              <a:rPr lang="ru-RU" sz="2700" dirty="0">
                <a:latin typeface="Georgia" pitchFamily="18" charset="0"/>
              </a:rPr>
              <a:t>тектоники и геоморфологии </a:t>
            </a:r>
            <a:r>
              <a:rPr lang="ru-RU" sz="2700" dirty="0" smtClean="0">
                <a:latin typeface="Georgia" pitchFamily="18" charset="0"/>
              </a:rPr>
              <a:t>– </a:t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>Д.И</a:t>
            </a:r>
            <a:r>
              <a:rPr lang="ru-RU" sz="2700" dirty="0">
                <a:latin typeface="Georgia" pitchFamily="18" charset="0"/>
              </a:rPr>
              <a:t>. </a:t>
            </a:r>
            <a:r>
              <a:rPr lang="ru-RU" sz="2700" dirty="0" smtClean="0">
                <a:latin typeface="Georgia" pitchFamily="18" charset="0"/>
              </a:rPr>
              <a:t>Мушкетов (1882-1938)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 descr="http://higeo.ginras.ru/hosted-files/photo-fil-1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1224136" cy="182090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2292" name="Picture 4" descr="http://higeo.ginras.ru/hosted-files/photo-fil-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628800"/>
            <a:ext cx="1512168" cy="201622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2294" name="Picture 6" descr="http://higeo.ginras.ru/hosted-files/photo-fil-1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437112"/>
            <a:ext cx="1327671" cy="202675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2296" name="Picture 8" descr="http://higeo.ginras.ru/hosted-files/photo-fil-18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9040"/>
            <a:ext cx="1368152" cy="172285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7" name="Стрелка влево 6"/>
          <p:cNvSpPr/>
          <p:nvPr/>
        </p:nvSpPr>
        <p:spPr>
          <a:xfrm>
            <a:off x="1691680" y="1844824"/>
            <a:ext cx="936104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868144" y="3140968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2123728" y="5157192"/>
            <a:ext cx="936104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6084168" y="6237312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89440" cy="129614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b="1" dirty="0" smtClean="0">
                <a:latin typeface="Georgia" panose="02040502050405020303" pitchFamily="18" charset="0"/>
              </a:rPr>
              <a:t>Из стенограммы доклада акад. В.А. Обручева </a:t>
            </a:r>
            <a:br>
              <a:rPr lang="ru-RU" sz="2700" b="1" dirty="0" smtClean="0">
                <a:latin typeface="Georgia" panose="02040502050405020303" pitchFamily="18" charset="0"/>
              </a:rPr>
            </a:br>
            <a:r>
              <a:rPr lang="ru-RU" sz="2700" dirty="0" smtClean="0">
                <a:latin typeface="Georgia" panose="02040502050405020303" pitchFamily="18" charset="0"/>
              </a:rPr>
              <a:t>19 февраля 1936 г. Геологический институт АН СССР. </a:t>
            </a:r>
            <a:r>
              <a:rPr lang="ru-RU" sz="2200" dirty="0" smtClean="0">
                <a:latin typeface="Georgia" panose="02040502050405020303" pitchFamily="18" charset="0"/>
              </a:rPr>
              <a:t/>
            </a:r>
            <a:br>
              <a:rPr lang="ru-RU" sz="2200" dirty="0" smtClean="0">
                <a:latin typeface="Georgia" panose="02040502050405020303" pitchFamily="18" charset="0"/>
              </a:rPr>
            </a:br>
            <a:r>
              <a:rPr lang="ru-RU" sz="2200" dirty="0" smtClean="0">
                <a:latin typeface="Georgia" panose="02040502050405020303" pitchFamily="18" charset="0"/>
              </a:rPr>
              <a:t/>
            </a:r>
            <a:br>
              <a:rPr lang="ru-RU" sz="2200" dirty="0" smtClean="0">
                <a:latin typeface="Georgia" panose="02040502050405020303" pitchFamily="18" charset="0"/>
              </a:rPr>
            </a:br>
            <a:endParaRPr lang="ru-RU" sz="2800" dirty="0"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6"/>
            <a:ext cx="8352928" cy="511460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Georgia" pitchFamily="18" charset="0"/>
              </a:rPr>
              <a:t>    «Большая производительность моего труда объясняется целым рядом благоприятных обстоятельств. 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Georgia" pitchFamily="18" charset="0"/>
              </a:rPr>
              <a:t>     Таковы: хорошая библиотека, большая картотека, знание иностранных языков, планомерная организация работы с максимальной утилизацией рабочего времени, порядок в рабочем помещении, очень спокойные квартирные и семейные условия, хорошее здоровье.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Georgia" pitchFamily="18" charset="0"/>
              </a:rPr>
              <a:t>     Несмотря на мои 72 года мне приходится работать по 10 часов в сутки, иногда и больше, иногда без выходных.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Georgia" pitchFamily="18" charset="0"/>
              </a:rPr>
              <a:t>     И наконец, индивидуальное качество: диктофон в голове».</a:t>
            </a:r>
            <a:r>
              <a:rPr lang="ru-RU" sz="2000" b="1" dirty="0" smtClean="0">
                <a:latin typeface="Georgia" pitchFamily="18" charset="0"/>
              </a:rPr>
              <a:t/>
            </a:r>
            <a:br>
              <a:rPr lang="ru-RU" sz="2000" b="1" dirty="0" smtClean="0">
                <a:latin typeface="Georgia" pitchFamily="18" charset="0"/>
              </a:rPr>
            </a:b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9253" y="5787165"/>
            <a:ext cx="798022" cy="4367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3559" y="183286"/>
            <a:ext cx="5593342" cy="23788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14300" indent="0" algn="ctr">
              <a:spcAft>
                <a:spcPts val="630"/>
              </a:spcAft>
            </a:pPr>
            <a:r>
              <a:rPr lang="ru" sz="1200" b="1" spc="1050" dirty="0">
                <a:latin typeface="Century Schoolbook"/>
              </a:rPr>
              <a:t>АКАДЕМИЯ </a:t>
            </a:r>
            <a:r>
              <a:rPr lang="ru" sz="1200" b="1" spc="1200" dirty="0">
                <a:latin typeface="Century Schoolbook"/>
              </a:rPr>
              <a:t>НАУК</a:t>
            </a:r>
            <a:r>
              <a:rPr lang="ru" sz="1200" b="1" spc="1050" dirty="0">
                <a:latin typeface="Century Schoolbook"/>
              </a:rPr>
              <a:t> СССР</a:t>
            </a:r>
          </a:p>
          <a:p>
            <a:pPr marL="63500" indent="0">
              <a:spcAft>
                <a:spcPts val="7350"/>
              </a:spcAft>
            </a:pPr>
            <a:r>
              <a:rPr lang="ru" sz="400" dirty="0">
                <a:latin typeface="Century Schoolbook"/>
              </a:rPr>
              <a:t>1 -Т</a:t>
            </a:r>
            <a:r>
              <a:rPr lang="ru" sz="400" i="1" strike="sngStrike" spc="200" dirty="0">
                <a:latin typeface="Century Schoolbook"/>
              </a:rPr>
              <a:t>'Г</a:t>
            </a:r>
            <a:r>
              <a:rPr lang="ru" sz="400" dirty="0">
                <a:latin typeface="Century Schoolbook"/>
              </a:rPr>
              <a:t> 1 Г-г -</a:t>
            </a:r>
            <a:r>
              <a:rPr lang="ru" sz="400" strike="sngStrike" dirty="0">
                <a:latin typeface="Century Schoolbook"/>
              </a:rPr>
              <a:t>...................</a:t>
            </a:r>
            <a:r>
              <a:rPr lang="ru" sz="400" dirty="0">
                <a:latin typeface="Century Schoolbook"/>
              </a:rPr>
              <a:t>. ■ ---</a:t>
            </a:r>
            <a:r>
              <a:rPr lang="ru" sz="400" strike="sngStrike" dirty="0">
                <a:latin typeface="Century Schoolbook"/>
              </a:rPr>
              <a:t>----</a:t>
            </a:r>
            <a:r>
              <a:rPr lang="ru" sz="400" dirty="0">
                <a:latin typeface="Century Schoolbook"/>
              </a:rPr>
              <a:t>-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1399" y="1263505"/>
            <a:ext cx="5880918" cy="103342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3312"/>
              </a:lnSpc>
              <a:spcBef>
                <a:spcPts val="7350"/>
              </a:spcBef>
              <a:spcAft>
                <a:spcPts val="420"/>
              </a:spcAft>
            </a:pPr>
            <a:r>
              <a:rPr lang="ru" sz="2400" dirty="0">
                <a:latin typeface="Century Schoolbook"/>
              </a:rPr>
              <a:t>БЮЛЛЕТЕНЬ КОМИССИИ ПО ИЗУЧЕНИЮ ЧЕТВЕРТИЧНОГО ПЕРИОДА</a:t>
            </a:r>
          </a:p>
          <a:p>
            <a:pPr indent="0" algn="ctr">
              <a:spcAft>
                <a:spcPts val="5040"/>
              </a:spcAft>
            </a:pPr>
            <a:r>
              <a:rPr lang="ru" sz="3000" i="1" dirty="0">
                <a:latin typeface="Courier New"/>
              </a:rPr>
              <a:t>№</a:t>
            </a:r>
            <a:r>
              <a:rPr lang="ru" sz="2400" dirty="0">
                <a:latin typeface="Sylfaen"/>
              </a:rPr>
              <a:t> </a:t>
            </a:r>
            <a:r>
              <a:rPr lang="ru" sz="2200" b="1" spc="-100" dirty="0">
                <a:latin typeface="Century Schoolbook"/>
              </a:rPr>
              <a:t>19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3573016"/>
            <a:ext cx="4777347" cy="60445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1944"/>
              </a:lnSpc>
              <a:spcBef>
                <a:spcPts val="5040"/>
              </a:spcBef>
              <a:spcAft>
                <a:spcPts val="20160"/>
              </a:spcAft>
            </a:pPr>
            <a:r>
              <a:rPr lang="ru" sz="1400" b="1" i="1" spc="150" dirty="0">
                <a:latin typeface="Century Schoolbook"/>
              </a:rPr>
              <a:t>Посвящается академику </a:t>
            </a:r>
            <a:r>
              <a:rPr lang="ru" sz="1400" b="1" i="1" spc="250" dirty="0">
                <a:latin typeface="Century Schoolbook"/>
              </a:rPr>
              <a:t>ВЛАДИМИРУ АФАНАСЬЕВИЧУ ОБРУЧЕВУ </a:t>
            </a:r>
            <a:r>
              <a:rPr lang="ru" sz="1400" b="1" i="1" spc="150" dirty="0">
                <a:latin typeface="Century Schoolbook"/>
              </a:rPr>
              <a:t>в связи с 90-летием со дня его роэн-дения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758" y="6383820"/>
            <a:ext cx="582340" cy="47381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/>
            <a:endParaRPr lang="en-US" sz="9100" dirty="0"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35248" y="6360421"/>
            <a:ext cx="5126032" cy="21838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spcBef>
                <a:spcPts val="1050"/>
              </a:spcBef>
              <a:spcAft>
                <a:spcPts val="420"/>
              </a:spcAft>
            </a:pPr>
            <a:r>
              <a:rPr lang="ru" sz="1000" b="1" spc="350">
                <a:latin typeface="Century Schoolbook"/>
              </a:rPr>
              <a:t>ИЗДАТЕЛЬСТВО АКАДЕМИИ НАУК </a:t>
            </a:r>
            <a:r>
              <a:rPr lang="ru" sz="1000" b="1" spc="250">
                <a:latin typeface="Century Schoolbook"/>
              </a:rPr>
              <a:t>СССР</a:t>
            </a:r>
          </a:p>
          <a:p>
            <a:pPr indent="0" algn="ctr"/>
            <a:r>
              <a:rPr lang="ru" sz="950" spc="300">
                <a:latin typeface="Sylfaen"/>
              </a:rPr>
              <a:t>МОСКВА </a:t>
            </a:r>
            <a:r>
              <a:rPr lang="ru" sz="900" spc="300">
                <a:latin typeface="Sylfaen"/>
              </a:rPr>
              <a:t>1953</a:t>
            </a:r>
          </a:p>
        </p:txBody>
      </p:sp>
    </p:spTree>
    <p:extLst>
      <p:ext uri="{BB962C8B-B14F-4D97-AF65-F5344CB8AC3E}">
        <p14:creationId xmlns:p14="http://schemas.microsoft.com/office/powerpoint/2010/main" xmlns="" val="218329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24936" cy="108012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Georgia" pitchFamily="18" charset="0"/>
              </a:rPr>
              <a:t>«Очерки по истории геологических знаний»</a:t>
            </a:r>
            <a:br>
              <a:rPr lang="ru-RU" sz="2800" b="1" dirty="0" smtClean="0">
                <a:latin typeface="Georgia" pitchFamily="18" charset="0"/>
              </a:rPr>
            </a:br>
            <a:r>
              <a:rPr lang="ru-RU" sz="2800" b="1" dirty="0" smtClean="0">
                <a:latin typeface="Georgia" pitchFamily="18" charset="0"/>
              </a:rPr>
              <a:t>(с 1953 г. – 33 выпуска)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3" name="Picture 2" descr="D:\Documents\California_2014\Abstract&amp;Paper\Photo\очер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688632" cy="530120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atin typeface="Georgia" pitchFamily="18" charset="0"/>
              </a:rPr>
              <a:t>Обручев В.А. </a:t>
            </a:r>
            <a:r>
              <a:rPr lang="ru-RU" sz="2400" b="1" dirty="0" smtClean="0">
                <a:latin typeface="Georgia" pitchFamily="18" charset="0"/>
              </a:rPr>
              <a:t>История геологического исследования Сибири: : </a:t>
            </a:r>
            <a:r>
              <a:rPr lang="ru-RU" sz="2400" b="1" dirty="0" err="1" smtClean="0">
                <a:latin typeface="Georgia" pitchFamily="18" charset="0"/>
              </a:rPr>
              <a:t>Вып</a:t>
            </a:r>
            <a:r>
              <a:rPr lang="ru-RU" sz="2400" b="1" dirty="0" smtClean="0">
                <a:latin typeface="Georgia" pitchFamily="18" charset="0"/>
              </a:rPr>
              <a:t>. 1-9. Л.; М. Изд-во АН СССР, 1931-1949, 1959. </a:t>
            </a:r>
            <a:br>
              <a:rPr lang="ru-RU" sz="2400" b="1" dirty="0" smtClean="0">
                <a:latin typeface="Georgia" pitchFamily="18" charset="0"/>
              </a:rPr>
            </a:br>
            <a:endParaRPr lang="ru-RU" sz="2400" b="1" dirty="0">
              <a:latin typeface="Georgia" pitchFamily="18" charset="0"/>
            </a:endParaRP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344816" cy="50537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052736"/>
            <a:ext cx="3810420" cy="5544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284984"/>
            <a:ext cx="3672408" cy="32849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Комиссия по геологической изученности СССР</a:t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dirty="0" smtClean="0">
                <a:latin typeface="Georgia" pitchFamily="18" charset="0"/>
              </a:rPr>
              <a:t>(1955-1991 гг.)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10242" name="Picture 2" descr="https://upload.wikimedia.org/wikipedia/commons/thumb/f/fc/KOGI-AS-USSR.jpg/280px-KOGI-AS-USS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836712"/>
            <a:ext cx="2952327" cy="2172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Georgia" pitchFamily="18" charset="0"/>
              </a:rPr>
              <a:t>Директора Геологического </a:t>
            </a:r>
            <a:r>
              <a:rPr lang="ru-RU" sz="2800" b="1" dirty="0" smtClean="0">
                <a:latin typeface="Georgia" pitchFamily="18" charset="0"/>
              </a:rPr>
              <a:t>института</a:t>
            </a:r>
            <a:br>
              <a:rPr lang="ru-RU" sz="2800" b="1" dirty="0" smtClean="0">
                <a:latin typeface="Georgia" pitchFamily="18" charset="0"/>
              </a:rPr>
            </a:br>
            <a:r>
              <a:rPr lang="ru-RU" sz="2800" b="1" dirty="0" smtClean="0">
                <a:latin typeface="Georgia" pitchFamily="18" charset="0"/>
              </a:rPr>
              <a:t>(Института геологических наук)</a:t>
            </a:r>
            <a:r>
              <a:rPr lang="ru-RU" sz="2800" b="1" dirty="0" smtClean="0">
                <a:latin typeface="Georgia" pitchFamily="18" charset="0"/>
              </a:rPr>
              <a:t/>
            </a:r>
            <a:br>
              <a:rPr lang="ru-RU" sz="2800" b="1" dirty="0" smtClean="0">
                <a:latin typeface="Georgia" pitchFamily="18" charset="0"/>
              </a:rPr>
            </a:br>
            <a:endParaRPr lang="ru-RU" sz="2800" dirty="0">
              <a:latin typeface="Georgi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1052736"/>
          <a:ext cx="8640960" cy="5257800"/>
        </p:xfrm>
        <a:graphic>
          <a:graphicData uri="http://schemas.openxmlformats.org/drawingml/2006/table">
            <a:tbl>
              <a:tblPr/>
              <a:tblGrid>
                <a:gridCol w="6624736"/>
                <a:gridCol w="2016224"/>
              </a:tblGrid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академик Владимир Афанасьевич </a:t>
                      </a:r>
                      <a:r>
                        <a:rPr lang="ru-RU" sz="2000" b="1" dirty="0">
                          <a:latin typeface="Georgia" pitchFamily="18" charset="0"/>
                          <a:ea typeface="Calibri"/>
                          <a:cs typeface="Times New Roman"/>
                        </a:rPr>
                        <a:t>Обручев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  <a:ea typeface="Calibri"/>
                          <a:cs typeface="Times New Roman"/>
                        </a:rPr>
                        <a:t>1930-1933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академик Андрей Дмитриевич </a:t>
                      </a:r>
                      <a:r>
                        <a:rPr lang="ru-RU" sz="2000" b="1" dirty="0">
                          <a:latin typeface="Georgia" pitchFamily="18" charset="0"/>
                          <a:ea typeface="Calibri"/>
                          <a:cs typeface="Times New Roman"/>
                        </a:rPr>
                        <a:t>Архангельский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  <a:ea typeface="Calibri"/>
                          <a:cs typeface="Times New Roman"/>
                        </a:rPr>
                        <a:t>1934-1939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академик Александр Николаевич </a:t>
                      </a:r>
                      <a:r>
                        <a:rPr lang="ru-RU" sz="2000" b="1" dirty="0" err="1">
                          <a:latin typeface="Georgia" pitchFamily="18" charset="0"/>
                          <a:ea typeface="Calibri"/>
                          <a:cs typeface="Times New Roman"/>
                        </a:rPr>
                        <a:t>Заварицкий</a:t>
                      </a:r>
                      <a:endParaRPr lang="ru-RU" sz="20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  <a:ea typeface="Calibri"/>
                          <a:cs typeface="Times New Roman"/>
                        </a:rPr>
                        <a:t>1939-1941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академик Александр Евгеньевич </a:t>
                      </a:r>
                      <a:r>
                        <a:rPr lang="ru-RU" sz="2000" b="1" dirty="0">
                          <a:latin typeface="Georgia" pitchFamily="18" charset="0"/>
                          <a:ea typeface="Calibri"/>
                          <a:cs typeface="Times New Roman"/>
                        </a:rPr>
                        <a:t>Ферсман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  <a:ea typeface="Calibri"/>
                          <a:cs typeface="Times New Roman"/>
                        </a:rPr>
                        <a:t>1942-1945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105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член-корреспондент  Иосиф Фёдорович </a:t>
                      </a:r>
                      <a:r>
                        <a:rPr lang="ru-RU" sz="2000" b="1" dirty="0" smtClean="0">
                          <a:latin typeface="Georgia" pitchFamily="18" charset="0"/>
                          <a:ea typeface="Calibri"/>
                          <a:cs typeface="Times New Roman"/>
                        </a:rPr>
                        <a:t>Григорьев</a:t>
                      </a:r>
                      <a:endParaRPr lang="ru-RU" sz="20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1941, </a:t>
                      </a:r>
                      <a:r>
                        <a:rPr lang="ru-RU" sz="2000" dirty="0" smtClean="0">
                          <a:latin typeface="Georgia" pitchFamily="18" charset="0"/>
                          <a:ea typeface="Calibri"/>
                          <a:cs typeface="Times New Roman"/>
                        </a:rPr>
                        <a:t>1948-1949</a:t>
                      </a:r>
                      <a:endParaRPr lang="ru-RU" sz="20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академик Дмитрий Степанович </a:t>
                      </a:r>
                      <a:r>
                        <a:rPr lang="ru-RU" sz="2000" b="1" dirty="0" err="1">
                          <a:latin typeface="Georgia" pitchFamily="18" charset="0"/>
                          <a:ea typeface="Calibri"/>
                          <a:cs typeface="Times New Roman"/>
                        </a:rPr>
                        <a:t>Белянкин</a:t>
                      </a:r>
                      <a:endParaRPr lang="ru-RU" sz="20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  <a:ea typeface="Calibri"/>
                          <a:cs typeface="Times New Roman"/>
                        </a:rPr>
                        <a:t>1945-1947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член-корреспондент Михаил Иванович </a:t>
                      </a:r>
                      <a:r>
                        <a:rPr lang="ru-RU" sz="2000" b="1" dirty="0">
                          <a:latin typeface="Georgia" pitchFamily="18" charset="0"/>
                          <a:ea typeface="Calibri"/>
                          <a:cs typeface="Times New Roman"/>
                        </a:rPr>
                        <a:t>Варенцов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  <a:ea typeface="Calibri"/>
                          <a:cs typeface="Times New Roman"/>
                        </a:rPr>
                        <a:t>1949-1955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академик Николай Сергеевич </a:t>
                      </a:r>
                      <a:r>
                        <a:rPr lang="ru-RU" sz="2000" b="1" dirty="0" err="1">
                          <a:latin typeface="Georgia" pitchFamily="18" charset="0"/>
                          <a:ea typeface="Calibri"/>
                          <a:cs typeface="Times New Roman"/>
                        </a:rPr>
                        <a:t>Шатский</a:t>
                      </a:r>
                      <a:endParaRPr lang="ru-RU" sz="20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  <a:ea typeface="Calibri"/>
                          <a:cs typeface="Times New Roman"/>
                        </a:rPr>
                        <a:t>1956-1960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академик Александр </a:t>
                      </a:r>
                      <a:r>
                        <a:rPr lang="ru-RU" sz="2000" dirty="0" err="1">
                          <a:latin typeface="Georgia" pitchFamily="18" charset="0"/>
                          <a:ea typeface="Calibri"/>
                          <a:cs typeface="Times New Roman"/>
                        </a:rPr>
                        <a:t>Вольдемарович</a:t>
                      </a: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latin typeface="Georgia" pitchFamily="18" charset="0"/>
                          <a:ea typeface="Calibri"/>
                          <a:cs typeface="Times New Roman"/>
                        </a:rPr>
                        <a:t>Пейве</a:t>
                      </a:r>
                      <a:endParaRPr lang="ru-RU" sz="20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1961-1985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член-корреспондент Пётр Петрович </a:t>
                      </a:r>
                      <a:r>
                        <a:rPr lang="ru-RU" sz="2000" b="1" dirty="0">
                          <a:latin typeface="Georgia" pitchFamily="18" charset="0"/>
                          <a:ea typeface="Calibri"/>
                          <a:cs typeface="Times New Roman"/>
                        </a:rPr>
                        <a:t>Тимофеев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1986-1989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академик Андрей Львович </a:t>
                      </a:r>
                      <a:r>
                        <a:rPr lang="ru-RU" sz="2000" b="1" dirty="0" err="1">
                          <a:latin typeface="Georgia" pitchFamily="18" charset="0"/>
                          <a:ea typeface="Calibri"/>
                          <a:cs typeface="Times New Roman"/>
                        </a:rPr>
                        <a:t>Книппер</a:t>
                      </a:r>
                      <a:endParaRPr lang="ru-RU" sz="20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1989-1994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академик Юрий Георгиевич </a:t>
                      </a:r>
                      <a:r>
                        <a:rPr lang="ru-RU" sz="2000" b="1" dirty="0">
                          <a:latin typeface="Georgia" pitchFamily="18" charset="0"/>
                          <a:ea typeface="Calibri"/>
                          <a:cs typeface="Times New Roman"/>
                        </a:rPr>
                        <a:t>Леонов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1994-2005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Georgia" pitchFamily="18" charset="0"/>
                          <a:ea typeface="Calibri"/>
                          <a:cs typeface="Times New Roman"/>
                        </a:rPr>
                        <a:t>д-р </a:t>
                      </a:r>
                      <a:r>
                        <a:rPr lang="ru-RU" sz="2000" dirty="0" err="1" smtClean="0">
                          <a:latin typeface="Georgia" pitchFamily="18" charset="0"/>
                          <a:ea typeface="Calibri"/>
                          <a:cs typeface="Times New Roman"/>
                        </a:rPr>
                        <a:t>геол.-минерал</a:t>
                      </a:r>
                      <a:r>
                        <a:rPr lang="ru-RU" sz="2000" dirty="0" smtClean="0">
                          <a:latin typeface="Georgia" pitchFamily="18" charset="0"/>
                          <a:ea typeface="Calibri"/>
                          <a:cs typeface="Times New Roman"/>
                        </a:rPr>
                        <a:t>. наук Михаил </a:t>
                      </a: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Георгиевич </a:t>
                      </a:r>
                      <a:r>
                        <a:rPr lang="ru-RU" sz="2000" b="1" dirty="0">
                          <a:latin typeface="Georgia" pitchFamily="18" charset="0"/>
                          <a:ea typeface="Calibri"/>
                          <a:cs typeface="Times New Roman"/>
                        </a:rPr>
                        <a:t>Леонов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2005-2009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академик Михаил Александрович </a:t>
                      </a:r>
                      <a:r>
                        <a:rPr lang="ru-RU" sz="2000" b="1" dirty="0" err="1">
                          <a:latin typeface="Georgia" pitchFamily="18" charset="0"/>
                          <a:ea typeface="Calibri"/>
                          <a:cs typeface="Times New Roman"/>
                        </a:rPr>
                        <a:t>Федонкин</a:t>
                      </a:r>
                      <a:endParaRPr lang="ru-RU" sz="2000" b="1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2009-2018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68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академик Кирилл Евгеньевич </a:t>
                      </a:r>
                      <a:r>
                        <a:rPr lang="ru-RU" sz="2000" b="1" dirty="0">
                          <a:latin typeface="Georgia" pitchFamily="18" charset="0"/>
                          <a:ea typeface="Calibri"/>
                          <a:cs typeface="Times New Roman"/>
                        </a:rPr>
                        <a:t>Дегтярёв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  <a:ea typeface="Calibri"/>
                          <a:cs typeface="Times New Roman"/>
                        </a:rPr>
                        <a:t>с 2018 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01208"/>
            <a:ext cx="5076056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Georgia" pitchFamily="18" charset="0"/>
              </a:rPr>
              <a:t>Владимир Афанасьевич </a:t>
            </a:r>
            <a:r>
              <a:rPr lang="ru-RU" sz="2200" b="1" i="1" dirty="0" smtClean="0">
                <a:latin typeface="Georgia" pitchFamily="18" charset="0"/>
              </a:rPr>
              <a:t>Обручев </a:t>
            </a:r>
            <a:r>
              <a:rPr lang="ru-RU" sz="2200" b="1" dirty="0">
                <a:latin typeface="Georgia" pitchFamily="18" charset="0"/>
              </a:rPr>
              <a:t>и </a:t>
            </a:r>
            <a:r>
              <a:rPr lang="ru-RU" sz="2200" b="1" dirty="0" smtClean="0">
                <a:latin typeface="Georgia" pitchFamily="18" charset="0"/>
              </a:rPr>
              <a:t>Владимир Владимирович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i="1" dirty="0" smtClean="0">
                <a:latin typeface="Georgia" pitchFamily="18" charset="0"/>
              </a:rPr>
              <a:t>Тихомиров </a:t>
            </a:r>
            <a:r>
              <a:rPr lang="ru-RU" sz="2200" b="1" dirty="0">
                <a:latin typeface="Georgia" pitchFamily="18" charset="0"/>
              </a:rPr>
              <a:t>в санатории «Узкое». 1953 г.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latin typeface="Georgia" pitchFamily="18" charset="0"/>
            </a:endParaRPr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168352" cy="4459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C:\Users\Sony\Pictures\My Pictures\Persons\2015-Тихомиров\Tihomirov-Photo\SMALL-copy\s-Тихомиров-портрет-наград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502581" cy="367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355976" y="620688"/>
            <a:ext cx="45365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В.В. Тихомиров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ИГН (ГИН) АН СССР – с 1949 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член-корреспондент АН СССР – с 1981 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272808" cy="7647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Georgia" pitchFamily="18" charset="0"/>
              </a:rPr>
              <a:t>Кабинет </a:t>
            </a:r>
            <a:r>
              <a:rPr lang="ru-RU" sz="2800" b="1" dirty="0">
                <a:latin typeface="Georgia" pitchFamily="18" charset="0"/>
              </a:rPr>
              <a:t>В.А. Обручева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352928" cy="574434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C:\Users\%D0%98%D1%80%D0%B8%D0%BD%D0%B0\Documents\All sizes _ %D0%9B%D0%B8%D1%87%D0%BD%D1%8B%D0%B5 %D0%B2%D0%B5%D1%89%D0%B8 %D0%92.%D0%90. %D0%9E%D0%B1%D1%80%D1%83%D1%87%D0%B5%D0%B2%D0%B0 _ Flickr - Photo Sharing!_files\48957180523_aa2ef90354_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C:\Users\%D0%98%D1%80%D0%B8%D0%BD%D0%B0\Documents\All sizes _ %D0%9B%D0%B8%D1%87%D0%BD%D1%8B%D0%B5 %D0%B2%D0%B5%D1%89%D0%B8 %D0%92.%D0%90. %D0%9E%D0%B1%D1%80%D1%83%D1%87%D0%B5%D0%B2%D0%B0 _ Flickr - Photo Sharing!_files\48957180523_aa2ef90354_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Ирина\Pictures\фото\Persons\Обручев\48957180523_aa2ef90354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776864" cy="56706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064896" cy="86409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Личные вещи из кабинета В.А. Обручева</a:t>
            </a:r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323528" y="476672"/>
            <a:ext cx="4040188" cy="8640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0" dirty="0" smtClean="0">
                <a:latin typeface="Georgia" pitchFamily="18" charset="0"/>
              </a:rPr>
              <a:t>Иван Васильевич </a:t>
            </a:r>
            <a:r>
              <a:rPr lang="ru-RU" sz="2400" b="1" dirty="0" smtClean="0">
                <a:latin typeface="Georgia" pitchFamily="18" charset="0"/>
              </a:rPr>
              <a:t>Мушкетов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b="0" dirty="0">
                <a:latin typeface="Georgia" pitchFamily="18" charset="0"/>
              </a:rPr>
              <a:t>(1850-1902</a:t>
            </a:r>
            <a:r>
              <a:rPr lang="ru-RU" sz="2000" b="0" dirty="0">
                <a:latin typeface="Georgia" pitchFamily="18" charset="0"/>
              </a:rPr>
              <a:t>)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3770896" cy="4311328"/>
          </a:xfr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4644008" y="476672"/>
            <a:ext cx="4041775" cy="6397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0" dirty="0" smtClean="0">
                <a:latin typeface="Georgia" pitchFamily="18" charset="0"/>
              </a:rPr>
              <a:t>Эдуард </a:t>
            </a:r>
            <a:r>
              <a:rPr lang="ru-RU" sz="2400" b="1" dirty="0" smtClean="0">
                <a:latin typeface="Georgia" pitchFamily="18" charset="0"/>
              </a:rPr>
              <a:t>Зюсс</a:t>
            </a:r>
            <a:r>
              <a:rPr lang="ru-RU" sz="2400" dirty="0" smtClean="0">
                <a:latin typeface="Georgia" pitchFamily="18" charset="0"/>
              </a:rPr>
              <a:t> </a:t>
            </a:r>
          </a:p>
          <a:p>
            <a:pPr algn="ctr">
              <a:buNone/>
            </a:pPr>
            <a:r>
              <a:rPr lang="ru-RU" sz="2400" b="0" dirty="0" smtClean="0">
                <a:latin typeface="Georgia" pitchFamily="18" charset="0"/>
              </a:rPr>
              <a:t>[</a:t>
            </a:r>
            <a:r>
              <a:rPr lang="de-DE" sz="2400" b="1" dirty="0" err="1">
                <a:latin typeface="Georgia" pitchFamily="18" charset="0"/>
              </a:rPr>
              <a:t>Sueß</a:t>
            </a:r>
            <a:r>
              <a:rPr lang="ru-RU" sz="2400" b="1" dirty="0">
                <a:latin typeface="Georgia" pitchFamily="18" charset="0"/>
              </a:rPr>
              <a:t>,</a:t>
            </a:r>
            <a:r>
              <a:rPr lang="ru-RU" sz="2400" dirty="0">
                <a:latin typeface="Georgia" pitchFamily="18" charset="0"/>
              </a:rPr>
              <a:t> </a:t>
            </a:r>
            <a:r>
              <a:rPr lang="de-DE" sz="2400" b="0" dirty="0" smtClean="0">
                <a:latin typeface="Georgia" pitchFamily="18" charset="0"/>
              </a:rPr>
              <a:t>Eduard] </a:t>
            </a:r>
            <a:r>
              <a:rPr lang="ru-RU" sz="2400" b="0" dirty="0" smtClean="0">
                <a:latin typeface="Georgia" pitchFamily="18" charset="0"/>
              </a:rPr>
              <a:t>(</a:t>
            </a:r>
            <a:r>
              <a:rPr lang="ru-RU" sz="2400" b="0" dirty="0">
                <a:latin typeface="Georgia" pitchFamily="18" charset="0"/>
              </a:rPr>
              <a:t>1831-1914</a:t>
            </a:r>
            <a:r>
              <a:rPr lang="ru-RU" sz="2400" b="0" dirty="0" smtClean="0">
                <a:latin typeface="Georgia" pitchFamily="18" charset="0"/>
              </a:rPr>
              <a:t>)</a:t>
            </a:r>
            <a:endParaRPr lang="ru-RU" sz="2400" b="0" dirty="0">
              <a:latin typeface="Georgia" pitchFamily="18" charset="0"/>
            </a:endParaRPr>
          </a:p>
        </p:txBody>
      </p:sp>
      <p:pic>
        <p:nvPicPr>
          <p:cNvPr id="8" name="Содержимое 7" descr="Малахова_Фото4.tif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004048" y="2016052"/>
            <a:ext cx="3707507" cy="42841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68144" y="54868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95536" y="0"/>
            <a:ext cx="518457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Зюсс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Эдуард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[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Suess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Süss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), Eduard] (1831-1914)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Императорская академия наук в Вене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1867 – действительный член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1890-1893 – генеральный секретарь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1893-1898 – вице-президент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1898-1911 – президент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Императорская Санкт-Петербургская академия наук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1887 – член-корреспондент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1901 – почетный член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1960" y="4077072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lang="de-DE" b="1" dirty="0" smtClean="0">
                <a:latin typeface="Georgia" pitchFamily="18" charset="0"/>
              </a:rPr>
              <a:t> 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3" name="Picture 4" descr="https://upload.wikimedia.org/wikipedia/commons/b/b1/Eduard_Suess_1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18972"/>
            <a:ext cx="3045570" cy="4027768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194" name="Picture 2" descr="https://images.booklooker.de/x/02QxRl/Eduard-S%C3%9CSS+Das-Antlitz-der-Erde-Bd-1-Mit-48-Text-Abbildungen-2-Vollbildern-und-4-Karten-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573016"/>
            <a:ext cx="2813112" cy="30140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283968" y="51571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de-DE" i="1" dirty="0" err="1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Suess</a:t>
            </a:r>
            <a:r>
              <a:rPr lang="de-DE" i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E.</a:t>
            </a:r>
            <a:r>
              <a:rPr lang="de-DE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Das Antlitz der Erde: 3 Bd. 1883-1909: Bd. 1</a:t>
            </a:r>
            <a:r>
              <a:rPr lang="en-US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-3</a:t>
            </a:r>
            <a:r>
              <a:rPr lang="de-DE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 Prag</a:t>
            </a:r>
            <a:r>
              <a:rPr lang="en-US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de-DE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Wien</a:t>
            </a:r>
            <a:r>
              <a:rPr lang="en-US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de-DE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Leipzig: F. </a:t>
            </a:r>
            <a:r>
              <a:rPr lang="de-DE" dirty="0" err="1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Tempsky</a:t>
            </a:r>
            <a:r>
              <a:rPr lang="de-DE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; G. Freytag, 1883</a:t>
            </a:r>
            <a:r>
              <a:rPr lang="en-US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-1909</a:t>
            </a:r>
            <a:r>
              <a:rPr lang="de-DE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de-DE" sz="4800" dirty="0" smtClean="0"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333375"/>
            <a:ext cx="9144000" cy="1582738"/>
          </a:xfrm>
        </p:spPr>
        <p:txBody>
          <a:bodyPr/>
          <a:lstStyle/>
          <a:p>
            <a:pPr algn="ctr">
              <a:buNone/>
            </a:pPr>
            <a:r>
              <a:rPr lang="ru-RU" sz="2400" i="1" dirty="0">
                <a:latin typeface="Georgia" pitchFamily="18" charset="0"/>
              </a:rPr>
              <a:t>Обручев В., </a:t>
            </a:r>
            <a:r>
              <a:rPr lang="ru-RU" sz="2400" i="1" dirty="0" err="1">
                <a:latin typeface="Georgia" pitchFamily="18" charset="0"/>
              </a:rPr>
              <a:t>Зотина</a:t>
            </a:r>
            <a:r>
              <a:rPr lang="ru-RU" sz="2400" i="1" dirty="0">
                <a:latin typeface="Georgia" pitchFamily="18" charset="0"/>
              </a:rPr>
              <a:t> М.</a:t>
            </a:r>
            <a:r>
              <a:rPr lang="ru-RU" sz="2400" dirty="0">
                <a:latin typeface="Georgia" pitchFamily="18" charset="0"/>
              </a:rPr>
              <a:t> Эдуард Зюсс. М.: </a:t>
            </a:r>
            <a:r>
              <a:rPr lang="ru-RU" sz="2400" dirty="0" err="1">
                <a:latin typeface="Georgia" pitchFamily="18" charset="0"/>
              </a:rPr>
              <a:t>Журн.-газ</a:t>
            </a:r>
            <a:r>
              <a:rPr lang="ru-RU" sz="2400" dirty="0">
                <a:latin typeface="Georgia" pitchFamily="18" charset="0"/>
              </a:rPr>
              <a:t>. объединение, 1937. 232 с. </a:t>
            </a:r>
            <a:r>
              <a:rPr lang="ru-RU" sz="2400" dirty="0" smtClean="0">
                <a:latin typeface="Georgia" pitchFamily="18" charset="0"/>
              </a:rPr>
              <a:t> Сер. ЖЗЛ; </a:t>
            </a:r>
            <a:r>
              <a:rPr lang="ru-RU" sz="2400" dirty="0" err="1" smtClean="0">
                <a:latin typeface="Georgia" pitchFamily="18" charset="0"/>
              </a:rPr>
              <a:t>Вып</a:t>
            </a:r>
            <a:r>
              <a:rPr lang="ru-RU" sz="2400" dirty="0" smtClean="0">
                <a:latin typeface="Georgia" pitchFamily="18" charset="0"/>
              </a:rPr>
              <a:t>. 97).</a:t>
            </a:r>
            <a:endParaRPr lang="ru-RU" sz="2400" dirty="0"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6146" name="Picture 2" descr="https://fantlab.ru/images/editions/big/22501?r=14925437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84784"/>
            <a:ext cx="3711180" cy="482453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60648"/>
            <a:ext cx="3219972" cy="442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46805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i="1" dirty="0" smtClean="0">
              <a:latin typeface="Georgia" pitchFamily="18" charset="0"/>
            </a:endParaRPr>
          </a:p>
          <a:p>
            <a:pPr algn="just"/>
            <a:r>
              <a:rPr lang="en-US" sz="2000" b="1" i="1" dirty="0" err="1" smtClean="0">
                <a:latin typeface="Georgia" pitchFamily="18" charset="0"/>
              </a:rPr>
              <a:t>Obručev</a:t>
            </a:r>
            <a:r>
              <a:rPr lang="en-US" sz="2000" b="1" i="1" dirty="0" smtClean="0">
                <a:latin typeface="Georgia" pitchFamily="18" charset="0"/>
              </a:rPr>
              <a:t>, Vladimir A. u. M. </a:t>
            </a:r>
            <a:r>
              <a:rPr lang="en-US" sz="2000" b="1" i="1" dirty="0" err="1" smtClean="0">
                <a:latin typeface="Georgia" pitchFamily="18" charset="0"/>
              </a:rPr>
              <a:t>Zotina</a:t>
            </a:r>
            <a:r>
              <a:rPr lang="ru-RU" sz="2000" b="1" i="1" dirty="0" smtClean="0">
                <a:latin typeface="Georgia" pitchFamily="18" charset="0"/>
              </a:rPr>
              <a:t>.</a:t>
            </a:r>
            <a:r>
              <a:rPr lang="en-US" sz="2000" b="1" dirty="0" smtClean="0">
                <a:latin typeface="Georgia" pitchFamily="18" charset="0"/>
              </a:rPr>
              <a:t> Eduard </a:t>
            </a:r>
            <a:r>
              <a:rPr lang="en-US" sz="2000" b="1" dirty="0" err="1" smtClean="0">
                <a:latin typeface="Georgia" pitchFamily="18" charset="0"/>
              </a:rPr>
              <a:t>Sueß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/</a:t>
            </a:r>
            <a:r>
              <a:rPr lang="en-US" sz="2000" dirty="0" smtClean="0">
                <a:latin typeface="Georgia" pitchFamily="18" charset="0"/>
              </a:rPr>
              <a:t> Aus </a:t>
            </a:r>
            <a:r>
              <a:rPr lang="en-US" sz="2000" dirty="0" err="1" smtClean="0">
                <a:latin typeface="Georgia" pitchFamily="18" charset="0"/>
              </a:rPr>
              <a:t>dem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Russischen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übersetzt</a:t>
            </a:r>
            <a:r>
              <a:rPr lang="en-US" sz="2000" dirty="0" smtClean="0">
                <a:latin typeface="Georgia" pitchFamily="18" charset="0"/>
              </a:rPr>
              <a:t> von Barbara </a:t>
            </a:r>
            <a:r>
              <a:rPr lang="en-US" sz="2000" dirty="0" err="1" smtClean="0">
                <a:latin typeface="Georgia" pitchFamily="18" charset="0"/>
              </a:rPr>
              <a:t>Steininger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mit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einem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Geleitwort</a:t>
            </a:r>
            <a:r>
              <a:rPr lang="en-US" sz="2000" dirty="0" smtClean="0">
                <a:latin typeface="Georgia" pitchFamily="18" charset="0"/>
              </a:rPr>
              <a:t> von A. M. </a:t>
            </a:r>
            <a:r>
              <a:rPr lang="en-US" sz="2000" dirty="0" err="1" smtClean="0">
                <a:latin typeface="Georgia" pitchFamily="18" charset="0"/>
              </a:rPr>
              <a:t>Celâl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Şengör</a:t>
            </a:r>
            <a:r>
              <a:rPr lang="en-US" sz="2000" dirty="0" smtClean="0">
                <a:latin typeface="Georgia" pitchFamily="18" charset="0"/>
              </a:rPr>
              <a:t>, </a:t>
            </a:r>
            <a:r>
              <a:rPr lang="en-US" sz="2000" dirty="0" err="1" smtClean="0">
                <a:latin typeface="Georgia" pitchFamily="18" charset="0"/>
              </a:rPr>
              <a:t>hrsg</a:t>
            </a:r>
            <a:r>
              <a:rPr lang="en-US" sz="2000" dirty="0" smtClean="0">
                <a:latin typeface="Georgia" pitchFamily="18" charset="0"/>
              </a:rPr>
              <a:t>. von T. </a:t>
            </a:r>
            <a:r>
              <a:rPr lang="en-US" sz="2000" dirty="0" err="1" smtClean="0">
                <a:latin typeface="Georgia" pitchFamily="18" charset="0"/>
              </a:rPr>
              <a:t>Cernajsek</a:t>
            </a:r>
            <a:r>
              <a:rPr lang="en-US" sz="2000" dirty="0" smtClean="0">
                <a:latin typeface="Georgia" pitchFamily="18" charset="0"/>
              </a:rPr>
              <a:t> &amp; J. </a:t>
            </a:r>
            <a:r>
              <a:rPr lang="en-US" sz="2000" dirty="0" err="1" smtClean="0">
                <a:latin typeface="Georgia" pitchFamily="18" charset="0"/>
              </a:rPr>
              <a:t>Seidl</a:t>
            </a:r>
            <a:r>
              <a:rPr lang="en-US" sz="2000" dirty="0" smtClean="0">
                <a:latin typeface="Georgia" pitchFamily="18" charset="0"/>
              </a:rPr>
              <a:t>. </a:t>
            </a:r>
            <a:r>
              <a:rPr lang="de-DE" sz="2000" dirty="0" smtClean="0">
                <a:latin typeface="Georgia" pitchFamily="18" charset="0"/>
              </a:rPr>
              <a:t>Wien, 2009. 182 S. (</a:t>
            </a:r>
            <a:r>
              <a:rPr lang="de-DE" sz="2000" dirty="0" err="1" smtClean="0">
                <a:latin typeface="Georgia" pitchFamily="18" charset="0"/>
              </a:rPr>
              <a:t>Berich</a:t>
            </a:r>
            <a:r>
              <a:rPr lang="de-DE" sz="2000" dirty="0" smtClean="0">
                <a:latin typeface="Georgia" pitchFamily="18" charset="0"/>
              </a:rPr>
              <a:t>. Geol. Bundesanstalt; 63). </a:t>
            </a:r>
            <a:endParaRPr lang="ru-RU" sz="2000" dirty="0" smtClean="0">
              <a:latin typeface="Georgia" pitchFamily="18" charset="0"/>
            </a:endParaRPr>
          </a:p>
          <a:p>
            <a:pPr algn="just"/>
            <a:endParaRPr lang="ru-RU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717032"/>
            <a:ext cx="4680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sz="2000" i="1" dirty="0" err="1" smtClean="0">
                <a:latin typeface="Georgia" pitchFamily="18" charset="0"/>
              </a:rPr>
              <a:t>Şengör</a:t>
            </a:r>
            <a:r>
              <a:rPr lang="en-US" sz="2000" i="1" dirty="0" smtClean="0">
                <a:latin typeface="Georgia" pitchFamily="18" charset="0"/>
              </a:rPr>
              <a:t>, Ali  </a:t>
            </a:r>
            <a:r>
              <a:rPr lang="en-US" sz="2000" i="1" dirty="0" err="1" smtClean="0">
                <a:latin typeface="Georgia" pitchFamily="18" charset="0"/>
              </a:rPr>
              <a:t>Mehmet</a:t>
            </a:r>
            <a:r>
              <a:rPr lang="en-US" sz="2000" i="1" dirty="0" smtClean="0">
                <a:latin typeface="Georgia" pitchFamily="18" charset="0"/>
              </a:rPr>
              <a:t> </a:t>
            </a:r>
            <a:r>
              <a:rPr lang="en-US" sz="2000" i="1" dirty="0" err="1" smtClean="0">
                <a:latin typeface="Georgia" pitchFamily="18" charset="0"/>
              </a:rPr>
              <a:t>Celâl</a:t>
            </a:r>
            <a:r>
              <a:rPr lang="en-US" sz="2000" dirty="0" smtClean="0">
                <a:latin typeface="Georgia" pitchFamily="18" charset="0"/>
              </a:rPr>
              <a:t>. </a:t>
            </a:r>
            <a:r>
              <a:rPr lang="en-US" sz="2000" dirty="0" err="1" smtClean="0">
                <a:latin typeface="Georgia" pitchFamily="18" charset="0"/>
              </a:rPr>
              <a:t>Einleitung</a:t>
            </a:r>
            <a:r>
              <a:rPr lang="en-US" sz="2000" dirty="0" smtClean="0">
                <a:latin typeface="Georgia" pitchFamily="18" charset="0"/>
              </a:rPr>
              <a:t>. S.  4-16. </a:t>
            </a:r>
          </a:p>
          <a:p>
            <a:pPr marL="342900" indent="-342900" algn="just"/>
            <a:endParaRPr lang="en-US" sz="2000" dirty="0" smtClean="0">
              <a:latin typeface="Georgia" pitchFamily="18" charset="0"/>
            </a:endParaRPr>
          </a:p>
          <a:p>
            <a:pPr marL="342900" indent="-342900" algn="just"/>
            <a:r>
              <a:rPr lang="ru-RU" sz="2000" dirty="0" smtClean="0">
                <a:latin typeface="Georgia" pitchFamily="18" charset="0"/>
              </a:rPr>
              <a:t>«Эта небольшая книга —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единственная 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монографическая биография, 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написанная о Зюссе,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что само по себе является 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ru-RU" sz="2000" dirty="0" smtClean="0">
                <a:latin typeface="Georgia" pitchFamily="18" charset="0"/>
              </a:rPr>
              <a:t>поразительным фактом»</a:t>
            </a:r>
            <a:r>
              <a:rPr lang="en-US" sz="2000" dirty="0" smtClean="0">
                <a:latin typeface="Georgia" pitchFamily="18" charset="0"/>
              </a:rPr>
              <a:t> (S. 8).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4098" name="Picture 2" descr="Prof. Dr. Celal Şengör kimdir, kaç yaşında, nereli? - Son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941168"/>
            <a:ext cx="2880320" cy="1633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Заключение</a:t>
            </a:r>
            <a:endParaRPr lang="ru-RU" sz="2400" b="1" dirty="0">
              <a:latin typeface="Georgia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44724"/>
            <a:ext cx="9144000" cy="62478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В.А. Обручев имел богатый опыт полевых исследований, обладал широтой научных взглядов и талантом обобщений, пользовался заслуженным авторитетом научного сообщества и активно участвовал в процессе реформирования Академии наук СССР с целью расширения и углубления геологических исследований. Все это сделало его достойным претендентом на пост руководителя Геологического института АН СССР.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Основные научные направления, определившиеся в Институте под руководством В.А. Обручева, сохранились до настоящего времени –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стратиграфия, литология, тектоника.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Связь В.А. Обручева с Геологическим институтом не прерывалась на протяжении всей его жизни.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Благодаря инициативам В.А. Обручева Геологический институт стал центром развития нового направления –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истории геологических знаний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Память об академике Владимире Афанасьевиче Обручеве бережно сохраняется в Геологическом институте РАН.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rmAutofit/>
          </a:bodyPr>
          <a:lstStyle/>
          <a:p>
            <a:r>
              <a:rPr lang="ru-RU" i="1" dirty="0" smtClean="0">
                <a:latin typeface="Georgia" pitchFamily="18" charset="0"/>
              </a:rPr>
              <a:t>Благодарим за внимание!</a:t>
            </a:r>
            <a:endParaRPr lang="ru-RU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Маршруты путешествий В.А. Обручева</a:t>
            </a:r>
            <a:br>
              <a:rPr lang="ru-RU" sz="2400" b="1" dirty="0" smtClean="0">
                <a:latin typeface="Georgia" pitchFamily="18" charset="0"/>
              </a:rPr>
            </a:br>
            <a:r>
              <a:rPr lang="ru-RU" sz="2400" b="1" dirty="0" smtClean="0">
                <a:latin typeface="Georgia" pitchFamily="18" charset="0"/>
              </a:rPr>
              <a:t>(составитель – В.В. Обручев)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26" y="1052735"/>
            <a:ext cx="8923824" cy="5369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610669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b="1" dirty="0">
                <a:latin typeface="Georgia" pitchFamily="18" charset="0"/>
              </a:rPr>
              <a:t>Закаспийская низменность </a:t>
            </a:r>
            <a:r>
              <a:rPr lang="ru-RU" sz="2000" dirty="0">
                <a:latin typeface="Georgia" pitchFamily="18" charset="0"/>
              </a:rPr>
              <a:t>/ Под ред. И.В. </a:t>
            </a:r>
            <a:r>
              <a:rPr lang="ru-RU" sz="2000" dirty="0" err="1">
                <a:latin typeface="Georgia" pitchFamily="18" charset="0"/>
              </a:rPr>
              <a:t>Мушкетова</a:t>
            </a:r>
            <a:r>
              <a:rPr lang="ru-RU" sz="2000" dirty="0">
                <a:latin typeface="Georgia" pitchFamily="18" charset="0"/>
              </a:rPr>
              <a:t>. СПб.: тип. ИАН, 1890. [4], 270, [1]  с. (Зап. РГО по общ. геогр.; Т. 20. №. 3</a:t>
            </a:r>
            <a:r>
              <a:rPr lang="ru-RU" sz="2000" dirty="0" smtClean="0">
                <a:latin typeface="Georgia" pitchFamily="18" charset="0"/>
              </a:rPr>
              <a:t>).</a:t>
            </a:r>
            <a:br>
              <a:rPr lang="ru-RU" sz="2000" dirty="0" smtClean="0">
                <a:latin typeface="Georgia" pitchFamily="18" charset="0"/>
              </a:rPr>
            </a:b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>
                <a:latin typeface="Georgia" pitchFamily="18" charset="0"/>
              </a:rPr>
              <a:t/>
            </a:r>
            <a:br>
              <a:rPr lang="ru-RU" sz="2000" b="1" dirty="0">
                <a:latin typeface="Georgia" pitchFamily="18" charset="0"/>
              </a:rPr>
            </a:br>
            <a:r>
              <a:rPr lang="ru-RU" sz="2000" b="1" dirty="0" err="1">
                <a:latin typeface="Georgia" pitchFamily="18" charset="0"/>
              </a:rPr>
              <a:t>Древнепалеозойские</a:t>
            </a:r>
            <a:r>
              <a:rPr lang="ru-RU" sz="2000" b="1" dirty="0">
                <a:latin typeface="Georgia" pitchFamily="18" charset="0"/>
              </a:rPr>
              <a:t> осадочные породы долины р. Лены между станциями </a:t>
            </a:r>
            <a:r>
              <a:rPr lang="ru-RU" sz="2000" b="1" dirty="0" err="1">
                <a:latin typeface="Georgia" pitchFamily="18" charset="0"/>
              </a:rPr>
              <a:t>Качугской</a:t>
            </a:r>
            <a:r>
              <a:rPr lang="ru-RU" sz="2000" b="1" dirty="0">
                <a:latin typeface="Georgia" pitchFamily="18" charset="0"/>
              </a:rPr>
              <a:t> и </a:t>
            </a:r>
            <a:r>
              <a:rPr lang="ru-RU" sz="2000" b="1" dirty="0" err="1">
                <a:latin typeface="Georgia" pitchFamily="18" charset="0"/>
              </a:rPr>
              <a:t>Витимской</a:t>
            </a:r>
            <a:r>
              <a:rPr lang="ru-RU" sz="2000" dirty="0">
                <a:latin typeface="Georgia" pitchFamily="18" charset="0"/>
              </a:rPr>
              <a:t>. Иркутск: тип. К.И. </a:t>
            </a:r>
            <a:r>
              <a:rPr lang="ru-RU" sz="2000" dirty="0" err="1">
                <a:latin typeface="Georgia" pitchFamily="18" charset="0"/>
              </a:rPr>
              <a:t>Витковской</a:t>
            </a:r>
            <a:r>
              <a:rPr lang="ru-RU" sz="2000" dirty="0">
                <a:latin typeface="Georgia" pitchFamily="18" charset="0"/>
              </a:rPr>
              <a:t>, 1892. [4], </a:t>
            </a:r>
            <a:r>
              <a:rPr lang="en-US" sz="2000" dirty="0">
                <a:latin typeface="Georgia" pitchFamily="18" charset="0"/>
              </a:rPr>
              <a:t>II</a:t>
            </a:r>
            <a:r>
              <a:rPr lang="ru-RU" sz="2000" dirty="0">
                <a:latin typeface="Georgia" pitchFamily="18" charset="0"/>
              </a:rPr>
              <a:t>, 212 с. : 3 л. карт. : ил. (Зап. </a:t>
            </a:r>
            <a:r>
              <a:rPr lang="ru-RU" sz="2000" dirty="0" err="1">
                <a:latin typeface="Georgia" pitchFamily="18" charset="0"/>
              </a:rPr>
              <a:t>Вост.-Сиб</a:t>
            </a:r>
            <a:r>
              <a:rPr lang="ru-RU" sz="2000" dirty="0">
                <a:latin typeface="Georgia" pitchFamily="18" charset="0"/>
              </a:rPr>
              <a:t>. отд. РГО по общ. геогр. 1890; Т. 2. </a:t>
            </a:r>
            <a:r>
              <a:rPr lang="ru-RU" sz="2000" dirty="0" err="1">
                <a:latin typeface="Georgia" pitchFamily="18" charset="0"/>
              </a:rPr>
              <a:t>Вып</a:t>
            </a:r>
            <a:r>
              <a:rPr lang="ru-RU" sz="2000" dirty="0">
                <a:latin typeface="Georgia" pitchFamily="18" charset="0"/>
              </a:rPr>
              <a:t>. 1</a:t>
            </a:r>
            <a:r>
              <a:rPr lang="ru-RU" sz="2000" dirty="0" smtClean="0">
                <a:latin typeface="Georgia" pitchFamily="18" charset="0"/>
              </a:rPr>
              <a:t>).</a:t>
            </a:r>
            <a:br>
              <a:rPr lang="ru-RU" sz="2000" dirty="0" smtClean="0">
                <a:latin typeface="Georgia" pitchFamily="18" charset="0"/>
              </a:rPr>
            </a:b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>
                <a:latin typeface="Georgia" pitchFamily="18" charset="0"/>
              </a:rPr>
              <a:t/>
            </a:r>
            <a:br>
              <a:rPr lang="ru-RU" sz="2000" dirty="0">
                <a:latin typeface="Georgia" pitchFamily="18" charset="0"/>
              </a:rPr>
            </a:br>
            <a:r>
              <a:rPr lang="ru-RU" sz="2000" b="1" dirty="0">
                <a:latin typeface="Georgia" pitchFamily="18" charset="0"/>
              </a:rPr>
              <a:t>Центральная Азия, Северный Китай и </a:t>
            </a:r>
            <a:r>
              <a:rPr lang="ru-RU" sz="2000" b="1" dirty="0" err="1">
                <a:latin typeface="Georgia" pitchFamily="18" charset="0"/>
              </a:rPr>
              <a:t>Нань-Шань</a:t>
            </a:r>
            <a:r>
              <a:rPr lang="ru-RU" sz="2000" dirty="0">
                <a:latin typeface="Georgia" pitchFamily="18" charset="0"/>
              </a:rPr>
              <a:t>: Отчет о путешествии, совершенном по поручению РГО в 1892-1894 гг.: В 2 т. / Под ред. И.В. </a:t>
            </a:r>
            <a:r>
              <a:rPr lang="ru-RU" sz="2000" dirty="0" err="1">
                <a:latin typeface="Georgia" pitchFamily="18" charset="0"/>
              </a:rPr>
              <a:t>Мушкетова</a:t>
            </a:r>
            <a:r>
              <a:rPr lang="ru-RU" sz="2000" dirty="0">
                <a:latin typeface="Georgia" pitchFamily="18" charset="0"/>
              </a:rPr>
              <a:t>. СПб.: тип. М.М. Стасюлевича, 1900-1901</a:t>
            </a:r>
            <a:br>
              <a:rPr lang="ru-RU" sz="2000" dirty="0">
                <a:latin typeface="Georgia" pitchFamily="18" charset="0"/>
              </a:rPr>
            </a:br>
            <a:r>
              <a:rPr lang="ru-RU" sz="2000" dirty="0" smtClean="0">
                <a:latin typeface="Georgia" pitchFamily="18" charset="0"/>
              </a:rPr>
              <a:t/>
            </a:r>
            <a:br>
              <a:rPr lang="ru-RU" sz="2000" dirty="0" smtClean="0">
                <a:latin typeface="Georgia" pitchFamily="18" charset="0"/>
              </a:rPr>
            </a:br>
            <a:r>
              <a:rPr lang="ru-RU" sz="2000" dirty="0" smtClean="0">
                <a:latin typeface="Georgia" pitchFamily="18" charset="0"/>
              </a:rPr>
              <a:t>Отчет </a:t>
            </a:r>
            <a:r>
              <a:rPr lang="ru-RU" sz="2000" dirty="0">
                <a:latin typeface="Georgia" pitchFamily="18" charset="0"/>
              </a:rPr>
              <a:t>об исследованиях 1895-1898 гг</a:t>
            </a:r>
            <a:r>
              <a:rPr lang="ru-RU" sz="2000" dirty="0" smtClean="0">
                <a:latin typeface="Georgia" pitchFamily="18" charset="0"/>
              </a:rPr>
              <a:t>.: </a:t>
            </a:r>
            <a:r>
              <a:rPr lang="ru-RU" sz="2000" b="1" dirty="0" smtClean="0">
                <a:latin typeface="Georgia" pitchFamily="18" charset="0"/>
              </a:rPr>
              <a:t>Орографический и геологический очерк юго-западного Забайкалья (</a:t>
            </a:r>
            <a:r>
              <a:rPr lang="ru-RU" sz="2000" b="1" dirty="0" err="1" smtClean="0">
                <a:latin typeface="Georgia" pitchFamily="18" charset="0"/>
              </a:rPr>
              <a:t>Селенгинская</a:t>
            </a:r>
            <a:r>
              <a:rPr lang="ru-RU" sz="2000" b="1" dirty="0" smtClean="0">
                <a:latin typeface="Georgia" pitchFamily="18" charset="0"/>
              </a:rPr>
              <a:t> Даурия): 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>
                <a:latin typeface="Georgia" pitchFamily="18" charset="0"/>
              </a:rPr>
              <a:t>В 2 ч. СПб.: Геол. ком., 1905-1914.</a:t>
            </a:r>
            <a:br>
              <a:rPr lang="ru-RU" sz="2000" dirty="0">
                <a:latin typeface="Georgia" pitchFamily="18" charset="0"/>
              </a:rPr>
            </a:br>
            <a:r>
              <a:rPr lang="ru-RU" sz="2000" dirty="0">
                <a:latin typeface="Georgia" pitchFamily="18" charset="0"/>
              </a:rPr>
              <a:t>Геологический обзор золотоносных районов Сибири: В 3 ч. 1911-1923.</a:t>
            </a:r>
            <a:br>
              <a:rPr lang="ru-RU" sz="2000" dirty="0">
                <a:latin typeface="Georgia" pitchFamily="18" charset="0"/>
              </a:rPr>
            </a:br>
            <a:r>
              <a:rPr lang="ru-RU" sz="2000" dirty="0" smtClean="0">
                <a:latin typeface="Georgia" pitchFamily="18" charset="0"/>
              </a:rPr>
              <a:t/>
            </a:r>
            <a:br>
              <a:rPr lang="ru-RU" sz="2000" dirty="0" smtClean="0">
                <a:latin typeface="Georgia" pitchFamily="18" charset="0"/>
              </a:rPr>
            </a:br>
            <a:r>
              <a:rPr lang="ru-RU" sz="2000" b="1" dirty="0" smtClean="0">
                <a:latin typeface="Georgia" pitchFamily="18" charset="0"/>
              </a:rPr>
              <a:t>Пограничная </a:t>
            </a:r>
            <a:r>
              <a:rPr lang="ru-RU" sz="2000" b="1" dirty="0" err="1">
                <a:latin typeface="Georgia" pitchFamily="18" charset="0"/>
              </a:rPr>
              <a:t>Джунгария</a:t>
            </a:r>
            <a:r>
              <a:rPr lang="ru-RU" sz="2000" dirty="0">
                <a:latin typeface="Georgia" pitchFamily="18" charset="0"/>
              </a:rPr>
              <a:t>: Отчет о путешествиях, совершенных в 1905, 1906, 1909 гг.: В 3 т. 1912-1940.</a:t>
            </a:r>
            <a:br>
              <a:rPr lang="ru-RU" sz="2000" dirty="0">
                <a:latin typeface="Georgia" pitchFamily="18" charset="0"/>
              </a:rPr>
            </a:br>
            <a:endParaRPr lang="ru-RU" sz="20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de-DE" sz="2400" b="1" dirty="0">
                <a:latin typeface="Georgia" pitchFamily="18" charset="0"/>
              </a:rPr>
              <a:t>Sibirische Briefe </a:t>
            </a:r>
            <a:r>
              <a:rPr lang="de-DE" sz="2400" dirty="0">
                <a:latin typeface="Georgia" pitchFamily="18" charset="0"/>
              </a:rPr>
              <a:t>/ Eingeführt von </a:t>
            </a:r>
            <a:r>
              <a:rPr lang="de-DE" sz="2400" dirty="0" err="1">
                <a:latin typeface="Georgia" pitchFamily="18" charset="0"/>
              </a:rPr>
              <a:t>P.v</a:t>
            </a:r>
            <a:r>
              <a:rPr lang="de-DE" sz="2400" dirty="0">
                <a:latin typeface="Georgia" pitchFamily="18" charset="0"/>
              </a:rPr>
              <a:t>. </a:t>
            </a:r>
            <a:r>
              <a:rPr lang="de-DE" sz="2400" dirty="0" err="1">
                <a:latin typeface="Georgia" pitchFamily="18" charset="0"/>
              </a:rPr>
              <a:t>Kügelgen</a:t>
            </a:r>
            <a:r>
              <a:rPr lang="de-DE" sz="2400" dirty="0">
                <a:latin typeface="Georgia" pitchFamily="18" charset="0"/>
              </a:rPr>
              <a:t>. Leipzig</a:t>
            </a:r>
            <a:r>
              <a:rPr lang="en-US" sz="2400" dirty="0">
                <a:latin typeface="Georgia" pitchFamily="18" charset="0"/>
              </a:rPr>
              <a:t>: </a:t>
            </a:r>
            <a:r>
              <a:rPr lang="de-DE" sz="2400" dirty="0">
                <a:latin typeface="Georgia" pitchFamily="18" charset="0"/>
              </a:rPr>
              <a:t>Duncker u</a:t>
            </a:r>
            <a:r>
              <a:rPr lang="en-US" sz="2400" dirty="0">
                <a:latin typeface="Georgia" pitchFamily="18" charset="0"/>
              </a:rPr>
              <a:t>. </a:t>
            </a:r>
            <a:r>
              <a:rPr lang="de-DE" sz="2400" dirty="0">
                <a:latin typeface="Georgia" pitchFamily="18" charset="0"/>
              </a:rPr>
              <a:t>Humblot</a:t>
            </a:r>
            <a:r>
              <a:rPr lang="en-US" sz="2400" dirty="0">
                <a:latin typeface="Georgia" pitchFamily="18" charset="0"/>
              </a:rPr>
              <a:t>, 1894. </a:t>
            </a:r>
            <a:r>
              <a:rPr lang="de-DE" sz="2400" dirty="0">
                <a:latin typeface="Georgia" pitchFamily="18" charset="0"/>
              </a:rPr>
              <a:t>VIII</a:t>
            </a:r>
            <a:r>
              <a:rPr lang="en-US" sz="2400" dirty="0">
                <a:latin typeface="Georgia" pitchFamily="18" charset="0"/>
              </a:rPr>
              <a:t>, 327 </a:t>
            </a:r>
            <a:r>
              <a:rPr lang="de-DE" sz="2400" dirty="0">
                <a:latin typeface="Georgia" pitchFamily="18" charset="0"/>
              </a:rPr>
              <a:t>S</a:t>
            </a:r>
            <a:r>
              <a:rPr lang="en-US" sz="2400" dirty="0">
                <a:latin typeface="Georgia" pitchFamily="18" charset="0"/>
              </a:rPr>
              <a:t>.</a:t>
            </a:r>
            <a:r>
              <a:rPr lang="ru-RU" sz="2400" dirty="0">
                <a:latin typeface="Georgia" pitchFamily="18" charset="0"/>
              </a:rPr>
              <a:t/>
            </a:r>
            <a:br>
              <a:rPr lang="ru-RU" sz="2400" dirty="0">
                <a:latin typeface="Georgia" pitchFamily="18" charset="0"/>
              </a:rPr>
            </a:br>
            <a:r>
              <a:rPr lang="ru-RU" sz="2400" dirty="0" smtClean="0">
                <a:latin typeface="Georgia" pitchFamily="18" charset="0"/>
              </a:rPr>
              <a:t/>
            </a:r>
            <a:br>
              <a:rPr lang="ru-RU" sz="2400" dirty="0" smtClean="0">
                <a:latin typeface="Georgia" pitchFamily="18" charset="0"/>
              </a:rPr>
            </a:br>
            <a:r>
              <a:rPr lang="de-DE" sz="2400" b="1" dirty="0" smtClean="0">
                <a:latin typeface="Georgia" pitchFamily="18" charset="0"/>
              </a:rPr>
              <a:t>Geographische </a:t>
            </a:r>
            <a:r>
              <a:rPr lang="de-DE" sz="2400" b="1" dirty="0">
                <a:latin typeface="Georgia" pitchFamily="18" charset="0"/>
              </a:rPr>
              <a:t>Skizze von Zentralasien und seiner südlichen Umrandung</a:t>
            </a:r>
            <a:r>
              <a:rPr lang="de-DE" sz="2400" dirty="0">
                <a:latin typeface="Georgia" pitchFamily="18" charset="0"/>
              </a:rPr>
              <a:t>: (Geographische Ergebnisse seiner Reise von 1892-1894) // Geogr. Z</a:t>
            </a:r>
            <a:r>
              <a:rPr lang="en-US" sz="2400" dirty="0">
                <a:latin typeface="Georgia" pitchFamily="18" charset="0"/>
              </a:rPr>
              <a:t>. 1895. Jg. 1. H. 5/6. S. 257-285 : Kart.</a:t>
            </a:r>
            <a:r>
              <a:rPr lang="en-US" sz="2400" i="1" dirty="0">
                <a:latin typeface="Georgia" pitchFamily="18" charset="0"/>
              </a:rPr>
              <a:t> </a:t>
            </a:r>
            <a:r>
              <a:rPr lang="ru-RU" sz="2400" dirty="0">
                <a:latin typeface="Georgia" pitchFamily="18" charset="0"/>
              </a:rPr>
              <a:t/>
            </a:r>
            <a:br>
              <a:rPr lang="ru-RU" sz="2400" dirty="0">
                <a:latin typeface="Georgia" pitchFamily="18" charset="0"/>
              </a:rPr>
            </a:br>
            <a:r>
              <a:rPr lang="ru-RU" sz="2400" dirty="0" smtClean="0">
                <a:latin typeface="Georgia" pitchFamily="18" charset="0"/>
              </a:rPr>
              <a:t/>
            </a:r>
            <a:br>
              <a:rPr lang="ru-RU" sz="2400" dirty="0" smtClean="0">
                <a:latin typeface="Georgia" pitchFamily="18" charset="0"/>
              </a:rPr>
            </a:br>
            <a:r>
              <a:rPr lang="de-DE" sz="2400" b="1" dirty="0" smtClean="0">
                <a:latin typeface="Georgia" pitchFamily="18" charset="0"/>
              </a:rPr>
              <a:t>Aus </a:t>
            </a:r>
            <a:r>
              <a:rPr lang="de-DE" sz="2400" b="1" dirty="0">
                <a:latin typeface="Georgia" pitchFamily="18" charset="0"/>
              </a:rPr>
              <a:t>China</a:t>
            </a:r>
            <a:r>
              <a:rPr lang="de-DE" sz="2400" dirty="0">
                <a:latin typeface="Georgia" pitchFamily="18" charset="0"/>
              </a:rPr>
              <a:t>: 2 Bd. Leipzig: Duncker u. Humblot, 1896: Bd.</a:t>
            </a:r>
            <a:r>
              <a:rPr lang="en-US" sz="2400" dirty="0">
                <a:latin typeface="Georgia" pitchFamily="18" charset="0"/>
              </a:rPr>
              <a:t> 1.</a:t>
            </a:r>
            <a:r>
              <a:rPr lang="de-DE" sz="2400" dirty="0">
                <a:latin typeface="Georgia" pitchFamily="18" charset="0"/>
              </a:rPr>
              <a:t> VIII</a:t>
            </a:r>
            <a:r>
              <a:rPr lang="en-US" sz="2400" dirty="0">
                <a:latin typeface="Georgia" pitchFamily="18" charset="0"/>
              </a:rPr>
              <a:t>, 262 </a:t>
            </a:r>
            <a:r>
              <a:rPr lang="de-DE" sz="2400" dirty="0">
                <a:latin typeface="Georgia" pitchFamily="18" charset="0"/>
              </a:rPr>
              <a:t>S</a:t>
            </a:r>
            <a:r>
              <a:rPr lang="en-US" sz="2400" dirty="0">
                <a:latin typeface="Georgia" pitchFamily="18" charset="0"/>
              </a:rPr>
              <a:t>.; </a:t>
            </a:r>
            <a:r>
              <a:rPr lang="de-DE" sz="2400" dirty="0" err="1">
                <a:latin typeface="Georgia" pitchFamily="18" charset="0"/>
              </a:rPr>
              <a:t>Bd</a:t>
            </a:r>
            <a:r>
              <a:rPr lang="en-US" sz="2400" dirty="0">
                <a:latin typeface="Georgia" pitchFamily="18" charset="0"/>
              </a:rPr>
              <a:t>. 2. </a:t>
            </a:r>
            <a:r>
              <a:rPr lang="de-DE" sz="2400" dirty="0">
                <a:latin typeface="Georgia" pitchFamily="18" charset="0"/>
              </a:rPr>
              <a:t>VIII</a:t>
            </a:r>
            <a:r>
              <a:rPr lang="en-US" sz="2400" dirty="0">
                <a:latin typeface="Georgia" pitchFamily="18" charset="0"/>
              </a:rPr>
              <a:t>, 235 </a:t>
            </a:r>
            <a:r>
              <a:rPr lang="de-DE" sz="2400" dirty="0">
                <a:latin typeface="Georgia" pitchFamily="18" charset="0"/>
              </a:rPr>
              <a:t>S</a:t>
            </a:r>
            <a:r>
              <a:rPr lang="en-US" sz="2400" dirty="0">
                <a:latin typeface="Georgia" pitchFamily="18" charset="0"/>
              </a:rPr>
              <a:t>. : Kart.</a:t>
            </a:r>
            <a:r>
              <a:rPr lang="ru-RU" sz="2400" dirty="0">
                <a:latin typeface="Georgia" pitchFamily="18" charset="0"/>
              </a:rPr>
              <a:t/>
            </a:r>
            <a:br>
              <a:rPr lang="ru-RU" sz="2400" dirty="0">
                <a:latin typeface="Georgia" pitchFamily="18" charset="0"/>
              </a:rPr>
            </a:br>
            <a:r>
              <a:rPr lang="ru-RU" sz="2400" dirty="0" smtClean="0">
                <a:latin typeface="Georgia" pitchFamily="18" charset="0"/>
              </a:rPr>
              <a:t/>
            </a:r>
            <a:br>
              <a:rPr lang="ru-RU" sz="2400" dirty="0" smtClean="0">
                <a:latin typeface="Georgia" pitchFamily="18" charset="0"/>
              </a:rPr>
            </a:br>
            <a:r>
              <a:rPr lang="de-DE" sz="2400" b="1" dirty="0" smtClean="0">
                <a:latin typeface="Georgia" pitchFamily="18" charset="0"/>
              </a:rPr>
              <a:t>Geologie </a:t>
            </a:r>
            <a:r>
              <a:rPr lang="de-DE" sz="2400" b="1" dirty="0">
                <a:latin typeface="Georgia" pitchFamily="18" charset="0"/>
              </a:rPr>
              <a:t>von Sibirien</a:t>
            </a:r>
            <a:r>
              <a:rPr lang="de-DE" sz="2400" dirty="0">
                <a:latin typeface="Georgia" pitchFamily="18" charset="0"/>
              </a:rPr>
              <a:t>. Berlin: Bornträger, 1926. XII. 573 S. : </a:t>
            </a:r>
            <a:r>
              <a:rPr lang="de-DE" sz="2400" dirty="0" err="1">
                <a:latin typeface="Georgia" pitchFamily="18" charset="0"/>
              </a:rPr>
              <a:t>Kart</a:t>
            </a:r>
            <a:r>
              <a:rPr lang="de-DE" sz="2400" dirty="0">
                <a:latin typeface="Georgia" pitchFamily="18" charset="0"/>
              </a:rPr>
              <a:t>. </a:t>
            </a:r>
            <a:r>
              <a:rPr lang="en-US" sz="2400" dirty="0">
                <a:latin typeface="Georgia" pitchFamily="18" charset="0"/>
              </a:rPr>
              <a:t>(</a:t>
            </a:r>
            <a:r>
              <a:rPr lang="de-DE" sz="2400" dirty="0" err="1">
                <a:latin typeface="Georgia" pitchFamily="18" charset="0"/>
              </a:rPr>
              <a:t>Fortschr</a:t>
            </a:r>
            <a:r>
              <a:rPr lang="en-US" sz="2400" dirty="0">
                <a:latin typeface="Georgia" pitchFamily="18" charset="0"/>
              </a:rPr>
              <a:t>. </a:t>
            </a:r>
            <a:r>
              <a:rPr lang="de-DE" sz="2400" dirty="0" err="1">
                <a:latin typeface="Georgia" pitchFamily="18" charset="0"/>
              </a:rPr>
              <a:t>Geol</a:t>
            </a:r>
            <a:r>
              <a:rPr lang="en-US" sz="2400" dirty="0">
                <a:latin typeface="Georgia" pitchFamily="18" charset="0"/>
              </a:rPr>
              <a:t>., </a:t>
            </a:r>
            <a:r>
              <a:rPr lang="de-DE" sz="2400" dirty="0">
                <a:latin typeface="Georgia" pitchFamily="18" charset="0"/>
              </a:rPr>
              <a:t>Pal</a:t>
            </a:r>
            <a:r>
              <a:rPr lang="en-US" sz="2400" dirty="0">
                <a:latin typeface="Georgia" pitchFamily="18" charset="0"/>
              </a:rPr>
              <a:t>ä</a:t>
            </a:r>
            <a:r>
              <a:rPr lang="de-DE" sz="2400" dirty="0" err="1">
                <a:latin typeface="Georgia" pitchFamily="18" charset="0"/>
              </a:rPr>
              <a:t>ontol</a:t>
            </a:r>
            <a:r>
              <a:rPr lang="en-US" sz="2400" dirty="0">
                <a:latin typeface="Georgia" pitchFamily="18" charset="0"/>
              </a:rPr>
              <a:t>. H. 15).  </a:t>
            </a:r>
            <a:r>
              <a:rPr lang="ru-RU" sz="2400" dirty="0">
                <a:latin typeface="Georgia" pitchFamily="18" charset="0"/>
              </a:rPr>
              <a:t/>
            </a:r>
            <a:br>
              <a:rPr lang="ru-RU" sz="2400" dirty="0">
                <a:latin typeface="Georgia" pitchFamily="18" charset="0"/>
              </a:rPr>
            </a:br>
            <a:r>
              <a:rPr lang="de-DE" sz="2400" dirty="0">
                <a:latin typeface="Georgia" pitchFamily="18" charset="0"/>
              </a:rPr>
              <a:t>Die Verbreitung der Eiszeitspuren in Nord und Zentralasien // Geol. </a:t>
            </a:r>
            <a:r>
              <a:rPr lang="de-DE" sz="2400" dirty="0" err="1">
                <a:latin typeface="Georgia" pitchFamily="18" charset="0"/>
              </a:rPr>
              <a:t>Rdsch</a:t>
            </a:r>
            <a:r>
              <a:rPr lang="de-DE" sz="2400" dirty="0">
                <a:latin typeface="Georgia" pitchFamily="18" charset="0"/>
              </a:rPr>
              <a:t>. 1930. </a:t>
            </a:r>
            <a:r>
              <a:rPr lang="en-US" sz="2400" dirty="0" err="1">
                <a:latin typeface="Georgia" pitchFamily="18" charset="0"/>
              </a:rPr>
              <a:t>Bd</a:t>
            </a:r>
            <a:r>
              <a:rPr lang="ru-RU" sz="2400" dirty="0">
                <a:latin typeface="Georgia" pitchFamily="18" charset="0"/>
              </a:rPr>
              <a:t>. 21. </a:t>
            </a:r>
            <a:r>
              <a:rPr lang="en-US" sz="2400" dirty="0">
                <a:latin typeface="Georgia" pitchFamily="18" charset="0"/>
              </a:rPr>
              <a:t>H</a:t>
            </a:r>
            <a:r>
              <a:rPr lang="ru-RU" sz="2400" dirty="0">
                <a:latin typeface="Georgia" pitchFamily="18" charset="0"/>
              </a:rPr>
              <a:t>. 4. </a:t>
            </a:r>
            <a:r>
              <a:rPr lang="en-US" sz="2400" dirty="0">
                <a:latin typeface="Georgia" pitchFamily="18" charset="0"/>
              </a:rPr>
              <a:t>S</a:t>
            </a:r>
            <a:r>
              <a:rPr lang="ru-RU" sz="2400" dirty="0">
                <a:latin typeface="Georgia" pitchFamily="18" charset="0"/>
              </a:rPr>
              <a:t>. 243-283.</a:t>
            </a:r>
            <a:br>
              <a:rPr lang="ru-RU" sz="2400" dirty="0">
                <a:latin typeface="Georgia" pitchFamily="18" charset="0"/>
              </a:rPr>
            </a:br>
            <a:endParaRPr lang="ru-RU" sz="2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136904" cy="7647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Педагогическая деятельность В.А. Обручева</a:t>
            </a:r>
            <a:endParaRPr lang="ru-RU" sz="2400" b="1" dirty="0"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764704"/>
            <a:ext cx="2808312" cy="60939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Georgia" pitchFamily="18" charset="0"/>
              </a:rPr>
              <a:t>Томский технологический институт Императора Николая </a:t>
            </a:r>
            <a:r>
              <a:rPr lang="en-US" sz="2000" dirty="0" smtClean="0">
                <a:latin typeface="Georgia" pitchFamily="18" charset="0"/>
              </a:rPr>
              <a:t>II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>
                <a:latin typeface="Georgia" pitchFamily="18" charset="0"/>
              </a:rPr>
              <a:t>(1901-1912</a:t>
            </a:r>
            <a:r>
              <a:rPr lang="ru-RU" sz="2000" dirty="0" smtClean="0">
                <a:latin typeface="Georgia" pitchFamily="18" charset="0"/>
              </a:rPr>
              <a:t>) </a:t>
            </a:r>
          </a:p>
          <a:p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r>
              <a:rPr lang="ru-RU" sz="2000" dirty="0" smtClean="0">
                <a:latin typeface="Georgia" pitchFamily="18" charset="0"/>
              </a:rPr>
              <a:t>Таврический университет, г. Симферополь (1918-1921)</a:t>
            </a:r>
          </a:p>
          <a:p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r>
              <a:rPr lang="ru-RU" sz="2000" dirty="0" smtClean="0">
                <a:latin typeface="Georgia" pitchFamily="18" charset="0"/>
              </a:rPr>
              <a:t>Московская горная академия </a:t>
            </a:r>
            <a:r>
              <a:rPr lang="ru-RU" sz="2000" dirty="0">
                <a:latin typeface="Georgia" pitchFamily="18" charset="0"/>
              </a:rPr>
              <a:t>(</a:t>
            </a:r>
            <a:r>
              <a:rPr lang="ru-RU" sz="2000" dirty="0" smtClean="0">
                <a:latin typeface="Georgia" pitchFamily="18" charset="0"/>
              </a:rPr>
              <a:t>1921-1930)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Georgia" pitchFamily="18" charset="0"/>
            </a:endParaRPr>
          </a:p>
        </p:txBody>
      </p:sp>
      <p:pic>
        <p:nvPicPr>
          <p:cNvPr id="24578" name="Picture 2" descr="https://upload.wikimedia.org/wikipedia/commons/8/88/%D0%A2%D0%BE%D0%BC%D1%81%D0%BA%D0%B8%D0%B9_%D1%82%D0%B5%D1%85%D0%BD%D0%BE%D0%BB%D0%BE%D0%B3%D0%B8%D1%87%D0%B5%D1%81%D0%BA%D0%B8%D0%B9_%D0%B8%D0%BD%D1%81%D1%82%D0%B8%D1%82%D1%83%D1%82_-_%D0%B3%D0%BB%D0%B0%D0%B2%D0%BD%D0%B2%D0%B9_%D0%BA%D0%BE%D1%80%D0%BF%D1%83%D1%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202" y="764704"/>
            <a:ext cx="2069038" cy="1368152"/>
          </a:xfrm>
          <a:prstGeom prst="rect">
            <a:avLst/>
          </a:prstGeom>
          <a:noFill/>
        </p:spPr>
      </p:pic>
      <p:pic>
        <p:nvPicPr>
          <p:cNvPr id="24580" name="Picture 4" descr="Имени Вернадско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06531"/>
            <a:ext cx="1872208" cy="1874597"/>
          </a:xfrm>
          <a:prstGeom prst="rect">
            <a:avLst/>
          </a:prstGeom>
          <a:noFill/>
        </p:spPr>
      </p:pic>
      <p:sp>
        <p:nvSpPr>
          <p:cNvPr id="24582" name="AutoShape 6" descr="Московская горная академия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4" name="AutoShape 8" descr="Московская горная академия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6" name="AutoShape 10" descr="Московское городское Мещанское училище (в 1918-1930 гг. - Московская горная  академия), кон. XVIII - нач. XIX вв., XX в. (арх. А.Н.Бакарев,  М.Д.Быковский) — Узнай Москв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8" name="AutoShape 12" descr="Московское городское Мещанское училище (в 1918-1930 гг. - Московская горная  академия), кон. XVIII - нач. XIX вв., XX в. (арх. А.Н.Бакарев,  М.Д.Быковский) — Узнай Москв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0" name="AutoShape 14" descr="Московская горная академия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2" name="AutoShape 16" descr="Московская горная академия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013176"/>
            <a:ext cx="2051720" cy="153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5364088" y="548680"/>
            <a:ext cx="37799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i="1" dirty="0" smtClean="0">
                <a:latin typeface="Georgia" pitchFamily="18" charset="0"/>
              </a:rPr>
              <a:t>Учебники</a:t>
            </a:r>
            <a:r>
              <a:rPr lang="ru-RU" b="1" dirty="0" smtClean="0">
                <a:latin typeface="Georgia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Georgia" pitchFamily="18" charset="0"/>
              </a:rPr>
              <a:t>         </a:t>
            </a:r>
          </a:p>
          <a:p>
            <a:pPr>
              <a:lnSpc>
                <a:spcPct val="150000"/>
              </a:lnSpc>
            </a:pPr>
            <a:endParaRPr lang="ru-RU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Georgia" pitchFamily="18" charset="0"/>
              </a:rPr>
              <a:t>                                         </a:t>
            </a:r>
          </a:p>
          <a:p>
            <a:pPr>
              <a:lnSpc>
                <a:spcPct val="150000"/>
              </a:lnSpc>
            </a:pPr>
            <a:endParaRPr lang="ru-RU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Georgia" pitchFamily="18" charset="0"/>
            </a:endParaRPr>
          </a:p>
        </p:txBody>
      </p:sp>
      <p:pic>
        <p:nvPicPr>
          <p:cNvPr id="24595" name="Picture 19" descr="Полевая геология. Том 1 | Геологический портал GeoKnig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124744"/>
            <a:ext cx="1871616" cy="27363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459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149080"/>
            <a:ext cx="1512168" cy="22682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7631832" y="2060848"/>
            <a:ext cx="1512168" cy="1274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Georgia" pitchFamily="18" charset="0"/>
              </a:rPr>
              <a:t> «Полевая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Georgia" pitchFamily="18" charset="0"/>
              </a:rPr>
              <a:t>геология»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Georgia" pitchFamily="18" charset="0"/>
              </a:rPr>
              <a:t>         (1927)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127776" y="4725144"/>
            <a:ext cx="201622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Georgia" pitchFamily="18" charset="0"/>
              </a:rPr>
              <a:t>«Рудные                 месторождения»                                          (1928-1929) 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Признание научных заслуг В.А. Обручева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548680"/>
          <a:ext cx="8640960" cy="6192688"/>
        </p:xfrm>
        <a:graphic>
          <a:graphicData uri="http://schemas.openxmlformats.org/drawingml/2006/table">
            <a:tbl>
              <a:tblPr/>
              <a:tblGrid>
                <a:gridCol w="648072"/>
                <a:gridCol w="3816424"/>
                <a:gridCol w="648072"/>
                <a:gridCol w="3528392"/>
              </a:tblGrid>
              <a:tr h="20162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200" dirty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1889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1890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1894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1901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1917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Императорское) Русское географическое общество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Серебряная медаль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Золотая медаль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Премия им. Н.М. Пржевальского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Константиновская Золотая медаль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Почётный член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1898, </a:t>
                      </a:r>
                      <a:endParaRPr lang="ru-RU" sz="1600" kern="1200" dirty="0" smtClean="0">
                        <a:solidFill>
                          <a:srgbClr val="0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1925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Премия им. П.А. Чихачёва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Академия наук Института Франции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1912</a:t>
                      </a:r>
                      <a:endParaRPr lang="ru-RU" sz="160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Почётный член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Общества любителей естествознания, антропологии и этнографии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1910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Почётный член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Венгерского географического общества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1913</a:t>
                      </a:r>
                      <a:endParaRPr lang="ru-RU" sz="160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Почётный член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Московского общества испытателей природы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1917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Почётный член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Королевского географического общества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 (Лондон)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149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1916</a:t>
                      </a:r>
                      <a:endParaRPr lang="ru-RU" sz="160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Почётный член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Российского минералогического общества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1923</a:t>
                      </a:r>
                      <a:endParaRPr lang="ru-RU" sz="160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Член-корреспондент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Геологического общества Китая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78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1918</a:t>
                      </a:r>
                      <a:endParaRPr lang="ru-RU" sz="160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Российская академия наук</a:t>
                      </a:r>
                      <a:r>
                        <a:rPr lang="ru-RU" sz="1600" kern="12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 Премия Г.П. Гельмерсена </a:t>
                      </a:r>
                      <a:endParaRPr lang="ru-RU" sz="160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1925</a:t>
                      </a:r>
                      <a:endParaRPr lang="ru-RU" sz="160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Член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Академии естествоиспытателей в Галле 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(Германия)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66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1926</a:t>
                      </a:r>
                      <a:endParaRPr lang="ru-RU" sz="160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Премия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имени В.И. Ленина 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за 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труд «</a:t>
                      </a:r>
                      <a:r>
                        <a:rPr lang="ru-RU" sz="1600" kern="1200" dirty="0" err="1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Geologie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von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kern="1200" dirty="0" err="1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Siberien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» (1926)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1930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Ч</a:t>
                      </a:r>
                      <a:r>
                        <a:rPr lang="en-US" sz="1600" kern="1200" dirty="0" err="1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лен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Геологического общества Америки</a:t>
                      </a:r>
                      <a:endParaRPr lang="ru-RU" sz="1600" dirty="0"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39169" marR="391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640960" cy="5157192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ru-RU" sz="2700" b="1" dirty="0" smtClean="0">
                <a:latin typeface="Georgia" pitchFamily="18" charset="0"/>
              </a:rPr>
              <a:t/>
            </a:r>
            <a:br>
              <a:rPr lang="ru-RU" sz="2700" b="1" dirty="0" smtClean="0">
                <a:latin typeface="Georgia" pitchFamily="18" charset="0"/>
              </a:rPr>
            </a:b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200" i="1" dirty="0" smtClean="0">
                <a:latin typeface="Georgia" pitchFamily="18" charset="0"/>
              </a:rPr>
              <a:t>Вернадский </a:t>
            </a:r>
            <a:r>
              <a:rPr lang="ru-RU" sz="2200" i="1" dirty="0">
                <a:latin typeface="Georgia" pitchFamily="18" charset="0"/>
              </a:rPr>
              <a:t>В.И., Карпинский А.П., Ферсман А.Е.</a:t>
            </a:r>
            <a:r>
              <a:rPr lang="ru-RU" sz="2200" dirty="0">
                <a:latin typeface="Georgia" pitchFamily="18" charset="0"/>
              </a:rPr>
              <a:t> Записка об ученых трудах профессора Таврического университета В.А. Обручева // </a:t>
            </a:r>
            <a:r>
              <a:rPr lang="ru-RU" sz="2200" dirty="0" err="1">
                <a:latin typeface="Georgia" pitchFamily="18" charset="0"/>
              </a:rPr>
              <a:t>Изв</a:t>
            </a:r>
            <a:r>
              <a:rPr lang="ru-RU" sz="2200" dirty="0">
                <a:latin typeface="Georgia" pitchFamily="18" charset="0"/>
              </a:rPr>
              <a:t>. РАН. Сер. 6. 1921. Т. 15. № 1/18. </a:t>
            </a:r>
            <a:r>
              <a:rPr lang="ru-RU" sz="2200" dirty="0" smtClean="0">
                <a:latin typeface="Georgia" pitchFamily="18" charset="0"/>
              </a:rPr>
              <a:t>Проток. </a:t>
            </a:r>
            <a:r>
              <a:rPr lang="ru-RU" sz="2200" dirty="0">
                <a:latin typeface="Georgia" pitchFamily="18" charset="0"/>
              </a:rPr>
              <a:t>С. </a:t>
            </a:r>
            <a:r>
              <a:rPr lang="ru-RU" sz="2200" dirty="0" smtClean="0">
                <a:latin typeface="Georgia" pitchFamily="18" charset="0"/>
              </a:rPr>
              <a:t>53-55.</a:t>
            </a: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b="1" dirty="0" smtClean="0">
                <a:latin typeface="Georgia" pitchFamily="18" charset="0"/>
              </a:rPr>
              <a:t> </a:t>
            </a:r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>«</a:t>
            </a:r>
            <a:r>
              <a:rPr lang="ru-RU" sz="2700" dirty="0">
                <a:latin typeface="Georgia" pitchFamily="18" charset="0"/>
              </a:rPr>
              <a:t>Предлагаемый нами к избранию в </a:t>
            </a:r>
            <a:r>
              <a:rPr lang="ru-RU" sz="2700" dirty="0" smtClean="0">
                <a:latin typeface="Georgia" pitchFamily="18" charset="0"/>
              </a:rPr>
              <a:t>члены-корреспонденты </a:t>
            </a:r>
            <a:r>
              <a:rPr lang="ru-RU" sz="2700" dirty="0">
                <a:latin typeface="Georgia" pitchFamily="18" charset="0"/>
              </a:rPr>
              <a:t>Российской Академии Наук профессор </a:t>
            </a:r>
            <a:r>
              <a:rPr lang="ru-RU" sz="2700" dirty="0" smtClean="0">
                <a:latin typeface="Georgia" pitchFamily="18" charset="0"/>
              </a:rPr>
              <a:t>Владимир </a:t>
            </a:r>
            <a:r>
              <a:rPr lang="ru-RU" sz="2700" dirty="0">
                <a:latin typeface="Georgia" pitchFamily="18" charset="0"/>
              </a:rPr>
              <a:t>Афанасьевич Обручев является сейчас одним </a:t>
            </a:r>
            <a:r>
              <a:rPr lang="ru-RU" sz="2700" dirty="0" smtClean="0">
                <a:latin typeface="Georgia" pitchFamily="18" charset="0"/>
              </a:rPr>
              <a:t>из </a:t>
            </a:r>
            <a:r>
              <a:rPr lang="ru-RU" sz="2700" dirty="0">
                <a:latin typeface="Georgia" pitchFamily="18" charset="0"/>
              </a:rPr>
              <a:t>крупнейших живых исследователей Азии — ее геологии и физической </a:t>
            </a:r>
            <a:r>
              <a:rPr lang="ru-RU" sz="2700" dirty="0" smtClean="0">
                <a:latin typeface="Georgia" pitchFamily="18" charset="0"/>
              </a:rPr>
              <a:t>географии» (С. 53). </a:t>
            </a:r>
            <a:r>
              <a:rPr lang="ru-RU" sz="3100" dirty="0" smtClean="0">
                <a:latin typeface="Georgia" pitchFamily="18" charset="0"/>
              </a:rPr>
              <a:t/>
            </a:r>
            <a:br>
              <a:rPr lang="ru-RU" sz="3100" dirty="0" smtClean="0">
                <a:latin typeface="Georgia" pitchFamily="18" charset="0"/>
              </a:rPr>
            </a:br>
            <a:r>
              <a:rPr lang="ru-RU" dirty="0">
                <a:latin typeface="Georgia" pitchFamily="18" charset="0"/>
              </a:rPr>
              <a:t/>
            </a:r>
            <a:br>
              <a:rPr lang="ru-RU" dirty="0">
                <a:latin typeface="Georgia" pitchFamily="18" charset="0"/>
              </a:rPr>
            </a:br>
            <a:endParaRPr lang="ru-RU" dirty="0"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32656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1921 г.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– </a:t>
            </a:r>
            <a:r>
              <a:rPr lang="ru-RU" sz="2400" b="1" dirty="0" smtClean="0">
                <a:latin typeface="Georgia" pitchFamily="18" charset="0"/>
              </a:rPr>
              <a:t>выборы в состав Российской</a:t>
            </a:r>
            <a:r>
              <a:rPr lang="en-US" sz="2400" b="1" dirty="0" smtClean="0">
                <a:latin typeface="Georgia" pitchFamily="18" charset="0"/>
              </a:rPr>
              <a:t> </a:t>
            </a:r>
            <a:r>
              <a:rPr lang="ru-RU" sz="2400" b="1" dirty="0" smtClean="0">
                <a:latin typeface="Georgia" pitchFamily="18" charset="0"/>
              </a:rPr>
              <a:t>академии наук</a:t>
            </a:r>
            <a:r>
              <a:rPr lang="ru-RU" sz="2400" dirty="0" smtClean="0">
                <a:latin typeface="Georgia" pitchFamily="18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640960" cy="5949280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indent="432000" algn="just"/>
            <a:r>
              <a:rPr lang="ru-RU" sz="2700" dirty="0" smtClean="0">
                <a:latin typeface="Georgia" pitchFamily="18" charset="0"/>
              </a:rPr>
              <a:t/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000" dirty="0" smtClean="0">
                <a:latin typeface="Georgia" pitchFamily="18" charset="0"/>
              </a:rPr>
              <a:t>       </a:t>
            </a:r>
            <a:r>
              <a:rPr lang="ru-RU" sz="2000" i="1" dirty="0" smtClean="0">
                <a:latin typeface="Georgia" pitchFamily="18" charset="0"/>
              </a:rPr>
              <a:t>Вернадский В</a:t>
            </a:r>
            <a:r>
              <a:rPr lang="de-DE" sz="2000" i="1" dirty="0" smtClean="0">
                <a:latin typeface="Georgia" pitchFamily="18" charset="0"/>
              </a:rPr>
              <a:t>.</a:t>
            </a:r>
            <a:r>
              <a:rPr lang="ru-RU" sz="2000" i="1" dirty="0" smtClean="0">
                <a:latin typeface="Georgia" pitchFamily="18" charset="0"/>
              </a:rPr>
              <a:t>И</a:t>
            </a:r>
            <a:r>
              <a:rPr lang="de-DE" sz="2000" i="1" dirty="0" smtClean="0">
                <a:latin typeface="Georgia" pitchFamily="18" charset="0"/>
              </a:rPr>
              <a:t>., </a:t>
            </a:r>
            <a:r>
              <a:rPr lang="ru-RU" sz="2000" i="1" dirty="0" smtClean="0">
                <a:latin typeface="Georgia" pitchFamily="18" charset="0"/>
              </a:rPr>
              <a:t>Левинсон</a:t>
            </a:r>
            <a:r>
              <a:rPr lang="de-DE" sz="2000" i="1" dirty="0" smtClean="0">
                <a:latin typeface="Georgia" pitchFamily="18" charset="0"/>
              </a:rPr>
              <a:t>-</a:t>
            </a:r>
            <a:r>
              <a:rPr lang="ru-RU" sz="2000" i="1" dirty="0" smtClean="0">
                <a:latin typeface="Georgia" pitchFamily="18" charset="0"/>
              </a:rPr>
              <a:t>Лессинг Ф</a:t>
            </a:r>
            <a:r>
              <a:rPr lang="de-DE" sz="2000" i="1" dirty="0" smtClean="0">
                <a:latin typeface="Georgia" pitchFamily="18" charset="0"/>
              </a:rPr>
              <a:t>.</a:t>
            </a:r>
            <a:r>
              <a:rPr lang="ru-RU" sz="2000" i="1" dirty="0" smtClean="0">
                <a:latin typeface="Georgia" pitchFamily="18" charset="0"/>
              </a:rPr>
              <a:t>Ю</a:t>
            </a:r>
            <a:r>
              <a:rPr lang="de-DE" sz="2000" i="1" dirty="0" smtClean="0">
                <a:latin typeface="Georgia" pitchFamily="18" charset="0"/>
              </a:rPr>
              <a:t>. </a:t>
            </a:r>
            <a:r>
              <a:rPr lang="ru-RU" sz="2000" dirty="0" smtClean="0">
                <a:latin typeface="Georgia" pitchFamily="18" charset="0"/>
              </a:rPr>
              <a:t>Записка об ученых трудах </a:t>
            </a:r>
            <a:r>
              <a:rPr lang="ru-RU" sz="2000" dirty="0" err="1" smtClean="0">
                <a:latin typeface="Georgia" pitchFamily="18" charset="0"/>
              </a:rPr>
              <a:t>проф</a:t>
            </a:r>
            <a:r>
              <a:rPr lang="de-DE" sz="2000" dirty="0" smtClean="0">
                <a:latin typeface="Georgia" pitchFamily="18" charset="0"/>
              </a:rPr>
              <a:t>. </a:t>
            </a:r>
            <a:r>
              <a:rPr lang="ru-RU" sz="2000" dirty="0" smtClean="0">
                <a:latin typeface="Georgia" pitchFamily="18" charset="0"/>
              </a:rPr>
              <a:t>В.А. Обручева // Записки об ученых трудах действительных членов Академии наук СССР по отделению физико-математических наук, избранных 12 января 1929 г. Л.: Изд-во АН СССР, 1930. С. 117-128.</a:t>
            </a:r>
            <a:br>
              <a:rPr lang="ru-RU" sz="2000" dirty="0" smtClean="0">
                <a:latin typeface="Georgia" pitchFamily="18" charset="0"/>
              </a:rPr>
            </a:br>
            <a:r>
              <a:rPr lang="ru-RU" sz="2000" dirty="0" smtClean="0">
                <a:latin typeface="Georgia" pitchFamily="18" charset="0"/>
              </a:rPr>
              <a:t/>
            </a:r>
            <a:br>
              <a:rPr lang="ru-RU" sz="20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>      </a:t>
            </a:r>
            <a:r>
              <a:rPr lang="ru-RU" sz="2700" dirty="0" smtClean="0">
                <a:latin typeface="Georgia" pitchFamily="18" charset="0"/>
              </a:rPr>
              <a:t>«Геологические работы Обручева имеют значение не только в больших тектонических обобщениях и в геологических описаниях мало изученных или неизвестных районов – они имеют большое значение для познания петрографии и динамической геологии ˂…˃. </a:t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dirty="0" smtClean="0">
                <a:latin typeface="Georgia" pitchFamily="18" charset="0"/>
              </a:rPr>
              <a:t>        Видное место занимают в работах В.А. Обручева его исследования полезных ископаемых, как в пределах Сибири, так и в данных им общих обзорах ˂…˃. </a:t>
            </a:r>
            <a:br>
              <a:rPr lang="ru-RU" sz="2700" dirty="0" smtClean="0">
                <a:latin typeface="Georgia" pitchFamily="18" charset="0"/>
              </a:rPr>
            </a:br>
            <a:r>
              <a:rPr lang="ru-RU" sz="2700" b="1" dirty="0" smtClean="0">
                <a:latin typeface="Georgia" pitchFamily="18" charset="0"/>
              </a:rPr>
              <a:t>        В лице В.А. Обручева Академия наук приобретает одного из самых крупных знатоков этих важных для нашего государства дисциплин</a:t>
            </a:r>
            <a:r>
              <a:rPr lang="ru-RU" sz="2700" dirty="0" smtClean="0">
                <a:latin typeface="Georgia" pitchFamily="18" charset="0"/>
              </a:rPr>
              <a:t>» (С. 118).</a:t>
            </a:r>
            <a:br>
              <a:rPr lang="ru-RU" sz="2700" dirty="0" smtClean="0">
                <a:latin typeface="Georgia" pitchFamily="18" charset="0"/>
              </a:rPr>
            </a:br>
            <a:endParaRPr lang="ru-RU" sz="2700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60648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1929 г. – первые выборы в Академию наук СССР</a:t>
            </a:r>
            <a:br>
              <a:rPr lang="ru-RU" sz="2400" b="1" dirty="0" smtClean="0">
                <a:latin typeface="Georgia" pitchFamily="18" charset="0"/>
              </a:rPr>
            </a:b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2247</TotalTime>
  <Words>1067</Words>
  <Application>Microsoft Office PowerPoint</Application>
  <PresentationFormat>Экран (4:3)</PresentationFormat>
  <Paragraphs>183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Академик В.А. Обручев – первый директор  ГИН АН СССР </vt:lpstr>
      <vt:lpstr>Директора Геологического института (Института геологических наук) </vt:lpstr>
      <vt:lpstr>Маршруты путешествий В.А. Обручева (составитель – В.В. Обручев)</vt:lpstr>
      <vt:lpstr>Закаспийская низменность / Под ред. И.В. Мушкетова. СПб.: тип. ИАН, 1890. [4], 270, [1]  с. (Зап. РГО по общ. геогр.; Т. 20. №. 3).   Древнепалеозойские осадочные породы долины р. Лены между станциями Качугской и Витимской. Иркутск: тип. К.И. Витковской, 1892. [4], II, 212 с. : 3 л. карт. : ил. (Зап. Вост.-Сиб. отд. РГО по общ. геогр. 1890; Т. 2. Вып. 1).   Центральная Азия, Северный Китай и Нань-Шань: Отчет о путешествии, совершенном по поручению РГО в 1892-1894 гг.: В 2 т. / Под ред. И.В. Мушкетова. СПб.: тип. М.М. Стасюлевича, 1900-1901  Отчет об исследованиях 1895-1898 гг.: Орографический и геологический очерк юго-западного Забайкалья (Селенгинская Даурия):  В 2 ч. СПб.: Геол. ком., 1905-1914. Геологический обзор золотоносных районов Сибири: В 3 ч. 1911-1923.  Пограничная Джунгария: Отчет о путешествиях, совершенных в 1905, 1906, 1909 гг.: В 3 т. 1912-1940. </vt:lpstr>
      <vt:lpstr>Sibirische Briefe / Eingeführt von P.v. Kügelgen. Leipzig: Duncker u. Humblot, 1894. VIII, 327 S.  Geographische Skizze von Zentralasien und seiner südlichen Umrandung: (Geographische Ergebnisse seiner Reise von 1892-1894) // Geogr. Z. 1895. Jg. 1. H. 5/6. S. 257-285 : Kart.   Aus China: 2 Bd. Leipzig: Duncker u. Humblot, 1896: Bd. 1. VIII, 262 S.; Bd. 2. VIII, 235 S. : Kart.  Geologie von Sibirien. Berlin: Bornträger, 1926. XII. 573 S. : Kart. (Fortschr. Geol., Paläontol. H. 15).   Die Verbreitung der Eiszeitspuren in Nord und Zentralasien // Geol. Rdsch. 1930. Bd. 21. H. 4. S. 243-283. </vt:lpstr>
      <vt:lpstr>Педагогическая деятельность В.А. Обручева</vt:lpstr>
      <vt:lpstr>Признание научных заслуг В.А. Обручева</vt:lpstr>
      <vt:lpstr>   Вернадский В.И., Карпинский А.П., Ферсман А.Е. Записка об ученых трудах профессора Таврического университета В.А. Обручева // Изв. РАН. Сер. 6. 1921. Т. 15. № 1/18. Проток. С. 53-55.   «Предлагаемый нами к избранию в члены-корреспонденты Российской Академии Наук профессор Владимир Афанасьевич Обручев является сейчас одним из крупнейших живых исследователей Азии — ее геологии и физической географии» (С. 53).   </vt:lpstr>
      <vt:lpstr>        Вернадский В.И., Левинсон-Лессинг Ф.Ю. Записка об ученых трудах проф. В.А. Обручева // Записки об ученых трудах действительных членов Академии наук СССР по отделению физико-математических наук, избранных 12 января 1929 г. Л.: Изд-во АН СССР, 1930. С. 117-128.        «Геологические работы Обручева имеют значение не только в больших тектонических обобщениях и в геологических описаниях мало изученных или неизвестных районов – они имеют большое значение для познания петрографии и динамической геологии ˂…˃.          Видное место занимают в работах В.А. Обручева его исследования полезных ископаемых, как в пределах Сибири, так и в данных им общих обзорах ˂…˃.          В лице В.А. Обручева Академия наук приобретает одного из самых крупных знатоков этих важных для нашего государства дисциплин» (С. 118). </vt:lpstr>
      <vt:lpstr>Группа реформаторов геологического направления в АН СССР</vt:lpstr>
      <vt:lpstr>академик Ф.Ю. Левинсон-Лессинг – директор Петрографического института (ПЕТРИН) (1930-1937)  академик А.А. Борисяк – директор Палеозоологического (Палеонтологического) института и музея (ПИН) (1930-1944),  академик-секретарь Отделение физико-математических наук АН СССР  академик В.А. Обручев – директор Геологического института и музея (1930-1933) </vt:lpstr>
      <vt:lpstr>Слайд 12</vt:lpstr>
      <vt:lpstr>  «ГИН, ПИН и ПЕТРИН –  все похожи как один.  Камни тут и кости там ˂…˃  ископаемый всё хлам ˂…˃.  Возглавляет весь костяк академик Борисяк» (С. 66).                                 </vt:lpstr>
      <vt:lpstr> Структура ГИН с февраля 1933 г.  Отдел литогенеза и полезных ископаемых –  В.А. Обручев    Отдел стратиграфии –  Д.В. Наливкин (1889-1982)    Отдел четвертичной геологии –  Г.А. Бонч-Осмоловский (1890-1943)    Отдел тектоники и геоморфологии –  Д.И. Мушкетов (1882-1938) </vt:lpstr>
      <vt:lpstr>Из стенограммы доклада акад. В.А. Обручева  19 февраля 1936 г. Геологический институт АН СССР.   </vt:lpstr>
      <vt:lpstr>Слайд 16</vt:lpstr>
      <vt:lpstr>«Очерки по истории геологических знаний» (с 1953 г. – 33 выпуска)</vt:lpstr>
      <vt:lpstr>Обручев В.А. История геологического исследования Сибири: : Вып. 1-9. Л.; М. Изд-во АН СССР, 1931-1949, 1959.  </vt:lpstr>
      <vt:lpstr>Комиссия по геологической изученности СССР (1955-1991 гг.)</vt:lpstr>
      <vt:lpstr>Владимир Афанасьевич Обручев и Владимир Владимирович Тихомиров в санатории «Узкое». 1953 г. </vt:lpstr>
      <vt:lpstr>Кабинет В.А. Обручева </vt:lpstr>
      <vt:lpstr>Личные вещи из кабинета В.А. Обручева</vt:lpstr>
      <vt:lpstr>Слайд 23</vt:lpstr>
      <vt:lpstr>Слайд 24</vt:lpstr>
      <vt:lpstr>Слайд 25</vt:lpstr>
      <vt:lpstr>Слайд 26</vt:lpstr>
      <vt:lpstr>Заключение</vt:lpstr>
      <vt:lpstr>Благодарим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Академик В.А. Обручев – первый директор ГИН АН СССР</dc:title>
  <dc:creator>Irena Malakhova</dc:creator>
  <cp:lastModifiedBy>Irena Malakhova</cp:lastModifiedBy>
  <cp:revision>180</cp:revision>
  <dcterms:created xsi:type="dcterms:W3CDTF">2023-10-17T12:36:05Z</dcterms:created>
  <dcterms:modified xsi:type="dcterms:W3CDTF">2023-11-09T07:18:34Z</dcterms:modified>
</cp:coreProperties>
</file>