
<file path=[Content_Types].xml><?xml version="1.0" encoding="utf-8"?>
<Types xmlns="http://schemas.openxmlformats.org/package/2006/content-types">
  <Default Extension="asf" ContentType="video/x-ms-asf"/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8"/>
  </p:notesMasterIdLst>
  <p:sldIdLst>
    <p:sldId id="918" r:id="rId2"/>
    <p:sldId id="967" r:id="rId3"/>
    <p:sldId id="965" r:id="rId4"/>
    <p:sldId id="966" r:id="rId5"/>
    <p:sldId id="915" r:id="rId6"/>
    <p:sldId id="916" r:id="rId7"/>
    <p:sldId id="917" r:id="rId8"/>
    <p:sldId id="749" r:id="rId9"/>
    <p:sldId id="903" r:id="rId10"/>
    <p:sldId id="909" r:id="rId11"/>
    <p:sldId id="910" r:id="rId12"/>
    <p:sldId id="911" r:id="rId13"/>
    <p:sldId id="907" r:id="rId14"/>
    <p:sldId id="879" r:id="rId15"/>
    <p:sldId id="908" r:id="rId16"/>
    <p:sldId id="846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2670" autoAdjust="0"/>
  </p:normalViewPr>
  <p:slideViewPr>
    <p:cSldViewPr>
      <p:cViewPr varScale="1">
        <p:scale>
          <a:sx n="97" d="100"/>
          <a:sy n="97" d="100"/>
        </p:scale>
        <p:origin x="2080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29719-3F24-4304-856E-81E18B616063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DF51C-B789-4F39-964B-71188F0C4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58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225E-6ACC-45B1-A999-32CF96B26EDC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0"/>
            <a:ext cx="9567135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D3927-34DD-407E-AA6B-5D8C1EE9D8FE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0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0368-99A7-492B-B16E-5665FFA4197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86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3D4-83E1-4B66-8F46-22919694EF8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5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81A1-9186-4B9B-BB47-29353E16E19B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8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5BDD-1719-4166-957C-58DBBB9733EE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4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D8F9-CDEA-47FB-8E97-8F3A3F212E7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75EED-B54A-4C4A-AEB6-CF30550DF48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9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7A62-A851-4AC0-871C-E47486F4A290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5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4ACC-4BB8-43CD-BC95-AA04B914013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6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5" y="3497802"/>
            <a:ext cx="4518213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9DD8-32B3-4558-AFF4-E35E1E351FAE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8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8D29-E137-43AC-988D-4EED8F8BF88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8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10DD29-C49F-4E77-BD35-0D9D848415C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997" r:id="rId12"/>
  </p:sldLayoutIdLst>
  <p:hf hdr="0" ftr="0" dt="0"/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7338139" y="5500466"/>
            <a:ext cx="1965225" cy="294680"/>
          </a:xfrm>
          <a:prstGeom prst="rect">
            <a:avLst/>
          </a:prstGeom>
          <a:effectLst/>
        </p:spPr>
        <p:txBody>
          <a:bodyPr vert="horz" lIns="51435" tIns="25718" rIns="51435" bIns="25718" rtlCol="0" anchor="t" anchorCtr="0">
            <a:noAutofit/>
          </a:bodyPr>
          <a:lstStyle/>
          <a:p>
            <a:pPr algn="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  <a:defRPr/>
            </a:pPr>
            <a:endParaRPr lang="ru-RU" sz="1350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34887" r="33942" b="46221"/>
          <a:stretch/>
        </p:blipFill>
        <p:spPr>
          <a:xfrm>
            <a:off x="5613251" y="135013"/>
            <a:ext cx="3779659" cy="1181143"/>
          </a:xfrm>
          <a:prstGeom prst="rect">
            <a:avLst/>
          </a:prstGeom>
        </p:spPr>
      </p:pic>
      <p:pic>
        <p:nvPicPr>
          <p:cNvPr id="11" name="Рисунок 37" descr="ИУ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748" y="1382200"/>
            <a:ext cx="5544683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28532" y="1900899"/>
            <a:ext cx="6457858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200" b="1" dirty="0"/>
              <a:t>Перспективные научно-образовательные направления технологического развития угольной отрасли</a:t>
            </a:r>
          </a:p>
          <a:p>
            <a:pPr marL="257175" indent="-257175" algn="ctr">
              <a:spcBef>
                <a:spcPct val="20000"/>
              </a:spcBef>
              <a:defRPr/>
            </a:pPr>
            <a:endParaRPr lang="ru-RU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257175" indent="-257175" algn="r">
              <a:spcBef>
                <a:spcPct val="200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д.т.н., проф., чл.-корр. РАН Клишин В.И.       </a:t>
            </a:r>
          </a:p>
          <a:p>
            <a:pPr algn="ctr">
              <a:spcBef>
                <a:spcPct val="20000"/>
              </a:spcBef>
            </a:pPr>
            <a:r>
              <a:rPr lang="ru-RU" b="1" dirty="0">
                <a:solidFill>
                  <a:srgbClr val="002060"/>
                </a:solidFill>
                <a:latin typeface="+mj-lt"/>
              </a:rPr>
              <a:t> </a:t>
            </a:r>
            <a:endParaRPr lang="ru-RU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23221" y="6165304"/>
            <a:ext cx="6668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</a:rPr>
              <a:t>Москва, 06.10.2023 г.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03208C-3D4A-419C-9AED-DEB8EE8B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48" y="0"/>
            <a:ext cx="5544683" cy="173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1C4D91E-A4C3-4C5A-998D-C700798C6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9"/>
          <a:stretch/>
        </p:blipFill>
        <p:spPr bwMode="auto">
          <a:xfrm>
            <a:off x="-24748" y="4544071"/>
            <a:ext cx="5544682" cy="2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54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10" y="188640"/>
            <a:ext cx="4679953" cy="10081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dirty="0">
                <a:effectLst/>
                <a:cs typeface="Times New Roman" panose="02020603050405020304" pitchFamily="18" charset="0"/>
              </a:rPr>
              <a:t>МОДЕЛИРОВАНИЕ РАБОТЫ ПИТАТЕЛЯ ВЫПУСКА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4" y="1480214"/>
            <a:ext cx="7020272" cy="5379247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FF3C27-52F0-4397-B016-F35E053EC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8845"/>
            <a:ext cx="2779165" cy="3410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5713"/>
          <a:stretch/>
        </p:blipFill>
        <p:spPr>
          <a:xfrm>
            <a:off x="9971411" y="260648"/>
            <a:ext cx="2052315" cy="2178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673508"/>
            <a:ext cx="3103201" cy="41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31" y="112808"/>
            <a:ext cx="5663952" cy="50535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3200" dirty="0">
                <a:effectLst/>
              </a:rPr>
              <a:t>Имитационное моделирование</a:t>
            </a:r>
          </a:p>
        </p:txBody>
      </p:sp>
      <p:pic>
        <p:nvPicPr>
          <p:cNvPr id="4" name="Мультимедиа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6132" y="150319"/>
            <a:ext cx="5908788" cy="3323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37" t="1652" r="324" b="590"/>
          <a:stretch/>
        </p:blipFill>
        <p:spPr>
          <a:xfrm>
            <a:off x="6096000" y="3503221"/>
            <a:ext cx="5986621" cy="33547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76224" y="1454632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Анимационная</a:t>
            </a:r>
          </a:p>
          <a:p>
            <a:pPr algn="r"/>
            <a:r>
              <a:rPr lang="ru-RU" dirty="0"/>
              <a:t>модель</a:t>
            </a:r>
          </a:p>
          <a:p>
            <a:pPr algn="r"/>
            <a:r>
              <a:rPr lang="ru-RU" dirty="0"/>
              <a:t>технологии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9417" y="2694646"/>
            <a:ext cx="342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Исследование режимов выпуска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80" y="3350822"/>
            <a:ext cx="4929315" cy="34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127" y="1020560"/>
            <a:ext cx="744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solidFill>
                  <a:prstClr val="black"/>
                </a:solidFill>
                <a:cs typeface="Times New Roman" pitchFamily="18" charset="0"/>
              </a:rPr>
              <a:t>Область применения </a:t>
            </a: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– отработка мощных угольных пластов с углом падения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45-90</a:t>
            </a:r>
            <a:r>
              <a:rPr lang="ru-RU" sz="1600" b="1" baseline="30000" dirty="0">
                <a:solidFill>
                  <a:prstClr val="black"/>
                </a:solidFill>
                <a:cs typeface="Times New Roman" pitchFamily="18" charset="0"/>
              </a:rPr>
              <a:t>0</a:t>
            </a:r>
            <a:endParaRPr lang="ru-RU" sz="16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8" y="3335057"/>
            <a:ext cx="3743909" cy="3401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1127" y="1605335"/>
            <a:ext cx="7308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Для реализации предложен новый тип механизированного комплекса - КПВ1</a:t>
            </a: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472264" y="5726907"/>
            <a:ext cx="1371600" cy="273844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 №</a:t>
            </a:r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0564" y="40562"/>
            <a:ext cx="10928061" cy="621186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ru-RU" sz="2400" dirty="0">
                <a:effectLst/>
              </a:rPr>
              <a:t>СИСТЕМА ПОДЭТАЖНОГО ОБРУШЕНИЯ ДЛЯ РАЗРАБОТКИ МОЩНЫХ КРУТЫХ ПЛАСТОВ С МЕХАНИЗИРОВАННЫМ ВЫПУСКОМ УГЛЯ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598" y="2160245"/>
            <a:ext cx="7302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ea typeface="Calibri" panose="020F0502020204030204" pitchFamily="34" charset="0"/>
              </a:rPr>
              <a:t>Основное достоинство: возможность выпуска угля из потолочины с возможностью регулирования ширины потока, с помощью последовательного открывания выпускных окон в ограждениях секций, обеспечивая тем самым полноту выпуска отрабатываемого пласта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440" y="3800521"/>
            <a:ext cx="1699238" cy="2935949"/>
          </a:xfrm>
          <a:prstGeom prst="rect">
            <a:avLst/>
          </a:prstGeom>
        </p:spPr>
      </p:pic>
      <p:pic>
        <p:nvPicPr>
          <p:cNvPr id="10" name="Крепь1024-768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2184" y="3843770"/>
            <a:ext cx="3799270" cy="28494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7848" y="3407078"/>
            <a:ext cx="2230761" cy="320003"/>
          </a:xfrm>
          <a:prstGeom prst="rect">
            <a:avLst/>
          </a:prstGeom>
          <a:effectLst/>
        </p:spPr>
        <p:txBody>
          <a:bodyPr vert="horz" wrap="none" lIns="68580" tIns="34290" rIns="68580" bIns="34290" rtlCol="0" anchor="t" anchorCtr="0">
            <a:no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Численное моделирование</a:t>
            </a:r>
          </a:p>
        </p:txBody>
      </p:sp>
      <p:pic>
        <p:nvPicPr>
          <p:cNvPr id="13" name="Рисунок 6" descr="крепь (словения)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294224"/>
            <a:ext cx="3347864" cy="243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687044" y="831806"/>
            <a:ext cx="4198223" cy="369332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ysClr val="windowText" lastClr="000000"/>
                </a:solidFill>
                <a:latin typeface="Arial" charset="0"/>
              </a:rPr>
              <a:t>Крепь </a:t>
            </a:r>
            <a:r>
              <a:rPr lang="en-US" dirty="0">
                <a:solidFill>
                  <a:sysClr val="windowText" lastClr="000000"/>
                </a:solidFill>
                <a:latin typeface="Arial" charset="0"/>
              </a:rPr>
              <a:t>BMV-10 </a:t>
            </a:r>
            <a:r>
              <a:rPr lang="ru-RU" dirty="0">
                <a:solidFill>
                  <a:sysClr val="windowText" lastClr="000000"/>
                </a:solidFill>
                <a:latin typeface="Arial" charset="0"/>
              </a:rPr>
              <a:t>(</a:t>
            </a:r>
            <a:r>
              <a:rPr lang="en-US" dirty="0">
                <a:solidFill>
                  <a:sysClr val="windowText" lastClr="000000"/>
                </a:solidFill>
                <a:latin typeface="Arial" charset="0"/>
              </a:rPr>
              <a:t>C</a:t>
            </a:r>
            <a:r>
              <a:rPr lang="ru-RU" dirty="0" err="1">
                <a:solidFill>
                  <a:sysClr val="windowText" lastClr="000000"/>
                </a:solidFill>
                <a:latin typeface="Arial" charset="0"/>
              </a:rPr>
              <a:t>ловения</a:t>
            </a:r>
            <a:r>
              <a:rPr lang="ru-RU" dirty="0">
                <a:solidFill>
                  <a:sysClr val="windowText" lastClr="000000"/>
                </a:solidFill>
                <a:latin typeface="Arial" charset="0"/>
              </a:rPr>
              <a:t>)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7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LEGO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4D43069-029B-450D-AA29-3471AD539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674" y="4890963"/>
            <a:ext cx="2476853" cy="1866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92346-BCEF-4B89-8D72-00F05AF3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532"/>
            <a:ext cx="12210473" cy="79914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effectLst/>
                <a:latin typeface="+mn-lt"/>
              </a:rPr>
              <a:t>Роботизированная</a:t>
            </a:r>
            <a:r>
              <a:rPr lang="ru-RU" sz="2400" dirty="0">
                <a:effectLst/>
              </a:rPr>
              <a:t> м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ногофункциональная шагающая механизированная крепь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224E4-D60C-439F-A41D-C50D4552FCB8}"/>
              </a:ext>
            </a:extLst>
          </p:cNvPr>
          <p:cNvSpPr txBox="1"/>
          <p:nvPr/>
        </p:nvSpPr>
        <p:spPr>
          <a:xfrm>
            <a:off x="0" y="6519446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Патент № 2724816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32629-F104-4C30-8103-6B2F74F5829C}"/>
              </a:ext>
            </a:extLst>
          </p:cNvPr>
          <p:cNvSpPr txBox="1"/>
          <p:nvPr/>
        </p:nvSpPr>
        <p:spPr>
          <a:xfrm>
            <a:off x="17929" y="613315"/>
            <a:ext cx="750201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/>
              <a:t>Для создания безопасного рабочего пространства в различных  технологических схемах: скоростная проходка горных выработок, камерно-столбовая система, крепь сопряжения, аварийный комплекс для выемки заваленного под землёй оборудования.</a:t>
            </a:r>
          </a:p>
          <a:p>
            <a:pPr indent="450215" algn="just"/>
            <a:r>
              <a:rPr lang="ru-RU" sz="1600" dirty="0"/>
              <a:t>Платформенное решение конструкции роботизированного шагающего модуля обеспечивает многофункциональное применение в составе механизированных комплексов для извлечения </a:t>
            </a:r>
            <a:r>
              <a:rPr lang="ru-RU" sz="1600" dirty="0" err="1"/>
              <a:t>трудноизвлекаемых</a:t>
            </a:r>
            <a:r>
              <a:rPr lang="ru-RU" sz="1600" dirty="0"/>
              <a:t> полезных ископаемых. Роботизированный шагающий модуль обеспечивает надежное крепление кровли и бортов выработки, позволяет защитить технологическое оборудование роботизированного комплекса в горной выработке, обеспечивает геометрическую  неизменяемость секций устройства  во время передвижения и  постоянный распор. </a:t>
            </a:r>
          </a:p>
          <a:p>
            <a:pPr indent="450215" algn="just"/>
            <a:r>
              <a:rPr lang="ru-RU" sz="1600" dirty="0"/>
              <a:t>Выполнены математическое моделирование, стендовые и численные исследования силовых параметров, проработаны варианты конструктивного решения для различных технологических приемов.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87F928-B243-4CAA-A61C-D26F5A578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6" y="4418779"/>
            <a:ext cx="5375563" cy="233828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FDECE5E7-F0CF-428F-9033-A4F5185C0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46" y="671849"/>
            <a:ext cx="4559737" cy="34190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819521-44F4-4933-BA4D-F47CAC2FF4D3}"/>
              </a:ext>
            </a:extLst>
          </p:cNvPr>
          <p:cNvSpPr txBox="1"/>
          <p:nvPr/>
        </p:nvSpPr>
        <p:spPr>
          <a:xfrm>
            <a:off x="7576446" y="3750738"/>
            <a:ext cx="264390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Макет в масштабе 1:4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BA833-D13E-4387-A49E-E1A79A16A429}"/>
              </a:ext>
            </a:extLst>
          </p:cNvPr>
          <p:cNvSpPr txBox="1"/>
          <p:nvPr/>
        </p:nvSpPr>
        <p:spPr>
          <a:xfrm>
            <a:off x="9912424" y="4418779"/>
            <a:ext cx="226110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Фрагмент анимации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673389-0669-43FF-9E78-3BE62E2E7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98" y="4470033"/>
            <a:ext cx="3065890" cy="17154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D43770E-A01B-433A-B007-6E6300EB0449}"/>
              </a:ext>
            </a:extLst>
          </p:cNvPr>
          <p:cNvSpPr txBox="1"/>
          <p:nvPr/>
        </p:nvSpPr>
        <p:spPr>
          <a:xfrm>
            <a:off x="2823884" y="4354927"/>
            <a:ext cx="34161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Структурная схема управления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B1F042-C761-4DE3-B6E9-502211F80F08}"/>
              </a:ext>
            </a:extLst>
          </p:cNvPr>
          <p:cNvSpPr txBox="1"/>
          <p:nvPr/>
        </p:nvSpPr>
        <p:spPr>
          <a:xfrm>
            <a:off x="2571196" y="5885150"/>
            <a:ext cx="1971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Эпюра эквивалентных напряжений </a:t>
            </a:r>
          </a:p>
        </p:txBody>
      </p:sp>
    </p:spTree>
    <p:extLst>
      <p:ext uri="{BB962C8B-B14F-4D97-AF65-F5344CB8AC3E}">
        <p14:creationId xmlns:p14="http://schemas.microsoft.com/office/powerpoint/2010/main" val="411060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E4492E-6BCF-4FCF-5EB2-D9451E4FC665}"/>
              </a:ext>
            </a:extLst>
          </p:cNvPr>
          <p:cNvSpPr txBox="1"/>
          <p:nvPr/>
        </p:nvSpPr>
        <p:spPr>
          <a:xfrm>
            <a:off x="267311" y="857251"/>
            <a:ext cx="1167585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Конструкция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восемь гидравлических опор, соединенных по четыре в две опорные секции, перемещаемые друг относительно друга с помощью двух гидравлических домкратов. </a:t>
            </a:r>
          </a:p>
          <a:p>
            <a:pPr algn="just"/>
            <a:r>
              <a:rPr lang="ru-RU" sz="1600" dirty="0"/>
              <a:t>Платформенное решение конструкции обеспечивает многофункциональное применение в составе механизированных комплексов для извлечения трудноизвлекаемых полезных ископаемых.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</a:t>
            </a:r>
          </a:p>
          <a:p>
            <a:pPr algn="just"/>
            <a:endParaRPr lang="ru-RU" sz="1600" b="1" dirty="0"/>
          </a:p>
          <a:p>
            <a:pPr algn="just"/>
            <a:r>
              <a:rPr lang="ru-RU" sz="1600" dirty="0"/>
              <a:t>Обеспечивает надежное крепление кровли и бортов </a:t>
            </a:r>
          </a:p>
          <a:p>
            <a:pPr algn="just"/>
            <a:r>
              <a:rPr lang="ru-RU" sz="1600" dirty="0"/>
              <a:t>выработки, позволяет защитить технологическое </a:t>
            </a:r>
          </a:p>
          <a:p>
            <a:pPr algn="just"/>
            <a:r>
              <a:rPr lang="ru-RU" sz="1600" dirty="0"/>
              <a:t>оборудование роботизированного комплекса в горной </a:t>
            </a:r>
          </a:p>
          <a:p>
            <a:pPr algn="just"/>
            <a:r>
              <a:rPr lang="ru-RU" sz="1600" dirty="0"/>
              <a:t>выработке, обеспечивает геометрическую  </a:t>
            </a:r>
          </a:p>
          <a:p>
            <a:pPr algn="just"/>
            <a:r>
              <a:rPr lang="ru-RU" sz="1600" dirty="0"/>
              <a:t>неизменяемость секций устройства  во время передвижения </a:t>
            </a:r>
          </a:p>
          <a:p>
            <a:pPr algn="just"/>
            <a:r>
              <a:rPr lang="ru-RU" sz="1600" dirty="0"/>
              <a:t>и  постоянный распор.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Область применения</a:t>
            </a:r>
          </a:p>
          <a:p>
            <a:pPr algn="just"/>
            <a:endParaRPr lang="ru-RU" sz="1600" b="1" dirty="0"/>
          </a:p>
          <a:p>
            <a:pPr marL="214313" indent="-214313" algn="just">
              <a:buFontTx/>
              <a:buChar char="-"/>
            </a:pPr>
            <a:r>
              <a:rPr lang="ru-RU" sz="1600" dirty="0"/>
              <a:t>скоростная проходка горных выработок, </a:t>
            </a:r>
          </a:p>
          <a:p>
            <a:pPr marL="214313" indent="-214313" algn="just">
              <a:buFontTx/>
              <a:buChar char="-"/>
            </a:pPr>
            <a:r>
              <a:rPr lang="ru-RU" sz="1600" dirty="0"/>
              <a:t>камерно-столбовая система, </a:t>
            </a:r>
          </a:p>
          <a:p>
            <a:pPr marL="214313" indent="-214313" algn="just">
              <a:buFontTx/>
              <a:buChar char="-"/>
            </a:pPr>
            <a:r>
              <a:rPr lang="ru-RU" sz="1600" dirty="0"/>
              <a:t>крепь сопряжения, </a:t>
            </a:r>
          </a:p>
          <a:p>
            <a:pPr marL="214313" indent="-214313" algn="just">
              <a:buFontTx/>
              <a:buChar char="-"/>
            </a:pPr>
            <a:r>
              <a:rPr lang="ru-RU" sz="1600" dirty="0"/>
              <a:t>аварийный комплекс для выемки </a:t>
            </a:r>
          </a:p>
          <a:p>
            <a:pPr algn="just"/>
            <a:r>
              <a:rPr lang="ru-RU" sz="1600" dirty="0"/>
              <a:t>заваленного под землёй оборудования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A264CA1-ED28-8A29-6CB9-D7F9C2DD4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9BE794-A7A4-83EC-C44F-07507D8D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89020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pic>
        <p:nvPicPr>
          <p:cNvPr id="2" name="C2Q3hJDU_mFQV">
            <a:hlinkClick r:id="" action="ppaction://media"/>
            <a:extLst>
              <a:ext uri="{FF2B5EF4-FFF2-40B4-BE49-F238E27FC236}">
                <a16:creationId xmlns:a16="http://schemas.microsoft.com/office/drawing/2014/main" id="{0DDFD0C2-E46E-B983-B1FF-7C03F82E4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6040" y="2564904"/>
            <a:ext cx="5555171" cy="405284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47251A7-6346-9BB2-853B-724B694E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532"/>
            <a:ext cx="12210473" cy="79914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effectLst/>
                <a:latin typeface="+mn-lt"/>
              </a:rPr>
              <a:t>Роботизированная</a:t>
            </a:r>
            <a:r>
              <a:rPr lang="ru-RU" sz="2400" dirty="0">
                <a:effectLst/>
              </a:rPr>
              <a:t> м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ногофункциональная шагающая механизированная крепь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22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D224E4-D60C-439F-A41D-C50D4552FCB8}"/>
              </a:ext>
            </a:extLst>
          </p:cNvPr>
          <p:cNvSpPr txBox="1"/>
          <p:nvPr/>
        </p:nvSpPr>
        <p:spPr>
          <a:xfrm>
            <a:off x="13304" y="5700261"/>
            <a:ext cx="919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- </a:t>
            </a:r>
            <a:r>
              <a:rPr lang="en-US" sz="1200" dirty="0"/>
              <a:t>Klishin V. I. High-Rate Mining Technology Simulation Modeling  / V. I. Klishin, A. N. </a:t>
            </a:r>
            <a:r>
              <a:rPr lang="en-US" sz="1200" dirty="0" err="1"/>
              <a:t>Starodubov</a:t>
            </a:r>
            <a:r>
              <a:rPr lang="en-US" sz="1200" dirty="0"/>
              <a:t>, V. V. </a:t>
            </a:r>
            <a:r>
              <a:rPr lang="en-US" sz="1200" dirty="0" err="1"/>
              <a:t>Zinov’ev</a:t>
            </a:r>
            <a:r>
              <a:rPr lang="en-US" sz="1200" dirty="0"/>
              <a:t>, A. D. Turgenev // Journal of Mining Science. – 2022. – </a:t>
            </a:r>
            <a:r>
              <a:rPr lang="ru-RU" sz="1200" dirty="0"/>
              <a:t>Т. 58. – №. 3. – С. 398-404. </a:t>
            </a:r>
            <a:r>
              <a:rPr lang="en-US" sz="1200" dirty="0"/>
              <a:t>DOI: 10.1134/S1062739122030061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32629-F104-4C30-8103-6B2F74F5829C}"/>
              </a:ext>
            </a:extLst>
          </p:cNvPr>
          <p:cNvSpPr txBox="1"/>
          <p:nvPr/>
        </p:nvSpPr>
        <p:spPr>
          <a:xfrm>
            <a:off x="-1" y="789125"/>
            <a:ext cx="85990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/>
              <a:t>Полностью с нуля разработан, изготовлен и испытан законченный прототип силовой части управления электрогидравлическими клапанами. </a:t>
            </a:r>
          </a:p>
          <a:p>
            <a:pPr indent="450215" algn="just"/>
            <a:r>
              <a:rPr lang="ru-RU" sz="1600" dirty="0"/>
              <a:t>Разработан и испытан универсальный пульт управления, адаптируемый для различных видов горно-шахтного оборудования. </a:t>
            </a:r>
          </a:p>
          <a:p>
            <a:pPr indent="450215" algn="just"/>
            <a:r>
              <a:rPr lang="ru-RU" sz="1600" dirty="0"/>
              <a:t>Проведен комплекс натурных и имитационных экспериментов.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D15AD-7A7A-D904-437C-07A415F0336F}"/>
              </a:ext>
            </a:extLst>
          </p:cNvPr>
          <p:cNvSpPr txBox="1"/>
          <p:nvPr/>
        </p:nvSpPr>
        <p:spPr>
          <a:xfrm>
            <a:off x="-1" y="2187730"/>
            <a:ext cx="4072366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Устройство управления электрогидравлической системой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A30AD2EB-393F-0E30-CA7D-A883FEF0E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1" r="15029"/>
          <a:stretch/>
        </p:blipFill>
        <p:spPr bwMode="auto">
          <a:xfrm>
            <a:off x="572570" y="2676274"/>
            <a:ext cx="2953830" cy="2775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858938-6FDD-8262-5244-607454691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43" y="1356533"/>
            <a:ext cx="3093754" cy="469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7A05AC-1703-CD4A-B680-ABF06E415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89" y="2671889"/>
            <a:ext cx="3638833" cy="27154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38020C-8143-CCA2-8295-BE31CFB879F0}"/>
              </a:ext>
            </a:extLst>
          </p:cNvPr>
          <p:cNvSpPr txBox="1"/>
          <p:nvPr/>
        </p:nvSpPr>
        <p:spPr>
          <a:xfrm>
            <a:off x="4695548" y="2187730"/>
            <a:ext cx="3856733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Имитационная модель технологии скоростной проходки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8297AAD-49E7-EAA1-97F1-DF085B6E7317}"/>
              </a:ext>
            </a:extLst>
          </p:cNvPr>
          <p:cNvCxnSpPr>
            <a:cxnSpLocks/>
          </p:cNvCxnSpPr>
          <p:nvPr/>
        </p:nvCxnSpPr>
        <p:spPr>
          <a:xfrm>
            <a:off x="0" y="5598971"/>
            <a:ext cx="5340096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FD04A8-AAC1-6741-A544-2F8A020FBF06}"/>
              </a:ext>
            </a:extLst>
          </p:cNvPr>
          <p:cNvSpPr txBox="1"/>
          <p:nvPr/>
        </p:nvSpPr>
        <p:spPr>
          <a:xfrm>
            <a:off x="9212442" y="823614"/>
            <a:ext cx="2838755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Интерфейсная часть пульта управления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037180C-9162-0E93-492B-3D95F031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532"/>
            <a:ext cx="12210473" cy="79914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effectLst/>
                <a:latin typeface="+mn-lt"/>
              </a:rPr>
              <a:t>Роботизированная</a:t>
            </a:r>
            <a:r>
              <a:rPr lang="ru-RU" sz="2400" dirty="0">
                <a:effectLst/>
              </a:rPr>
              <a:t> м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ногофункциональная шагающая механизированная крепь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ECAFD-E4F1-0F0D-EDD5-AEE2E8A33910}"/>
              </a:ext>
            </a:extLst>
          </p:cNvPr>
          <p:cNvSpPr txBox="1"/>
          <p:nvPr/>
        </p:nvSpPr>
        <p:spPr>
          <a:xfrm>
            <a:off x="-852" y="6046787"/>
            <a:ext cx="12133085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ru-RU" sz="1200" dirty="0"/>
              <a:t>- Клишин В.И., Кузнецова Л.В., </a:t>
            </a:r>
            <a:r>
              <a:rPr lang="ru-RU" sz="1200" dirty="0" err="1"/>
              <a:t>Анферов</a:t>
            </a:r>
            <a:r>
              <a:rPr lang="ru-RU" sz="1200" dirty="0"/>
              <a:t> Б.А. Применение шагающей крепи для безопасной добычи угля с борта разреза комплексом глубокой разработки пластов// Безопасность труда в промышленности. - 2022. - № 6. - С. 40-45. </a:t>
            </a:r>
            <a:r>
              <a:rPr lang="en-US" sz="1200" dirty="0"/>
              <a:t>DOI: 10.24000/0409-2961-2022-6-40-45</a:t>
            </a:r>
          </a:p>
          <a:p>
            <a:r>
              <a:rPr lang="ru-RU" sz="1200" dirty="0"/>
              <a:t>- </a:t>
            </a:r>
            <a:r>
              <a:rPr lang="ru-RU" sz="1200" dirty="0" err="1"/>
              <a:t>Св</a:t>
            </a:r>
            <a:r>
              <a:rPr lang="ru-RU" sz="1200" dirty="0"/>
              <a:t>-во о рег. </a:t>
            </a:r>
            <a:r>
              <a:rPr lang="ru-RU" sz="1200" dirty="0" err="1"/>
              <a:t>ПрЭВМ</a:t>
            </a:r>
            <a:r>
              <a:rPr lang="ru-RU" sz="1200" dirty="0"/>
              <a:t> № 2022611584 «Программа управления и индикации данных экспериментальной эксплуатации прототипов роботизированных элементов подземного горно-шахтного оборудования»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49631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073" y="3717032"/>
            <a:ext cx="2895166" cy="288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0C43E-8C4B-F67B-B87C-3E878E480271}"/>
              </a:ext>
            </a:extLst>
          </p:cNvPr>
          <p:cNvSpPr txBox="1"/>
          <p:nvPr/>
        </p:nvSpPr>
        <p:spPr>
          <a:xfrm>
            <a:off x="5590456" y="2132856"/>
            <a:ext cx="914400" cy="914400"/>
          </a:xfrm>
          <a:prstGeom prst="rect">
            <a:avLst/>
          </a:prstGeom>
          <a:effectLst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1653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AB52BE-05DA-8257-57E0-625B238D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6798-3F59-4F3C-ACB8-F948D98A96F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9D47CF-5A5D-4814-44B8-06ECBCBE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-115849"/>
            <a:ext cx="5047828" cy="68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8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B0A203-1799-ABB7-80EB-ACC007BB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3"/>
          <a:stretch/>
        </p:blipFill>
        <p:spPr>
          <a:xfrm>
            <a:off x="5642149" y="3599099"/>
            <a:ext cx="2452209" cy="32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AD625E-F29A-0E41-AE6B-C64C76FE3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207"/>
            <a:ext cx="5197330" cy="68752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53567-4055-9BF2-5992-C8C388AE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97330" cy="816077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Западно-Сибирский филиал АН СССР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C20ED-58C5-D631-C40C-9788BA62EAE4}"/>
              </a:ext>
            </a:extLst>
          </p:cNvPr>
          <p:cNvSpPr txBox="1"/>
          <p:nvPr/>
        </p:nvSpPr>
        <p:spPr>
          <a:xfrm>
            <a:off x="5414726" y="6008102"/>
            <a:ext cx="2952000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Тимофей Фёдорович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Горбачёв (1900—1973)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член-корреспондент АН СССР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65E76-B424-4602-7FE2-1D0192F6D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80" y="3596212"/>
            <a:ext cx="2463930" cy="32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07A493-A7C9-262B-B6C6-7F8A94781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80" y="-17207"/>
            <a:ext cx="2386685" cy="32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67E31-644B-1D91-5652-65411CFBDF27}"/>
              </a:ext>
            </a:extLst>
          </p:cNvPr>
          <p:cNvSpPr txBox="1"/>
          <p:nvPr/>
        </p:nvSpPr>
        <p:spPr>
          <a:xfrm>
            <a:off x="8991022" y="6008101"/>
            <a:ext cx="2952000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Лев Дмитриевич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Шевяков (1889—1963)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академик АН СССР.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5CE999-08AC-AFB5-27EC-8487D4B7D5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55" y="0"/>
            <a:ext cx="2378903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6BC1F2-8EFC-7591-A987-E2F7D937320F}"/>
              </a:ext>
            </a:extLst>
          </p:cNvPr>
          <p:cNvSpPr txBox="1"/>
          <p:nvPr/>
        </p:nvSpPr>
        <p:spPr>
          <a:xfrm>
            <a:off x="9020747" y="2430792"/>
            <a:ext cx="2952000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Николай Андреевич </a:t>
            </a:r>
          </a:p>
          <a:p>
            <a:pPr algn="ctr"/>
            <a:r>
              <a:rPr lang="ru-RU" sz="1600" b="1" dirty="0" err="1">
                <a:solidFill>
                  <a:schemeClr val="tx1"/>
                </a:solidFill>
              </a:rPr>
              <a:t>Чинакал</a:t>
            </a:r>
            <a:r>
              <a:rPr lang="ru-RU" sz="1600" b="1" dirty="0">
                <a:solidFill>
                  <a:schemeClr val="tx1"/>
                </a:solidFill>
              </a:rPr>
              <a:t> (1888—1979)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член-корреспондент АН СССР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EC609-DB50-E423-E523-174237AD6E8A}"/>
              </a:ext>
            </a:extLst>
          </p:cNvPr>
          <p:cNvSpPr txBox="1"/>
          <p:nvPr/>
        </p:nvSpPr>
        <p:spPr>
          <a:xfrm>
            <a:off x="5414726" y="2466902"/>
            <a:ext cx="2952000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Александр Александрович Скочинский (1874—1960)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академик АН СССР</a:t>
            </a:r>
          </a:p>
        </p:txBody>
      </p:sp>
    </p:spTree>
    <p:extLst>
      <p:ext uri="{BB962C8B-B14F-4D97-AF65-F5344CB8AC3E}">
        <p14:creationId xmlns:p14="http://schemas.microsoft.com/office/powerpoint/2010/main" val="309631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02985F-BB0C-7212-1429-686083F89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2"/>
          <a:stretch/>
        </p:blipFill>
        <p:spPr bwMode="auto">
          <a:xfrm>
            <a:off x="0" y="1181"/>
            <a:ext cx="12192000" cy="68350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53567-4055-9BF2-5992-C8C388AE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97330" cy="816077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Кузбасский горный институт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A7F3B-23E4-0E4F-0FEB-7D3417660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5" y="2859149"/>
            <a:ext cx="2712405" cy="36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C20ED-58C5-D631-C40C-9788BA62EAE4}"/>
              </a:ext>
            </a:extLst>
          </p:cNvPr>
          <p:cNvSpPr txBox="1"/>
          <p:nvPr/>
        </p:nvSpPr>
        <p:spPr>
          <a:xfrm>
            <a:off x="248978" y="5732913"/>
            <a:ext cx="2952000" cy="10464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7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Тимофей Фёдорович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Горбачёв (1900—1973)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член-корреспондент АН СССР</a:t>
            </a:r>
          </a:p>
          <a:p>
            <a:pPr algn="ctr"/>
            <a:endParaRPr lang="ru-RU" sz="7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86E02C-4B2F-8BFA-6AAE-24018C39B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80" y="2859149"/>
            <a:ext cx="2684839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EC609-DB50-E423-E523-174237AD6E8A}"/>
              </a:ext>
            </a:extLst>
          </p:cNvPr>
          <p:cNvSpPr txBox="1"/>
          <p:nvPr/>
        </p:nvSpPr>
        <p:spPr>
          <a:xfrm>
            <a:off x="4620000" y="5732913"/>
            <a:ext cx="2952000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Владимир Григорьевич Кожевин (1907-1990)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зам. министра угольной промышленности СССР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B9ADF0-6B7F-C14D-A721-B11D7E603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386" y="2859149"/>
            <a:ext cx="2684839" cy="3830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67E31-644B-1D91-5652-65411CFBDF27}"/>
              </a:ext>
            </a:extLst>
          </p:cNvPr>
          <p:cNvSpPr txBox="1"/>
          <p:nvPr/>
        </p:nvSpPr>
        <p:spPr>
          <a:xfrm>
            <a:off x="8991022" y="5732913"/>
            <a:ext cx="2952000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Пётр Иванович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Кокорин (1902—1985)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ректор Кемеровского горного института</a:t>
            </a:r>
          </a:p>
        </p:txBody>
      </p:sp>
    </p:spTree>
    <p:extLst>
      <p:ext uri="{BB962C8B-B14F-4D97-AF65-F5344CB8AC3E}">
        <p14:creationId xmlns:p14="http://schemas.microsoft.com/office/powerpoint/2010/main" val="332755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382" y="37406"/>
            <a:ext cx="9133236" cy="876301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800" b="0" dirty="0">
                <a:ln w="0"/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Особенность освоения минерально-сырьевой базы Кузнецкого угольного бассейна</a:t>
            </a: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276328" y="997725"/>
            <a:ext cx="49591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ru-RU" altLang="ru-RU" sz="16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Динамика объемов балансовых  запасов категорий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А+В+С</a:t>
            </a:r>
            <a:r>
              <a:rPr lang="ru-RU" altLang="ru-RU" sz="16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ru-RU" altLang="ru-RU" sz="16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Кузнецкого угольного бассейна 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6384032" y="1055810"/>
            <a:ext cx="3819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ru-RU" altLang="ru-RU" sz="16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Динамика  добычи угля по Кузбассу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263352" y="4881769"/>
            <a:ext cx="5334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ru-RU" altLang="ru-RU" sz="16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Снижение объема балансовых запасов категорий А+В+С</a:t>
            </a:r>
            <a:r>
              <a:rPr lang="ru-RU" altLang="ru-RU" sz="1600" baseline="-250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ru-RU" altLang="ru-RU" sz="16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altLang="ru-RU" sz="16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35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6803" y="532287"/>
            <a:ext cx="346249" cy="18466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prstClr val="black"/>
                </a:solidFill>
              </a:rPr>
              <a:t>Добыча, млн т</a:t>
            </a:r>
          </a:p>
        </p:txBody>
      </p:sp>
      <p:pic>
        <p:nvPicPr>
          <p:cNvPr id="22538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86537" r="28925"/>
          <a:stretch>
            <a:fillRect/>
          </a:stretch>
        </p:blipFill>
        <p:spPr bwMode="auto">
          <a:xfrm>
            <a:off x="7320136" y="4913263"/>
            <a:ext cx="4093400" cy="39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3994" y="5394950"/>
            <a:ext cx="11526662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Балансовые запасы для открытой отработки составляют        17,8 </a:t>
            </a:r>
            <a:r>
              <a:rPr lang="ru-RU" sz="2000" b="1" kern="0" dirty="0" err="1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млрд.т</a:t>
            </a:r>
            <a:r>
              <a:rPr lang="ru-RU" sz="2000" b="1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(26.6%).</a:t>
            </a:r>
            <a:br>
              <a:rPr lang="ru-RU" sz="2000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Балансовые запасы для подземной отработки составляют      49 млрд. т (73,4%).</a:t>
            </a:r>
            <a:r>
              <a:rPr lang="ru-RU" sz="2000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Добывая </a:t>
            </a:r>
            <a:r>
              <a:rPr lang="ru-RU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т угля около 3 т разведанных запасов погашаются (списывается)</a:t>
            </a:r>
            <a:r>
              <a:rPr lang="ru-RU" sz="2000" kern="0" dirty="0">
                <a:solidFill>
                  <a:srgbClr val="B8E2FF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как не соответствующие  требованиям используемых технологий добычи </a:t>
            </a:r>
          </a:p>
        </p:txBody>
      </p:sp>
      <p:pic>
        <p:nvPicPr>
          <p:cNvPr id="11" name="Объект 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12" y="1394365"/>
            <a:ext cx="6156021" cy="40005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2" y="1649896"/>
            <a:ext cx="5607453" cy="32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2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900" y="12617"/>
            <a:ext cx="8876373" cy="459433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800" dirty="0">
                <a:effectLst/>
              </a:rPr>
              <a:t>Состояние минерально-сырьевой базы угольной  отрасли Кузбасса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1424" y="1415711"/>
            <a:ext cx="10657184" cy="57606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Запасы каменного угля и антрацита Кузбасса по состоянию на 01.01.2022, млрд т</a:t>
            </a:r>
          </a:p>
          <a:p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  <a:p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  <a:p>
            <a:endParaRPr lang="ru-RU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44" y="1867848"/>
            <a:ext cx="8887029" cy="2125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9FAD04-353D-F22C-4A6C-EC6F6BC12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r="5882" b="9412"/>
          <a:stretch/>
        </p:blipFill>
        <p:spPr>
          <a:xfrm>
            <a:off x="1669444" y="4797152"/>
            <a:ext cx="8912573" cy="1872208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57E37345-ED5D-C048-F3C2-F143ED11A2EC}"/>
              </a:ext>
            </a:extLst>
          </p:cNvPr>
          <p:cNvSpPr txBox="1">
            <a:spLocks/>
          </p:cNvSpPr>
          <p:nvPr/>
        </p:nvSpPr>
        <p:spPr>
          <a:xfrm>
            <a:off x="911424" y="4056983"/>
            <a:ext cx="108012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cs typeface="Arial" panose="020B0604020202020204" pitchFamily="34" charset="0"/>
              </a:rPr>
              <a:t>Балансовые запасы каменного угля и антрацитов нераспределенного фонда недр Кузбасса по состоянию на 01.01.2022</a:t>
            </a:r>
          </a:p>
          <a:p>
            <a:endParaRPr lang="ru-RU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3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7813" y="172253"/>
            <a:ext cx="8876373" cy="459433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800" b="1" dirty="0">
                <a:effectLst/>
              </a:rPr>
              <a:t>Состояние минерально-сырьевой базы угольной  отрасли Кузбасса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1236528"/>
            <a:ext cx="11593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Имеет место существенный дисбаланс между объемами добычи и ресурсной базой подземного и открытого способов добычи.</a:t>
            </a:r>
          </a:p>
          <a:p>
            <a:pPr algn="just"/>
            <a:endParaRPr lang="ru-RU" sz="800" dirty="0"/>
          </a:p>
          <a:p>
            <a:pPr algn="just"/>
            <a:r>
              <a:rPr lang="ru-RU" sz="2000" b="1" dirty="0"/>
              <a:t>Развитие потенциала угольной отрасли может быть достигнуто только за счет использования подземной добычи угля.</a:t>
            </a:r>
          </a:p>
          <a:p>
            <a:endParaRPr lang="ru-RU" sz="800" dirty="0"/>
          </a:p>
          <a:p>
            <a:pPr algn="just"/>
            <a:r>
              <a:rPr lang="ru-RU" sz="2000" dirty="0"/>
              <a:t>В период с 2004 по 2020 годы было предоставлено право пользования по участкам недр с запасами 18,6 млрд т из которых 51 % числились на </a:t>
            </a:r>
            <a:r>
              <a:rPr lang="ru-RU" sz="2000" dirty="0" err="1"/>
              <a:t>госбалансе</a:t>
            </a:r>
            <a:r>
              <a:rPr lang="ru-RU" sz="2000" dirty="0"/>
              <a:t>; с 2021 по 2022 – 1,88 млрд т, из которых на балансе числилось только 17 %. </a:t>
            </a:r>
            <a:r>
              <a:rPr lang="ru-RU" sz="2000" b="1" dirty="0"/>
              <a:t>Числящиеся на </a:t>
            </a:r>
            <a:r>
              <a:rPr lang="ru-RU" sz="2000" b="1" dirty="0" err="1"/>
              <a:t>госбалансе</a:t>
            </a:r>
            <a:r>
              <a:rPr lang="ru-RU" sz="2000" b="1" dirty="0"/>
              <a:t> запасы лишь частично соответствуют технологическим запросам промышленности</a:t>
            </a:r>
            <a:r>
              <a:rPr lang="ru-RU" sz="2000" dirty="0"/>
              <a:t>.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9E39410D-8E39-E658-DEC7-E60553217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60" y="4221088"/>
            <a:ext cx="11737304" cy="2448272"/>
          </a:xfrm>
        </p:spPr>
        <p:txBody>
          <a:bodyPr>
            <a:normAutofit/>
          </a:bodyPr>
          <a:lstStyle/>
          <a:p>
            <a:pPr indent="450215" algn="just"/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сути, это трудноизвлекаемые запасы (нетехнологичные), характеристики и условия залегания которых не обеспечивают в настоящее время их вовлечение в эффективное недропользование. Количество таких запасов может быть предварительно оценено для Кузбасса </a:t>
            </a:r>
            <a:r>
              <a:rPr lang="ru-RU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17–25 млрд т. </a:t>
            </a:r>
            <a:endParaRPr lang="ru-RU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Наступает новый этап развития Кузбасса, в основе которого лежит не поиск запасов под уже существующие технологии, а </a:t>
            </a:r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поиск (разработка) горных технологий под существующие запасы.</a:t>
            </a:r>
            <a:endParaRPr lang="ru-RU" sz="20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00" dirty="0"/>
          </a:p>
        </p:txBody>
      </p:sp>
    </p:spTree>
    <p:extLst>
      <p:ext uri="{BB962C8B-B14F-4D97-AF65-F5344CB8AC3E}">
        <p14:creationId xmlns:p14="http://schemas.microsoft.com/office/powerpoint/2010/main" val="115572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74" y="104703"/>
            <a:ext cx="11519452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effectLst/>
              </a:rPr>
              <a:t>ТЕХНОЛОГИИ ОТРАБОТКИ УГОЛЬНЫХ ПЛАСТОВ С ИСПОЛЬЗОВАНИЕМ СРЕДСТВ МЕХАНИЗАЦИИ С ВЫПУСКОМ ПОДКРОВЕЛЬНОЙ ТОЛЩИ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058400" y="6446246"/>
            <a:ext cx="2133600" cy="365125"/>
          </a:xfrm>
        </p:spPr>
        <p:txBody>
          <a:bodyPr/>
          <a:lstStyle/>
          <a:p>
            <a:pPr algn="r"/>
            <a:fld id="{785672BD-B6CC-4926-8778-DABCC0BCD43A}" type="slidenum">
              <a:rPr lang="ru-RU" sz="2000" b="1"/>
              <a:pPr algn="r"/>
              <a:t>8</a:t>
            </a:fld>
            <a:endParaRPr lang="ru-RU" sz="20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20" y="972426"/>
            <a:ext cx="4522389" cy="247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 r="5418" b="9152"/>
          <a:stretch/>
        </p:blipFill>
        <p:spPr bwMode="auto">
          <a:xfrm>
            <a:off x="6816080" y="923420"/>
            <a:ext cx="4882430" cy="241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Klishin\Desktop\крепь с выпуском\Тяжстанкогидропресс\Механизированная крепь BMV - 1 M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465532"/>
            <a:ext cx="4403830" cy="273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.jpg"/>
          <p:cNvPicPr/>
          <p:nvPr/>
        </p:nvPicPr>
        <p:blipFill>
          <a:blip r:embed="rId5" cstate="print">
            <a:lum bright="-9000" contrast="9000"/>
          </a:blip>
          <a:stretch>
            <a:fillRect/>
          </a:stretch>
        </p:blipFill>
        <p:spPr>
          <a:xfrm>
            <a:off x="6542162" y="3429000"/>
            <a:ext cx="4954438" cy="2687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691" y="6220610"/>
            <a:ext cx="5574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Комплекс с выпуском угля в верхней части ограждения на забойный конвейер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39073" y="6255918"/>
            <a:ext cx="6339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Комплекс с выпуском угля у почвы пласта на завальный конвейер</a:t>
            </a:r>
          </a:p>
        </p:txBody>
      </p:sp>
    </p:spTree>
    <p:extLst>
      <p:ext uri="{BB962C8B-B14F-4D97-AF65-F5344CB8AC3E}">
        <p14:creationId xmlns:p14="http://schemas.microsoft.com/office/powerpoint/2010/main" val="393940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92346-BCEF-4B89-8D72-00F05AF3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9148"/>
          </a:xfrm>
          <a:noFill/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200" dirty="0">
                <a:effectLst/>
                <a:latin typeface="+mn-lt"/>
              </a:rPr>
              <a:t>Технологии эффективного освоения угольных месторождений роботизированным комплексом с управляемым выпуском подкровельной толщи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A8A5BD6-C69F-4ADF-B295-E1228D7B9CCF}"/>
              </a:ext>
            </a:extLst>
          </p:cNvPr>
          <p:cNvCxnSpPr>
            <a:cxnSpLocks/>
          </p:cNvCxnSpPr>
          <p:nvPr/>
        </p:nvCxnSpPr>
        <p:spPr>
          <a:xfrm>
            <a:off x="0" y="6302359"/>
            <a:ext cx="5340096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DD224E4-D60C-439F-A41D-C50D4552FCB8}"/>
              </a:ext>
            </a:extLst>
          </p:cNvPr>
          <p:cNvSpPr txBox="1"/>
          <p:nvPr/>
        </p:nvSpPr>
        <p:spPr>
          <a:xfrm>
            <a:off x="0" y="6318153"/>
            <a:ext cx="741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Klishin</a:t>
            </a:r>
            <a:r>
              <a:rPr lang="en-US" sz="1600" dirty="0"/>
              <a:t> V I et al 2018 Journal of Fundamental and Applied Mining Sciences 5 66-71</a:t>
            </a:r>
            <a:r>
              <a:rPr lang="ru-RU" sz="1600" dirty="0"/>
              <a:t>. </a:t>
            </a:r>
          </a:p>
          <a:p>
            <a:r>
              <a:rPr lang="ru-RU" sz="1600" dirty="0"/>
              <a:t>Патенты №№ 2019103611, 2709903, 2709904; </a:t>
            </a:r>
            <a:r>
              <a:rPr lang="ru-RU" sz="1600" dirty="0" err="1"/>
              <a:t>св-ва</a:t>
            </a:r>
            <a:r>
              <a:rPr lang="ru-RU" sz="1600" dirty="0"/>
              <a:t> №№ 2019619590, 2019663614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932629-F104-4C30-8103-6B2F74F5829C}"/>
              </a:ext>
            </a:extLst>
          </p:cNvPr>
          <p:cNvSpPr txBox="1"/>
          <p:nvPr/>
        </p:nvSpPr>
        <p:spPr>
          <a:xfrm>
            <a:off x="0" y="835408"/>
            <a:ext cx="54406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500" dirty="0"/>
              <a:t>Новизна роботизированного комплекса на базе разрабатываемой секции крепи заключается в обеспечении выпуска полезных ископаемых из подкровельной или межслоевой толщи на основе физического эффекта разрушения толщи под действием сил горного давления с применением плунжерного питателя. </a:t>
            </a:r>
          </a:p>
          <a:p>
            <a:pPr indent="450215" algn="just"/>
            <a:r>
              <a:rPr lang="ru-RU" sz="1500" dirty="0"/>
              <a:t>Прогрессивная технология позволяет повысить концентрацию горных работ, снизить вероятность возникновения эндогенных пожаров за счет уменьшения эксплуатационных потерь угля до 15-20%; сократить затраты на проведение и поддержание подготовительных выработок, монтаж-демонтаж комплекса и оборудования; повысить производительность труда и нагрузку на очистной забой. Крепь может быть адаптирована для различных горно-геологических условий залегания пласта (3,5-10 м и более).</a:t>
            </a:r>
          </a:p>
          <a:p>
            <a:pPr indent="450215" algn="just"/>
            <a:r>
              <a:rPr lang="ru-RU" sz="1500" dirty="0"/>
              <a:t>Проведен комплекс теоретических и стендовых  исследований, численных экспериментов по моделированию процесса выпуска угля в различных режимах, определены рациональные параметры комплекса, разработана система управления выпуском.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46DA5C-8A51-4810-8EBA-5C9E57C03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36" y="1175904"/>
            <a:ext cx="3169564" cy="25867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1A07B2-3527-42E8-8441-BBA55AC699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0680" y="3982379"/>
            <a:ext cx="1967583" cy="2040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CCD77F-BE92-4F54-91E6-BFD0364934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681" y="1175905"/>
            <a:ext cx="3581756" cy="258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25411D-C26D-4DF8-8EA9-15A33CC267C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6"/>
          <a:stretch/>
        </p:blipFill>
        <p:spPr>
          <a:xfrm>
            <a:off x="7444538" y="3982379"/>
            <a:ext cx="1614173" cy="20284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C3BD68-BCEA-7E06-7E63-A9145BD4A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711" y="3775059"/>
            <a:ext cx="3133289" cy="30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5677"/>
      </p:ext>
    </p:extLst>
  </p:cSld>
  <p:clrMapOvr>
    <a:masterClrMapping/>
  </p:clrMapOvr>
</p:sld>
</file>

<file path=ppt/theme/theme1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txDef>
      <a:spPr>
        <a:effectLst/>
      </a:spPr>
      <a:bodyPr vert="horz" lIns="91440" tIns="45720" rIns="91440" bIns="45720" rtlCol="0" anchor="t" anchorCtr="0">
        <a:noAutofit/>
      </a:bodyPr>
      <a:lstStyle>
        <a:defPPr marL="0" indent="0" algn="ctr">
          <a:buNone/>
          <a:defRPr sz="2000" i="1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Клишин ВИ</Template>
  <TotalTime>295</TotalTime>
  <Words>1090</Words>
  <Application>Microsoft Office PowerPoint</Application>
  <PresentationFormat>Широкоэкранный</PresentationFormat>
  <Paragraphs>112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Wingdings</vt:lpstr>
      <vt:lpstr>4_Воздушный поток</vt:lpstr>
      <vt:lpstr>Презентация PowerPoint</vt:lpstr>
      <vt:lpstr>Презентация PowerPoint</vt:lpstr>
      <vt:lpstr>Западно-Сибирский филиал АН СССР</vt:lpstr>
      <vt:lpstr>Кузбасский горный институт </vt:lpstr>
      <vt:lpstr>Особенность освоения минерально-сырьевой базы Кузнецкого угольного бассейна</vt:lpstr>
      <vt:lpstr>Состояние минерально-сырьевой базы угольной  отрасли Кузбасса</vt:lpstr>
      <vt:lpstr>Состояние минерально-сырьевой базы угольной  отрасли Кузбасса</vt:lpstr>
      <vt:lpstr>ТЕХНОЛОГИИ ОТРАБОТКИ УГОЛЬНЫХ ПЛАСТОВ С ИСПОЛЬЗОВАНИЕМ СРЕДСТВ МЕХАНИЗАЦИИ С ВЫПУСКОМ ПОДКРОВЕЛЬНОЙ ТОЛЩИ</vt:lpstr>
      <vt:lpstr>Технологии эффективного освоения угольных месторождений роботизированным комплексом с управляемым выпуском подкровельной толщи</vt:lpstr>
      <vt:lpstr>МОДЕЛИРОВАНИЕ РАБОТЫ ПИТАТЕЛЯ ВЫПУСКА </vt:lpstr>
      <vt:lpstr>Имитационное моделирование</vt:lpstr>
      <vt:lpstr>Презентация PowerPoint</vt:lpstr>
      <vt:lpstr>Роботизированная многофункциональная шагающая механизированная крепь </vt:lpstr>
      <vt:lpstr>Роботизированная многофункциональная шагающая механизированная крепь </vt:lpstr>
      <vt:lpstr>Роботизированная многофункциональная шагающая механизированная крепь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Стародубов</dc:creator>
  <cp:lastModifiedBy>ФИЦУУХ СОРАН</cp:lastModifiedBy>
  <cp:revision>45</cp:revision>
  <cp:lastPrinted>2023-10-04T06:20:41Z</cp:lastPrinted>
  <dcterms:created xsi:type="dcterms:W3CDTF">2022-11-02T07:23:43Z</dcterms:created>
  <dcterms:modified xsi:type="dcterms:W3CDTF">2023-10-05T02:25:31Z</dcterms:modified>
</cp:coreProperties>
</file>