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theme/themeOverride1.xml" ContentType="application/vnd.openxmlformats-officedocument.themeOverride+xml"/>
  <Override PartName="/ppt/drawings/drawing3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9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10.xml" ContentType="application/vnd.openxmlformats-officedocument.drawingml.chart+xml"/>
  <Override PartName="/ppt/drawings/drawing4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drawings/drawing5.xml" ContentType="application/vnd.openxmlformats-officedocument.drawingml.chartshapes+xml"/>
  <Override PartName="/ppt/charts/chart13.xml" ContentType="application/vnd.openxmlformats-officedocument.drawingml.chart+xml"/>
  <Override PartName="/ppt/drawings/drawing6.xml" ContentType="application/vnd.openxmlformats-officedocument.drawingml.chartshapes+xml"/>
  <Override PartName="/ppt/charts/chart14.xml" ContentType="application/vnd.openxmlformats-officedocument.drawingml.chart+xml"/>
  <Override PartName="/ppt/drawings/drawing7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15.xml" ContentType="application/vnd.openxmlformats-officedocument.drawingml.chart+xml"/>
  <Override PartName="/ppt/drawings/drawing8.xml" ContentType="application/vnd.openxmlformats-officedocument.drawingml.chartshapes+xml"/>
  <Override PartName="/ppt/charts/chart16.xml" ContentType="application/vnd.openxmlformats-officedocument.drawingml.chart+xml"/>
  <Override PartName="/ppt/theme/themeOverride2.xml" ContentType="application/vnd.openxmlformats-officedocument.themeOverride+xml"/>
  <Override PartName="/ppt/drawings/drawing9.xml" ContentType="application/vnd.openxmlformats-officedocument.drawingml.chartshapes+xml"/>
  <Override PartName="/ppt/charts/chart17.xml" ContentType="application/vnd.openxmlformats-officedocument.drawingml.chart+xml"/>
  <Override PartName="/ppt/drawings/drawing10.xml" ContentType="application/vnd.openxmlformats-officedocument.drawingml.chartshapes+xml"/>
  <Override PartName="/ppt/charts/chart18.xml" ContentType="application/vnd.openxmlformats-officedocument.drawingml.chart+xml"/>
  <Override PartName="/ppt/drawings/drawing11.xml" ContentType="application/vnd.openxmlformats-officedocument.drawingml.chartshapes+xml"/>
  <Override PartName="/ppt/charts/chart19.xml" ContentType="application/vnd.openxmlformats-officedocument.drawingml.chart+xml"/>
  <Override PartName="/ppt/drawings/drawing12.xml" ContentType="application/vnd.openxmlformats-officedocument.drawingml.chartshapes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theme/themeOverride3.xml" ContentType="application/vnd.openxmlformats-officedocument.themeOverride+xml"/>
  <Override PartName="/ppt/drawings/drawing13.xml" ContentType="application/vnd.openxmlformats-officedocument.drawingml.chartshapes+xml"/>
  <Override PartName="/ppt/charts/chart22.xml" ContentType="application/vnd.openxmlformats-officedocument.drawingml.chart+xml"/>
  <Override PartName="/ppt/theme/themeOverride4.xml" ContentType="application/vnd.openxmlformats-officedocument.themeOverride+xml"/>
  <Override PartName="/ppt/drawings/drawing14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23.xml" ContentType="application/vnd.openxmlformats-officedocument.drawingml.chart+xml"/>
  <Override PartName="/ppt/theme/themeOverride5.xml" ContentType="application/vnd.openxmlformats-officedocument.themeOverride+xml"/>
  <Override PartName="/ppt/drawings/drawing15.xml" ContentType="application/vnd.openxmlformats-officedocument.drawingml.chartshapes+xml"/>
  <Override PartName="/ppt/charts/chart24.xml" ContentType="application/vnd.openxmlformats-officedocument.drawingml.chart+xml"/>
  <Override PartName="/ppt/drawings/drawing16.xml" ContentType="application/vnd.openxmlformats-officedocument.drawingml.chartshapes+xml"/>
  <Override PartName="/ppt/charts/chart25.xml" ContentType="application/vnd.openxmlformats-officedocument.drawingml.chart+xml"/>
  <Override PartName="/ppt/drawings/drawing17.xml" ContentType="application/vnd.openxmlformats-officedocument.drawingml.chartshapes+xml"/>
  <Override PartName="/ppt/charts/chart26.xml" ContentType="application/vnd.openxmlformats-officedocument.drawingml.chart+xml"/>
  <Override PartName="/ppt/drawings/drawing18.xml" ContentType="application/vnd.openxmlformats-officedocument.drawingml.chartshape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82" r:id="rId3"/>
    <p:sldId id="264" r:id="rId4"/>
    <p:sldId id="302" r:id="rId5"/>
    <p:sldId id="274" r:id="rId6"/>
    <p:sldId id="286" r:id="rId7"/>
    <p:sldId id="270" r:id="rId8"/>
    <p:sldId id="269" r:id="rId9"/>
    <p:sldId id="308" r:id="rId10"/>
    <p:sldId id="306" r:id="rId11"/>
    <p:sldId id="287" r:id="rId12"/>
    <p:sldId id="272" r:id="rId13"/>
    <p:sldId id="290" r:id="rId14"/>
    <p:sldId id="309" r:id="rId15"/>
    <p:sldId id="278" r:id="rId16"/>
    <p:sldId id="277" r:id="rId17"/>
    <p:sldId id="310" r:id="rId18"/>
    <p:sldId id="304" r:id="rId19"/>
    <p:sldId id="299" r:id="rId20"/>
    <p:sldId id="305" r:id="rId21"/>
    <p:sldId id="288" r:id="rId22"/>
    <p:sldId id="289" r:id="rId23"/>
    <p:sldId id="300" r:id="rId24"/>
    <p:sldId id="303" r:id="rId25"/>
    <p:sldId id="294" r:id="rId26"/>
    <p:sldId id="295" r:id="rId27"/>
    <p:sldId id="296" r:id="rId28"/>
    <p:sldId id="297" r:id="rId29"/>
    <p:sldId id="298" r:id="rId30"/>
    <p:sldId id="275" r:id="rId31"/>
    <p:sldId id="258" r:id="rId32"/>
    <p:sldId id="259" r:id="rId33"/>
    <p:sldId id="260" r:id="rId34"/>
    <p:sldId id="301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FFFF"/>
    <a:srgbClr val="C78A1B"/>
    <a:srgbClr val="BC821A"/>
    <a:srgbClr val="FF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5" autoAdjust="0"/>
    <p:restoredTop sz="94646" autoAdjust="0"/>
  </p:normalViewPr>
  <p:slideViewPr>
    <p:cSldViewPr snapToGrid="0" showGuides="1">
      <p:cViewPr varScale="1">
        <p:scale>
          <a:sx n="109" d="100"/>
          <a:sy n="109" d="100"/>
        </p:scale>
        <p:origin x="696" y="102"/>
      </p:cViewPr>
      <p:guideLst>
        <p:guide orient="horz" pos="2183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натолий Рожков" userId="399bd67a00a810fe" providerId="LiveId" clId="{1942BA1E-0327-4171-8480-D7F02A2DC680}"/>
    <pc:docChg chg="custSel addSld delSld modSld">
      <pc:chgData name="Анатолий Рожков" userId="399bd67a00a810fe" providerId="LiveId" clId="{1942BA1E-0327-4171-8480-D7F02A2DC680}" dt="2023-08-12T12:53:03.555" v="18" actId="478"/>
      <pc:docMkLst>
        <pc:docMk/>
      </pc:docMkLst>
      <pc:sldChg chg="del">
        <pc:chgData name="Анатолий Рожков" userId="399bd67a00a810fe" providerId="LiveId" clId="{1942BA1E-0327-4171-8480-D7F02A2DC680}" dt="2023-08-12T12:05:55.772" v="1" actId="47"/>
        <pc:sldMkLst>
          <pc:docMk/>
          <pc:sldMk cId="1206536077" sldId="263"/>
        </pc:sldMkLst>
      </pc:sldChg>
      <pc:sldChg chg="add del">
        <pc:chgData name="Анатолий Рожков" userId="399bd67a00a810fe" providerId="LiveId" clId="{1942BA1E-0327-4171-8480-D7F02A2DC680}" dt="2023-08-12T12:50:34.825" v="13" actId="47"/>
        <pc:sldMkLst>
          <pc:docMk/>
          <pc:sldMk cId="175071128" sldId="271"/>
        </pc:sldMkLst>
      </pc:sldChg>
      <pc:sldChg chg="del">
        <pc:chgData name="Анатолий Рожков" userId="399bd67a00a810fe" providerId="LiveId" clId="{1942BA1E-0327-4171-8480-D7F02A2DC680}" dt="2023-08-12T12:46:40.569" v="8" actId="2696"/>
        <pc:sldMkLst>
          <pc:docMk/>
          <pc:sldMk cId="2751086730" sldId="271"/>
        </pc:sldMkLst>
      </pc:sldChg>
      <pc:sldChg chg="del">
        <pc:chgData name="Анатолий Рожков" userId="399bd67a00a810fe" providerId="LiveId" clId="{1942BA1E-0327-4171-8480-D7F02A2DC680}" dt="2023-08-12T12:41:51.205" v="4" actId="2696"/>
        <pc:sldMkLst>
          <pc:docMk/>
          <pc:sldMk cId="602021520" sldId="278"/>
        </pc:sldMkLst>
      </pc:sldChg>
      <pc:sldChg chg="add">
        <pc:chgData name="Анатолий Рожков" userId="399bd67a00a810fe" providerId="LiveId" clId="{1942BA1E-0327-4171-8480-D7F02A2DC680}" dt="2023-08-12T12:41:55.283" v="5"/>
        <pc:sldMkLst>
          <pc:docMk/>
          <pc:sldMk cId="3306397980" sldId="278"/>
        </pc:sldMkLst>
      </pc:sldChg>
      <pc:sldChg chg="del">
        <pc:chgData name="Анатолий Рожков" userId="399bd67a00a810fe" providerId="LiveId" clId="{1942BA1E-0327-4171-8480-D7F02A2DC680}" dt="2023-08-12T12:41:00.172" v="2" actId="2696"/>
        <pc:sldMkLst>
          <pc:docMk/>
          <pc:sldMk cId="1078056005" sldId="290"/>
        </pc:sldMkLst>
      </pc:sldChg>
      <pc:sldChg chg="add">
        <pc:chgData name="Анатолий Рожков" userId="399bd67a00a810fe" providerId="LiveId" clId="{1942BA1E-0327-4171-8480-D7F02A2DC680}" dt="2023-08-12T12:41:04.805" v="3"/>
        <pc:sldMkLst>
          <pc:docMk/>
          <pc:sldMk cId="4270088012" sldId="290"/>
        </pc:sldMkLst>
      </pc:sldChg>
      <pc:sldChg chg="del">
        <pc:chgData name="Анатолий Рожков" userId="399bd67a00a810fe" providerId="LiveId" clId="{1942BA1E-0327-4171-8480-D7F02A2DC680}" dt="2023-08-12T12:47:52.015" v="10" actId="2696"/>
        <pc:sldMkLst>
          <pc:docMk/>
          <pc:sldMk cId="861541271" sldId="291"/>
        </pc:sldMkLst>
      </pc:sldChg>
      <pc:sldChg chg="add del">
        <pc:chgData name="Анатолий Рожков" userId="399bd67a00a810fe" providerId="LiveId" clId="{1942BA1E-0327-4171-8480-D7F02A2DC680}" dt="2023-08-12T12:51:17.195" v="15" actId="47"/>
        <pc:sldMkLst>
          <pc:docMk/>
          <pc:sldMk cId="3675862424" sldId="291"/>
        </pc:sldMkLst>
      </pc:sldChg>
      <pc:sldChg chg="add">
        <pc:chgData name="Анатолий Рожков" userId="399bd67a00a810fe" providerId="LiveId" clId="{1942BA1E-0327-4171-8480-D7F02A2DC680}" dt="2023-08-12T12:45:18.195" v="7"/>
        <pc:sldMkLst>
          <pc:docMk/>
          <pc:sldMk cId="801119002" sldId="300"/>
        </pc:sldMkLst>
      </pc:sldChg>
      <pc:sldChg chg="del">
        <pc:chgData name="Анатолий Рожков" userId="399bd67a00a810fe" providerId="LiveId" clId="{1942BA1E-0327-4171-8480-D7F02A2DC680}" dt="2023-08-12T12:45:05.430" v="6" actId="2696"/>
        <pc:sldMkLst>
          <pc:docMk/>
          <pc:sldMk cId="4109734971" sldId="300"/>
        </pc:sldMkLst>
      </pc:sldChg>
      <pc:sldChg chg="delSp modSp mod">
        <pc:chgData name="Анатолий Рожков" userId="399bd67a00a810fe" providerId="LiveId" clId="{1942BA1E-0327-4171-8480-D7F02A2DC680}" dt="2023-08-12T12:53:03.555" v="18" actId="478"/>
        <pc:sldMkLst>
          <pc:docMk/>
          <pc:sldMk cId="3686041963" sldId="301"/>
        </pc:sldMkLst>
        <pc:spChg chg="del mod">
          <ac:chgData name="Анатолий Рожков" userId="399bd67a00a810fe" providerId="LiveId" clId="{1942BA1E-0327-4171-8480-D7F02A2DC680}" dt="2023-08-12T12:53:03.555" v="18" actId="478"/>
          <ac:spMkLst>
            <pc:docMk/>
            <pc:sldMk cId="3686041963" sldId="301"/>
            <ac:spMk id="8" creationId="{00000000-0000-0000-0000-000000000000}"/>
          </ac:spMkLst>
        </pc:spChg>
      </pc:sldChg>
      <pc:sldChg chg="add">
        <pc:chgData name="Анатолий Рожков" userId="399bd67a00a810fe" providerId="LiveId" clId="{1942BA1E-0327-4171-8480-D7F02A2DC680}" dt="2023-08-12T12:05:48.484" v="0"/>
        <pc:sldMkLst>
          <pc:docMk/>
          <pc:sldMk cId="2983182373" sldId="302"/>
        </pc:sldMkLst>
      </pc:sldChg>
      <pc:sldChg chg="add">
        <pc:chgData name="Анатолий Рожков" userId="399bd67a00a810fe" providerId="LiveId" clId="{1942BA1E-0327-4171-8480-D7F02A2DC680}" dt="2023-08-12T12:50:31.290" v="12"/>
        <pc:sldMkLst>
          <pc:docMk/>
          <pc:sldMk cId="2842043393" sldId="303"/>
        </pc:sldMkLst>
      </pc:sldChg>
      <pc:sldChg chg="add">
        <pc:chgData name="Анатолий Рожков" userId="399bd67a00a810fe" providerId="LiveId" clId="{1942BA1E-0327-4171-8480-D7F02A2DC680}" dt="2023-08-12T12:51:08.007" v="14"/>
        <pc:sldMkLst>
          <pc:docMk/>
          <pc:sldMk cId="2870557453" sldId="304"/>
        </pc:sldMkLst>
      </pc:sldChg>
      <pc:sldChg chg="add">
        <pc:chgData name="Анатолий Рожков" userId="399bd67a00a810fe" providerId="LiveId" clId="{1942BA1E-0327-4171-8480-D7F02A2DC680}" dt="2023-08-12T12:51:36.627" v="16"/>
        <pc:sldMkLst>
          <pc:docMk/>
          <pc:sldMk cId="817029508" sldId="30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12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Excel13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Excel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9.xml"/><Relationship Id="rId2" Type="http://schemas.openxmlformats.org/officeDocument/2006/relationships/package" Target="../embeddings/_____Microsoft_Excel15.xlsx"/><Relationship Id="rId1" Type="http://schemas.openxmlformats.org/officeDocument/2006/relationships/themeOverride" Target="../theme/themeOverride2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_____Microsoft_Excel16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_____Microsoft_Excel17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_____Microsoft_Excel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3.xml"/><Relationship Id="rId2" Type="http://schemas.openxmlformats.org/officeDocument/2006/relationships/package" Target="../embeddings/_____Microsoft_Excel20.xlsx"/><Relationship Id="rId1" Type="http://schemas.openxmlformats.org/officeDocument/2006/relationships/themeOverride" Target="../theme/themeOverride3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4.xml"/><Relationship Id="rId2" Type="http://schemas.openxmlformats.org/officeDocument/2006/relationships/package" Target="../embeddings/_____Microsoft_Excel21.xlsx"/><Relationship Id="rId1" Type="http://schemas.openxmlformats.org/officeDocument/2006/relationships/themeOverride" Target="../theme/themeOverride4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5.xml"/><Relationship Id="rId2" Type="http://schemas.openxmlformats.org/officeDocument/2006/relationships/package" Target="../embeddings/_____Microsoft_Excel22.xlsx"/><Relationship Id="rId1" Type="http://schemas.openxmlformats.org/officeDocument/2006/relationships/themeOverride" Target="../theme/themeOverride5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_____Microsoft_Excel23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7.xml"/><Relationship Id="rId1" Type="http://schemas.openxmlformats.org/officeDocument/2006/relationships/package" Target="../embeddings/_____Microsoft_Excel24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8.xml"/><Relationship Id="rId1" Type="http://schemas.openxmlformats.org/officeDocument/2006/relationships/package" Target="../embeddings/_____Microsoft_Excel25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_____Microsoft_Excel7.xlsx"/><Relationship Id="rId1" Type="http://schemas.openxmlformats.org/officeDocument/2006/relationships/themeOverride" Target="../theme/themeOverride1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480603915336271E-2"/>
          <c:y val="3.6363505020588022E-2"/>
          <c:w val="0.88990825688073394"/>
          <c:h val="0.74585759348888725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ln w="63500">
              <a:solidFill>
                <a:srgbClr val="FF0000"/>
              </a:solidFill>
              <a:prstDash val="solid"/>
            </a:ln>
          </c:spPr>
          <c:marker>
            <c:symbol val="circle"/>
            <c:size val="8"/>
            <c:spPr>
              <a:solidFill>
                <a:schemeClr val="bg1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5.7492354740061166E-3"/>
                  <c:y val="4.1284403669724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16C-4CDB-964D-406F1AF4E74A}"/>
                </c:ext>
              </c:extLst>
            </c:dLbl>
            <c:dLbl>
              <c:idx val="4"/>
              <c:layout>
                <c:manualLayout>
                  <c:x val="-3.669724770642202E-2"/>
                  <c:y val="-5.72833441691348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16C-4CDB-964D-406F1AF4E7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</c:numCache>
            </c:numRef>
          </c:cat>
          <c:val>
            <c:numRef>
              <c:f>Sheet1!$B$2:$F$2</c:f>
              <c:numCache>
                <c:formatCode>General</c:formatCode>
                <c:ptCount val="5"/>
                <c:pt idx="0">
                  <c:v>2923</c:v>
                </c:pt>
                <c:pt idx="1">
                  <c:v>4689</c:v>
                </c:pt>
                <c:pt idx="2">
                  <c:v>5790</c:v>
                </c:pt>
                <c:pt idx="3">
                  <c:v>6725</c:v>
                </c:pt>
                <c:pt idx="4">
                  <c:v>7300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16C-4CDB-964D-406F1AF4E74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91109336"/>
        <c:axId val="591108552"/>
      </c:lineChart>
      <c:catAx>
        <c:axId val="591109336"/>
        <c:scaling>
          <c:orientation val="minMax"/>
        </c:scaling>
        <c:delete val="0"/>
        <c:axPos val="b"/>
        <c:majorGridlines>
          <c:spPr>
            <a:ln w="3286">
              <a:solidFill>
                <a:schemeClr val="bg1">
                  <a:lumMod val="85000"/>
                </a:schemeClr>
              </a:solidFill>
              <a:prstDash val="solid"/>
            </a:ln>
          </c:spPr>
        </c:majorGridlines>
        <c:numFmt formatCode="General" sourceLinked="1"/>
        <c:majorTickMark val="cross"/>
        <c:minorTickMark val="none"/>
        <c:tickLblPos val="nextTo"/>
        <c:spPr>
          <a:ln w="328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91108552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591108552"/>
        <c:scaling>
          <c:orientation val="minMax"/>
          <c:max val="8000"/>
        </c:scaling>
        <c:delete val="0"/>
        <c:axPos val="l"/>
        <c:majorGridlines>
          <c:spPr>
            <a:ln w="3286">
              <a:solidFill>
                <a:schemeClr val="bg1">
                  <a:lumMod val="85000"/>
                </a:schemeClr>
              </a:solidFill>
              <a:prstDash val="solid"/>
            </a:ln>
          </c:spPr>
        </c:majorGridlines>
        <c:numFmt formatCode="General" sourceLinked="1"/>
        <c:majorTickMark val="cross"/>
        <c:minorTickMark val="none"/>
        <c:tickLblPos val="nextTo"/>
        <c:spPr>
          <a:ln w="328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91109336"/>
        <c:crosses val="autoZero"/>
        <c:crossBetween val="midCat"/>
        <c:majorUnit val="1000"/>
        <c:minorUnit val="200"/>
      </c:valAx>
      <c:spPr>
        <a:noFill/>
        <a:ln w="2628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621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402959633850512E-2"/>
          <c:y val="2.6192487850378851E-2"/>
          <c:w val="0.97077888473150897"/>
          <c:h val="0.8318558441844303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Лист1!$A$11</c:f>
              <c:strCache>
                <c:ptCount val="1"/>
                <c:pt idx="0">
                  <c:v>Добыча</c:v>
                </c:pt>
              </c:strCache>
            </c:strRef>
          </c:tx>
          <c:spPr>
            <a:ln w="82550">
              <a:solidFill>
                <a:schemeClr val="tx1"/>
              </a:solidFill>
              <a:prstDash val="solid"/>
            </a:ln>
          </c:spPr>
          <c:marker>
            <c:symbol val="none"/>
          </c:marker>
          <c:cat>
            <c:numRef>
              <c:f>Лист1!$B$10:$AR$10</c:f>
              <c:numCache>
                <c:formatCode>General</c:formatCode>
                <c:ptCount val="43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  <c:pt idx="28">
                  <c:v>2016</c:v>
                </c:pt>
                <c:pt idx="29">
                  <c:v>2017</c:v>
                </c:pt>
                <c:pt idx="30">
                  <c:v>2018</c:v>
                </c:pt>
                <c:pt idx="31">
                  <c:v>2019</c:v>
                </c:pt>
                <c:pt idx="32">
                  <c:v>2020</c:v>
                </c:pt>
                <c:pt idx="33">
                  <c:v>2021</c:v>
                </c:pt>
                <c:pt idx="34">
                  <c:v>2022</c:v>
                </c:pt>
                <c:pt idx="35">
                  <c:v>2023</c:v>
                </c:pt>
                <c:pt idx="36">
                  <c:v>2024</c:v>
                </c:pt>
                <c:pt idx="37">
                  <c:v>2025</c:v>
                </c:pt>
                <c:pt idx="38">
                  <c:v>2026</c:v>
                </c:pt>
                <c:pt idx="39">
                  <c:v>2027</c:v>
                </c:pt>
                <c:pt idx="40">
                  <c:v>2028</c:v>
                </c:pt>
                <c:pt idx="41">
                  <c:v>2029</c:v>
                </c:pt>
                <c:pt idx="42">
                  <c:v>2030</c:v>
                </c:pt>
              </c:numCache>
            </c:numRef>
          </c:cat>
          <c:val>
            <c:numRef>
              <c:f>Лист1!$B$11:$AR$11</c:f>
              <c:numCache>
                <c:formatCode>General</c:formatCode>
                <c:ptCount val="43"/>
                <c:pt idx="0">
                  <c:v>425</c:v>
                </c:pt>
                <c:pt idx="1">
                  <c:v>400</c:v>
                </c:pt>
                <c:pt idx="2">
                  <c:v>380</c:v>
                </c:pt>
                <c:pt idx="3">
                  <c:v>370</c:v>
                </c:pt>
                <c:pt idx="4">
                  <c:v>350</c:v>
                </c:pt>
                <c:pt idx="5">
                  <c:v>330</c:v>
                </c:pt>
                <c:pt idx="6">
                  <c:v>300</c:v>
                </c:pt>
                <c:pt idx="7">
                  <c:v>262.8</c:v>
                </c:pt>
                <c:pt idx="8">
                  <c:v>255</c:v>
                </c:pt>
                <c:pt idx="9">
                  <c:v>244.4</c:v>
                </c:pt>
                <c:pt idx="10">
                  <c:v>232.3</c:v>
                </c:pt>
                <c:pt idx="11">
                  <c:v>249.1</c:v>
                </c:pt>
                <c:pt idx="12">
                  <c:v>257.89999999999998</c:v>
                </c:pt>
                <c:pt idx="13">
                  <c:v>269.3</c:v>
                </c:pt>
                <c:pt idx="14">
                  <c:v>253.4</c:v>
                </c:pt>
                <c:pt idx="15">
                  <c:v>276.5</c:v>
                </c:pt>
                <c:pt idx="16">
                  <c:v>284.10000000000002</c:v>
                </c:pt>
                <c:pt idx="17">
                  <c:v>298.3</c:v>
                </c:pt>
                <c:pt idx="18">
                  <c:v>307.5</c:v>
                </c:pt>
                <c:pt idx="19">
                  <c:v>312.60000000000002</c:v>
                </c:pt>
                <c:pt idx="20">
                  <c:v>326.60000000000002</c:v>
                </c:pt>
                <c:pt idx="21">
                  <c:v>298.5</c:v>
                </c:pt>
                <c:pt idx="22">
                  <c:v>323.39999999999998</c:v>
                </c:pt>
                <c:pt idx="23">
                  <c:v>336.7</c:v>
                </c:pt>
                <c:pt idx="24">
                  <c:v>354.9</c:v>
                </c:pt>
                <c:pt idx="25">
                  <c:v>352</c:v>
                </c:pt>
                <c:pt idx="26">
                  <c:v>359</c:v>
                </c:pt>
                <c:pt idx="27">
                  <c:v>374</c:v>
                </c:pt>
                <c:pt idx="28">
                  <c:v>385.70000000000005</c:v>
                </c:pt>
                <c:pt idx="29">
                  <c:v>410</c:v>
                </c:pt>
                <c:pt idx="30">
                  <c:v>433.2</c:v>
                </c:pt>
                <c:pt idx="31">
                  <c:v>454.1</c:v>
                </c:pt>
                <c:pt idx="32">
                  <c:v>475</c:v>
                </c:pt>
                <c:pt idx="33">
                  <c:v>492</c:v>
                </c:pt>
                <c:pt idx="34">
                  <c:v>509</c:v>
                </c:pt>
                <c:pt idx="35">
                  <c:v>526</c:v>
                </c:pt>
                <c:pt idx="36">
                  <c:v>543</c:v>
                </c:pt>
                <c:pt idx="37">
                  <c:v>560</c:v>
                </c:pt>
                <c:pt idx="38">
                  <c:v>569.6</c:v>
                </c:pt>
                <c:pt idx="39">
                  <c:v>579.20000000000005</c:v>
                </c:pt>
                <c:pt idx="40">
                  <c:v>588.80000000000007</c:v>
                </c:pt>
                <c:pt idx="41">
                  <c:v>598.40000000000009</c:v>
                </c:pt>
                <c:pt idx="42">
                  <c:v>608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ABDF-498B-8199-0637462D9DCE}"/>
            </c:ext>
          </c:extLst>
        </c:ser>
        <c:ser>
          <c:idx val="1"/>
          <c:order val="1"/>
          <c:tx>
            <c:strRef>
              <c:f>Лист1!$A$12</c:f>
              <c:strCache>
                <c:ptCount val="1"/>
                <c:pt idx="0">
                  <c:v>Производительность труда</c:v>
                </c:pt>
              </c:strCache>
            </c:strRef>
          </c:tx>
          <c:spPr>
            <a:ln w="7620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Лист1!$B$10:$AR$10</c:f>
              <c:numCache>
                <c:formatCode>General</c:formatCode>
                <c:ptCount val="43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  <c:pt idx="28">
                  <c:v>2016</c:v>
                </c:pt>
                <c:pt idx="29">
                  <c:v>2017</c:v>
                </c:pt>
                <c:pt idx="30">
                  <c:v>2018</c:v>
                </c:pt>
                <c:pt idx="31">
                  <c:v>2019</c:v>
                </c:pt>
                <c:pt idx="32">
                  <c:v>2020</c:v>
                </c:pt>
                <c:pt idx="33">
                  <c:v>2021</c:v>
                </c:pt>
                <c:pt idx="34">
                  <c:v>2022</c:v>
                </c:pt>
                <c:pt idx="35">
                  <c:v>2023</c:v>
                </c:pt>
                <c:pt idx="36">
                  <c:v>2024</c:v>
                </c:pt>
                <c:pt idx="37">
                  <c:v>2025</c:v>
                </c:pt>
                <c:pt idx="38">
                  <c:v>2026</c:v>
                </c:pt>
                <c:pt idx="39">
                  <c:v>2027</c:v>
                </c:pt>
                <c:pt idx="40">
                  <c:v>2028</c:v>
                </c:pt>
                <c:pt idx="41">
                  <c:v>2029</c:v>
                </c:pt>
                <c:pt idx="42">
                  <c:v>2030</c:v>
                </c:pt>
              </c:numCache>
            </c:numRef>
          </c:cat>
          <c:val>
            <c:numRef>
              <c:f>Лист1!$B$12:$AR$12</c:f>
              <c:numCache>
                <c:formatCode>General</c:formatCode>
                <c:ptCount val="43"/>
                <c:pt idx="0">
                  <c:v>100</c:v>
                </c:pt>
                <c:pt idx="1">
                  <c:v>95</c:v>
                </c:pt>
                <c:pt idx="2">
                  <c:v>92</c:v>
                </c:pt>
                <c:pt idx="3">
                  <c:v>85</c:v>
                </c:pt>
                <c:pt idx="4">
                  <c:v>70</c:v>
                </c:pt>
                <c:pt idx="5">
                  <c:v>68</c:v>
                </c:pt>
                <c:pt idx="6">
                  <c:v>64</c:v>
                </c:pt>
                <c:pt idx="7">
                  <c:v>68</c:v>
                </c:pt>
                <c:pt idx="8">
                  <c:v>72</c:v>
                </c:pt>
                <c:pt idx="9">
                  <c:v>85</c:v>
                </c:pt>
                <c:pt idx="10">
                  <c:v>87.9</c:v>
                </c:pt>
                <c:pt idx="11">
                  <c:v>102.9</c:v>
                </c:pt>
                <c:pt idx="12">
                  <c:v>110.3</c:v>
                </c:pt>
                <c:pt idx="13">
                  <c:v>116.6</c:v>
                </c:pt>
                <c:pt idx="14">
                  <c:v>118.3</c:v>
                </c:pt>
                <c:pt idx="15">
                  <c:v>137.69999999999999</c:v>
                </c:pt>
                <c:pt idx="16">
                  <c:v>159.1</c:v>
                </c:pt>
                <c:pt idx="17">
                  <c:v>164.6</c:v>
                </c:pt>
                <c:pt idx="18">
                  <c:v>176.9</c:v>
                </c:pt>
                <c:pt idx="19">
                  <c:v>184.9</c:v>
                </c:pt>
                <c:pt idx="20">
                  <c:v>202.2</c:v>
                </c:pt>
                <c:pt idx="21">
                  <c:v>205.4</c:v>
                </c:pt>
                <c:pt idx="22">
                  <c:v>238</c:v>
                </c:pt>
                <c:pt idx="23">
                  <c:v>244.59200000000001</c:v>
                </c:pt>
                <c:pt idx="24">
                  <c:v>249.95699999999999</c:v>
                </c:pt>
                <c:pt idx="25">
                  <c:v>256.7</c:v>
                </c:pt>
                <c:pt idx="26">
                  <c:v>282</c:v>
                </c:pt>
                <c:pt idx="27">
                  <c:v>299.39999999999998</c:v>
                </c:pt>
                <c:pt idx="28">
                  <c:v>324.7</c:v>
                </c:pt>
                <c:pt idx="29">
                  <c:v>350</c:v>
                </c:pt>
                <c:pt idx="30">
                  <c:v>380</c:v>
                </c:pt>
                <c:pt idx="31">
                  <c:v>400</c:v>
                </c:pt>
                <c:pt idx="32">
                  <c:v>450</c:v>
                </c:pt>
                <c:pt idx="33">
                  <c:v>470</c:v>
                </c:pt>
                <c:pt idx="34">
                  <c:v>510</c:v>
                </c:pt>
                <c:pt idx="35">
                  <c:v>540</c:v>
                </c:pt>
                <c:pt idx="36">
                  <c:v>560</c:v>
                </c:pt>
                <c:pt idx="37">
                  <c:v>590</c:v>
                </c:pt>
                <c:pt idx="38">
                  <c:v>610</c:v>
                </c:pt>
                <c:pt idx="39">
                  <c:v>630</c:v>
                </c:pt>
                <c:pt idx="40">
                  <c:v>650</c:v>
                </c:pt>
                <c:pt idx="41">
                  <c:v>680</c:v>
                </c:pt>
                <c:pt idx="42">
                  <c:v>700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BDF-498B-8199-0637462D9DCE}"/>
            </c:ext>
          </c:extLst>
        </c:ser>
        <c:ser>
          <c:idx val="3"/>
          <c:order val="3"/>
          <c:tx>
            <c:strRef>
              <c:f>Лист1!$A$14</c:f>
              <c:strCache>
                <c:ptCount val="1"/>
                <c:pt idx="0">
                  <c:v>ПРУП</c:v>
                </c:pt>
              </c:strCache>
            </c:strRef>
          </c:tx>
          <c:spPr>
            <a:ln w="41275">
              <a:solidFill>
                <a:schemeClr val="tx1"/>
              </a:solidFill>
              <a:prstDash val="dash"/>
            </a:ln>
          </c:spPr>
          <c:marker>
            <c:symbol val="none"/>
          </c:marker>
          <c:cat>
            <c:numRef>
              <c:f>Лист1!$B$10:$AR$10</c:f>
              <c:numCache>
                <c:formatCode>General</c:formatCode>
                <c:ptCount val="43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  <c:pt idx="28">
                  <c:v>2016</c:v>
                </c:pt>
                <c:pt idx="29">
                  <c:v>2017</c:v>
                </c:pt>
                <c:pt idx="30">
                  <c:v>2018</c:v>
                </c:pt>
                <c:pt idx="31">
                  <c:v>2019</c:v>
                </c:pt>
                <c:pt idx="32">
                  <c:v>2020</c:v>
                </c:pt>
                <c:pt idx="33">
                  <c:v>2021</c:v>
                </c:pt>
                <c:pt idx="34">
                  <c:v>2022</c:v>
                </c:pt>
                <c:pt idx="35">
                  <c:v>2023</c:v>
                </c:pt>
                <c:pt idx="36">
                  <c:v>2024</c:v>
                </c:pt>
                <c:pt idx="37">
                  <c:v>2025</c:v>
                </c:pt>
                <c:pt idx="38">
                  <c:v>2026</c:v>
                </c:pt>
                <c:pt idx="39">
                  <c:v>2027</c:v>
                </c:pt>
                <c:pt idx="40">
                  <c:v>2028</c:v>
                </c:pt>
                <c:pt idx="41">
                  <c:v>2029</c:v>
                </c:pt>
                <c:pt idx="42">
                  <c:v>2030</c:v>
                </c:pt>
              </c:numCache>
            </c:numRef>
          </c:cat>
          <c:val>
            <c:numRef>
              <c:f>Лист1!$B$14:$AR$14</c:f>
              <c:numCache>
                <c:formatCode>General</c:formatCode>
                <c:ptCount val="43"/>
                <c:pt idx="25">
                  <c:v>352</c:v>
                </c:pt>
                <c:pt idx="26">
                  <c:v>355</c:v>
                </c:pt>
                <c:pt idx="27">
                  <c:v>358</c:v>
                </c:pt>
                <c:pt idx="28">
                  <c:v>371.4</c:v>
                </c:pt>
                <c:pt idx="29">
                  <c:v>384.79999999999995</c:v>
                </c:pt>
                <c:pt idx="30">
                  <c:v>398.2</c:v>
                </c:pt>
                <c:pt idx="31">
                  <c:v>411.6</c:v>
                </c:pt>
                <c:pt idx="32">
                  <c:v>425</c:v>
                </c:pt>
                <c:pt idx="33">
                  <c:v>430</c:v>
                </c:pt>
                <c:pt idx="34">
                  <c:v>435</c:v>
                </c:pt>
                <c:pt idx="35">
                  <c:v>440</c:v>
                </c:pt>
                <c:pt idx="36">
                  <c:v>445</c:v>
                </c:pt>
                <c:pt idx="37">
                  <c:v>450</c:v>
                </c:pt>
                <c:pt idx="38">
                  <c:v>456</c:v>
                </c:pt>
                <c:pt idx="39">
                  <c:v>462</c:v>
                </c:pt>
                <c:pt idx="40">
                  <c:v>468</c:v>
                </c:pt>
                <c:pt idx="41">
                  <c:v>474</c:v>
                </c:pt>
                <c:pt idx="42">
                  <c:v>480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BDF-498B-8199-0637462D9D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2252888"/>
        <c:axId val="162253280"/>
      </c:lineChart>
      <c:lineChart>
        <c:grouping val="standard"/>
        <c:varyColors val="0"/>
        <c:ser>
          <c:idx val="2"/>
          <c:order val="2"/>
          <c:tx>
            <c:strRef>
              <c:f>Лист1!$A$13</c:f>
              <c:strCache>
                <c:ptCount val="1"/>
                <c:pt idx="0">
                  <c:v>Инвестиции</c:v>
                </c:pt>
              </c:strCache>
            </c:strRef>
          </c:tx>
          <c:spPr>
            <a:ln w="76200">
              <a:solidFill>
                <a:srgbClr val="7030A0"/>
              </a:solidFill>
            </a:ln>
          </c:spPr>
          <c:marker>
            <c:symbol val="none"/>
          </c:marker>
          <c:cat>
            <c:numRef>
              <c:f>Лист1!$B$10:$AR$10</c:f>
              <c:numCache>
                <c:formatCode>General</c:formatCode>
                <c:ptCount val="43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  <c:pt idx="28">
                  <c:v>2016</c:v>
                </c:pt>
                <c:pt idx="29">
                  <c:v>2017</c:v>
                </c:pt>
                <c:pt idx="30">
                  <c:v>2018</c:v>
                </c:pt>
                <c:pt idx="31">
                  <c:v>2019</c:v>
                </c:pt>
                <c:pt idx="32">
                  <c:v>2020</c:v>
                </c:pt>
                <c:pt idx="33">
                  <c:v>2021</c:v>
                </c:pt>
                <c:pt idx="34">
                  <c:v>2022</c:v>
                </c:pt>
                <c:pt idx="35">
                  <c:v>2023</c:v>
                </c:pt>
                <c:pt idx="36">
                  <c:v>2024</c:v>
                </c:pt>
                <c:pt idx="37">
                  <c:v>2025</c:v>
                </c:pt>
                <c:pt idx="38">
                  <c:v>2026</c:v>
                </c:pt>
                <c:pt idx="39">
                  <c:v>2027</c:v>
                </c:pt>
                <c:pt idx="40">
                  <c:v>2028</c:v>
                </c:pt>
                <c:pt idx="41">
                  <c:v>2029</c:v>
                </c:pt>
                <c:pt idx="42">
                  <c:v>2030</c:v>
                </c:pt>
              </c:numCache>
            </c:numRef>
          </c:cat>
          <c:val>
            <c:numRef>
              <c:f>Лист1!$B$13:$AR$13</c:f>
              <c:numCache>
                <c:formatCode>General</c:formatCode>
                <c:ptCount val="43"/>
                <c:pt idx="0">
                  <c:v>30</c:v>
                </c:pt>
                <c:pt idx="1">
                  <c:v>29</c:v>
                </c:pt>
                <c:pt idx="2">
                  <c:v>27</c:v>
                </c:pt>
                <c:pt idx="3">
                  <c:v>25</c:v>
                </c:pt>
                <c:pt idx="4">
                  <c:v>24</c:v>
                </c:pt>
                <c:pt idx="5">
                  <c:v>22</c:v>
                </c:pt>
                <c:pt idx="6">
                  <c:v>20</c:v>
                </c:pt>
                <c:pt idx="7">
                  <c:v>18</c:v>
                </c:pt>
                <c:pt idx="8">
                  <c:v>15</c:v>
                </c:pt>
                <c:pt idx="9">
                  <c:v>12</c:v>
                </c:pt>
                <c:pt idx="10">
                  <c:v>10</c:v>
                </c:pt>
                <c:pt idx="11">
                  <c:v>11</c:v>
                </c:pt>
                <c:pt idx="12">
                  <c:v>12.8</c:v>
                </c:pt>
                <c:pt idx="13">
                  <c:v>20.3</c:v>
                </c:pt>
                <c:pt idx="14">
                  <c:v>13.5</c:v>
                </c:pt>
                <c:pt idx="15">
                  <c:v>16.3</c:v>
                </c:pt>
                <c:pt idx="16">
                  <c:v>22.9</c:v>
                </c:pt>
                <c:pt idx="17">
                  <c:v>35.200000000000003</c:v>
                </c:pt>
                <c:pt idx="18">
                  <c:v>44.6</c:v>
                </c:pt>
                <c:pt idx="19">
                  <c:v>52</c:v>
                </c:pt>
                <c:pt idx="20">
                  <c:v>60</c:v>
                </c:pt>
                <c:pt idx="21">
                  <c:v>43</c:v>
                </c:pt>
                <c:pt idx="22">
                  <c:v>56</c:v>
                </c:pt>
                <c:pt idx="23">
                  <c:v>99.5</c:v>
                </c:pt>
                <c:pt idx="24">
                  <c:v>116.9</c:v>
                </c:pt>
                <c:pt idx="25">
                  <c:v>80.400000000000006</c:v>
                </c:pt>
                <c:pt idx="26">
                  <c:v>60.1</c:v>
                </c:pt>
                <c:pt idx="27">
                  <c:v>60.6</c:v>
                </c:pt>
                <c:pt idx="28">
                  <c:v>73.599999999999994</c:v>
                </c:pt>
                <c:pt idx="29">
                  <c:v>110</c:v>
                </c:pt>
                <c:pt idx="30">
                  <c:v>150</c:v>
                </c:pt>
                <c:pt idx="31" formatCode="0">
                  <c:v>186.393</c:v>
                </c:pt>
                <c:pt idx="32" formatCode="0">
                  <c:v>198.34899999999999</c:v>
                </c:pt>
                <c:pt idx="33" formatCode="0">
                  <c:v>211.971</c:v>
                </c:pt>
                <c:pt idx="34" formatCode="0">
                  <c:v>231.19200000000001</c:v>
                </c:pt>
                <c:pt idx="35" formatCode="0">
                  <c:v>252.476</c:v>
                </c:pt>
                <c:pt idx="36" formatCode="0">
                  <c:v>280.39800000000002</c:v>
                </c:pt>
                <c:pt idx="37" formatCode="0">
                  <c:v>308.2</c:v>
                </c:pt>
                <c:pt idx="38" formatCode="0">
                  <c:v>321.42099999999999</c:v>
                </c:pt>
                <c:pt idx="39" formatCode="0">
                  <c:v>344.85300000000001</c:v>
                </c:pt>
                <c:pt idx="40" formatCode="0">
                  <c:v>360.98500000000001</c:v>
                </c:pt>
                <c:pt idx="41" formatCode="0">
                  <c:v>376.02600000000001</c:v>
                </c:pt>
                <c:pt idx="42" formatCode="0">
                  <c:v>392.69600000000003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ABDF-498B-8199-0637462D9D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527368"/>
        <c:axId val="162254456"/>
      </c:lineChart>
      <c:catAx>
        <c:axId val="162252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000" b="0">
                <a:solidFill>
                  <a:schemeClr val="tx1"/>
                </a:solidFill>
              </a:defRPr>
            </a:pPr>
            <a:endParaRPr lang="ru-RU"/>
          </a:p>
        </c:txPr>
        <c:crossAx val="162253280"/>
        <c:crosses val="autoZero"/>
        <c:auto val="1"/>
        <c:lblAlgn val="ctr"/>
        <c:lblOffset val="100"/>
        <c:noMultiLvlLbl val="0"/>
      </c:catAx>
      <c:valAx>
        <c:axId val="162253280"/>
        <c:scaling>
          <c:orientation val="minMax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400">
                <a:solidFill>
                  <a:schemeClr val="bg1"/>
                </a:solidFill>
              </a:defRPr>
            </a:pPr>
            <a:endParaRPr lang="ru-RU"/>
          </a:p>
        </c:txPr>
        <c:crossAx val="162252888"/>
        <c:crosses val="autoZero"/>
        <c:crossBetween val="between"/>
      </c:valAx>
      <c:valAx>
        <c:axId val="162254456"/>
        <c:scaling>
          <c:orientation val="minMax"/>
          <c:max val="40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400">
                <a:solidFill>
                  <a:schemeClr val="bg1"/>
                </a:solidFill>
              </a:defRPr>
            </a:pPr>
            <a:endParaRPr lang="ru-RU"/>
          </a:p>
        </c:txPr>
        <c:crossAx val="160527368"/>
        <c:crosses val="max"/>
        <c:crossBetween val="between"/>
      </c:valAx>
      <c:catAx>
        <c:axId val="1605273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2254456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196">
          <a:solidFill>
            <a:schemeClr val="tx2">
              <a:lumMod val="75000"/>
            </a:schemeClr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u="sng" cap="small" baseline="0">
                <a:effectLst/>
              </a:defRPr>
            </a:pPr>
            <a:r>
              <a:rPr lang="ru-RU" sz="1200" b="1" i="0" u="sng" strike="noStrike" cap="small" baseline="0" dirty="0">
                <a:effectLst/>
              </a:rPr>
              <a:t>Добыча угля по способам добычи,  млн т</a:t>
            </a:r>
            <a:endParaRPr lang="ru-RU" sz="1200" u="sng" cap="small" baseline="0" dirty="0">
              <a:effectLst/>
            </a:endParaRP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"/>
          <c:y val="2.6236268097536201E-2"/>
          <c:w val="0.99914629629629625"/>
          <c:h val="0.855719340902676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Лист1!$A$5</c:f>
              <c:strCache>
                <c:ptCount val="1"/>
                <c:pt idx="0">
                  <c:v> Всего</c:v>
                </c:pt>
              </c:strCache>
            </c:strRef>
          </c:tx>
          <c:spPr>
            <a:solidFill>
              <a:srgbClr val="DB9B99"/>
            </a:solidFill>
            <a:ln w="38100">
              <a:noFill/>
            </a:ln>
          </c:spPr>
          <c:invertIfNegative val="0"/>
          <c:dPt>
            <c:idx val="5"/>
            <c:invertIfNegative val="0"/>
            <c:bubble3D val="0"/>
            <c:spPr>
              <a:solidFill>
                <a:srgbClr val="DB9B99"/>
              </a:solidFill>
              <a:ln w="1905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E662-44AB-A55D-A9A9848AA0F3}"/>
              </c:ext>
            </c:extLst>
          </c:dPt>
          <c:dLbls>
            <c:dLbl>
              <c:idx val="5"/>
              <c:layout>
                <c:manualLayout>
                  <c:x val="5.8797589298838849E-3"/>
                  <c:y val="-5.04032258064517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662-44AB-A55D-A9A9848AA0F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Лист1!$B$4:$AC$4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Лист1!$B$5:$AC$5</c:f>
              <c:numCache>
                <c:formatCode>0.0</c:formatCode>
                <c:ptCount val="28"/>
                <c:pt idx="0">
                  <c:v>353.3</c:v>
                </c:pt>
                <c:pt idx="1">
                  <c:v>335.8</c:v>
                </c:pt>
                <c:pt idx="2">
                  <c:v>305.3</c:v>
                </c:pt>
                <c:pt idx="3">
                  <c:v>271.3</c:v>
                </c:pt>
                <c:pt idx="4">
                  <c:v>262.8</c:v>
                </c:pt>
                <c:pt idx="5">
                  <c:v>255</c:v>
                </c:pt>
                <c:pt idx="6">
                  <c:v>244.4</c:v>
                </c:pt>
                <c:pt idx="7">
                  <c:v>232.3</c:v>
                </c:pt>
                <c:pt idx="8">
                  <c:v>249.1</c:v>
                </c:pt>
                <c:pt idx="9">
                  <c:v>257.89999999999998</c:v>
                </c:pt>
                <c:pt idx="10">
                  <c:v>269.3</c:v>
                </c:pt>
                <c:pt idx="11">
                  <c:v>253.4</c:v>
                </c:pt>
                <c:pt idx="12">
                  <c:v>276.5</c:v>
                </c:pt>
                <c:pt idx="13">
                  <c:v>284.10000000000002</c:v>
                </c:pt>
                <c:pt idx="14">
                  <c:v>298.3</c:v>
                </c:pt>
                <c:pt idx="15">
                  <c:v>307.5</c:v>
                </c:pt>
                <c:pt idx="16">
                  <c:v>312.60000000000002</c:v>
                </c:pt>
                <c:pt idx="17">
                  <c:v>326.60000000000002</c:v>
                </c:pt>
                <c:pt idx="18">
                  <c:v>302.60000000000002</c:v>
                </c:pt>
                <c:pt idx="19">
                  <c:v>323.39999999999998</c:v>
                </c:pt>
                <c:pt idx="20">
                  <c:v>336.7</c:v>
                </c:pt>
                <c:pt idx="21">
                  <c:v>354.9</c:v>
                </c:pt>
                <c:pt idx="22">
                  <c:v>352</c:v>
                </c:pt>
                <c:pt idx="23">
                  <c:v>359</c:v>
                </c:pt>
                <c:pt idx="24">
                  <c:v>374</c:v>
                </c:pt>
                <c:pt idx="25">
                  <c:v>385.70000000000005</c:v>
                </c:pt>
                <c:pt idx="26">
                  <c:v>413.3</c:v>
                </c:pt>
                <c:pt idx="27">
                  <c:v>439.3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62-44AB-A55D-A9A9848AA0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8"/>
        <c:overlap val="-34"/>
        <c:axId val="160528152"/>
        <c:axId val="160528544"/>
      </c:barChart>
      <c:lineChart>
        <c:grouping val="standard"/>
        <c:varyColors val="0"/>
        <c:ser>
          <c:idx val="1"/>
          <c:order val="1"/>
          <c:tx>
            <c:strRef>
              <c:f>Лист1!$A$6</c:f>
              <c:strCache>
                <c:ptCount val="1"/>
                <c:pt idx="0">
                  <c:v> Открытым способом</c:v>
                </c:pt>
              </c:strCache>
            </c:strRef>
          </c:tx>
          <c:spPr>
            <a:ln w="44450" cmpd="sng">
              <a:solidFill>
                <a:srgbClr val="333399"/>
              </a:solidFill>
            </a:ln>
          </c:spPr>
          <c:marker>
            <c:symbol val="circle"/>
            <c:size val="7"/>
            <c:spPr>
              <a:solidFill>
                <a:schemeClr val="bg1"/>
              </a:solidFill>
              <a:ln w="12689">
                <a:solidFill>
                  <a:srgbClr val="333399"/>
                </a:solidFill>
              </a:ln>
            </c:spPr>
          </c:marker>
          <c:dPt>
            <c:idx val="5"/>
            <c:bubble3D val="0"/>
            <c:spPr>
              <a:ln w="44450" cmpd="sng">
                <a:solidFill>
                  <a:srgbClr val="333399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E662-44AB-A55D-A9A9848AA0F3}"/>
              </c:ext>
            </c:extLst>
          </c:dPt>
          <c:cat>
            <c:numRef>
              <c:f>Лист1!$B$4:$AC$4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Лист1!$B$6:$AC$6</c:f>
              <c:numCache>
                <c:formatCode>0.0</c:formatCode>
                <c:ptCount val="28"/>
                <c:pt idx="0">
                  <c:v>212.8</c:v>
                </c:pt>
                <c:pt idx="1">
                  <c:v>189.20000000000002</c:v>
                </c:pt>
                <c:pt idx="2">
                  <c:v>171.20000000000002</c:v>
                </c:pt>
                <c:pt idx="3">
                  <c:v>152.20000000000002</c:v>
                </c:pt>
                <c:pt idx="4">
                  <c:v>152.30000000000001</c:v>
                </c:pt>
                <c:pt idx="5">
                  <c:v>155.1</c:v>
                </c:pt>
                <c:pt idx="6">
                  <c:v>152.5</c:v>
                </c:pt>
                <c:pt idx="7">
                  <c:v>149.5</c:v>
                </c:pt>
                <c:pt idx="8">
                  <c:v>160.1</c:v>
                </c:pt>
                <c:pt idx="9">
                  <c:v>167</c:v>
                </c:pt>
                <c:pt idx="10">
                  <c:v>174.1</c:v>
                </c:pt>
                <c:pt idx="11">
                  <c:v>166.8</c:v>
                </c:pt>
                <c:pt idx="12">
                  <c:v>183.3</c:v>
                </c:pt>
                <c:pt idx="13">
                  <c:v>182.4</c:v>
                </c:pt>
                <c:pt idx="14">
                  <c:v>194.8</c:v>
                </c:pt>
                <c:pt idx="15">
                  <c:v>199.5</c:v>
                </c:pt>
                <c:pt idx="16">
                  <c:v>204</c:v>
                </c:pt>
                <c:pt idx="17">
                  <c:v>222.6</c:v>
                </c:pt>
                <c:pt idx="18">
                  <c:v>195.1</c:v>
                </c:pt>
                <c:pt idx="19">
                  <c:v>221.3</c:v>
                </c:pt>
                <c:pt idx="20">
                  <c:v>236</c:v>
                </c:pt>
                <c:pt idx="21">
                  <c:v>250.1</c:v>
                </c:pt>
                <c:pt idx="22">
                  <c:v>250.9</c:v>
                </c:pt>
                <c:pt idx="23">
                  <c:v>253.7</c:v>
                </c:pt>
                <c:pt idx="24">
                  <c:v>270.3</c:v>
                </c:pt>
                <c:pt idx="25">
                  <c:v>281.10000000000002</c:v>
                </c:pt>
                <c:pt idx="26">
                  <c:v>307.39999999999998</c:v>
                </c:pt>
                <c:pt idx="27">
                  <c:v>331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662-44AB-A55D-A9A9848AA0F3}"/>
            </c:ext>
          </c:extLst>
        </c:ser>
        <c:ser>
          <c:idx val="2"/>
          <c:order val="2"/>
          <c:tx>
            <c:strRef>
              <c:f>Лист1!$A$7</c:f>
              <c:strCache>
                <c:ptCount val="1"/>
                <c:pt idx="0">
                  <c:v> Подземным способом</c:v>
                </c:pt>
              </c:strCache>
            </c:strRef>
          </c:tx>
          <c:spPr>
            <a:ln w="41275">
              <a:solidFill>
                <a:srgbClr val="C00000"/>
              </a:solidFill>
            </a:ln>
          </c:spPr>
          <c:marker>
            <c:symbol val="circle"/>
            <c:size val="6"/>
            <c:spPr>
              <a:solidFill>
                <a:schemeClr val="bg1"/>
              </a:solidFill>
              <a:ln>
                <a:solidFill>
                  <a:srgbClr val="C00000"/>
                </a:solidFill>
              </a:ln>
            </c:spPr>
          </c:marker>
          <c:dPt>
            <c:idx val="5"/>
            <c:bubble3D val="0"/>
            <c:spPr>
              <a:ln w="41275">
                <a:solidFill>
                  <a:srgbClr val="C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E662-44AB-A55D-A9A9848AA0F3}"/>
              </c:ext>
            </c:extLst>
          </c:dPt>
          <c:cat>
            <c:numRef>
              <c:f>Лист1!$B$4:$AC$4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Лист1!$B$7:$AC$7</c:f>
              <c:numCache>
                <c:formatCode>0.0</c:formatCode>
                <c:ptCount val="28"/>
                <c:pt idx="0">
                  <c:v>140.5</c:v>
                </c:pt>
                <c:pt idx="1">
                  <c:v>146.6</c:v>
                </c:pt>
                <c:pt idx="2">
                  <c:v>134.1</c:v>
                </c:pt>
                <c:pt idx="3">
                  <c:v>119.1</c:v>
                </c:pt>
                <c:pt idx="4">
                  <c:v>110.5</c:v>
                </c:pt>
                <c:pt idx="5">
                  <c:v>99.9</c:v>
                </c:pt>
                <c:pt idx="6">
                  <c:v>91.9</c:v>
                </c:pt>
                <c:pt idx="7">
                  <c:v>82.8</c:v>
                </c:pt>
                <c:pt idx="8">
                  <c:v>89</c:v>
                </c:pt>
                <c:pt idx="9">
                  <c:v>90.9</c:v>
                </c:pt>
                <c:pt idx="10">
                  <c:v>95.2</c:v>
                </c:pt>
                <c:pt idx="11">
                  <c:v>86.6</c:v>
                </c:pt>
                <c:pt idx="12">
                  <c:v>93.2</c:v>
                </c:pt>
                <c:pt idx="13">
                  <c:v>101.7</c:v>
                </c:pt>
                <c:pt idx="14">
                  <c:v>103.5</c:v>
                </c:pt>
                <c:pt idx="15">
                  <c:v>108</c:v>
                </c:pt>
                <c:pt idx="16">
                  <c:v>108.6</c:v>
                </c:pt>
                <c:pt idx="17">
                  <c:v>104</c:v>
                </c:pt>
                <c:pt idx="18">
                  <c:v>107.5</c:v>
                </c:pt>
                <c:pt idx="19">
                  <c:v>102.1</c:v>
                </c:pt>
                <c:pt idx="20">
                  <c:v>100.7</c:v>
                </c:pt>
                <c:pt idx="21">
                  <c:v>104.8</c:v>
                </c:pt>
                <c:pt idx="22">
                  <c:v>101.1</c:v>
                </c:pt>
                <c:pt idx="23">
                  <c:v>105.3</c:v>
                </c:pt>
                <c:pt idx="24">
                  <c:v>103.7</c:v>
                </c:pt>
                <c:pt idx="25">
                  <c:v>104.6</c:v>
                </c:pt>
                <c:pt idx="26">
                  <c:v>106</c:v>
                </c:pt>
                <c:pt idx="27">
                  <c:v>108.3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E662-44AB-A55D-A9A9848AA0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528152"/>
        <c:axId val="160528544"/>
      </c:lineChart>
      <c:catAx>
        <c:axId val="160528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900"/>
            </a:pPr>
            <a:endParaRPr lang="ru-RU"/>
          </a:p>
        </c:txPr>
        <c:crossAx val="160528544"/>
        <c:crosses val="autoZero"/>
        <c:auto val="1"/>
        <c:lblAlgn val="ctr"/>
        <c:lblOffset val="100"/>
        <c:noMultiLvlLbl val="0"/>
      </c:catAx>
      <c:valAx>
        <c:axId val="160528544"/>
        <c:scaling>
          <c:orientation val="minMax"/>
          <c:max val="450"/>
          <c:min val="50"/>
        </c:scaling>
        <c:delete val="1"/>
        <c:axPos val="l"/>
        <c:majorGridlines>
          <c:spPr>
            <a:ln w="3172">
              <a:solidFill>
                <a:schemeClr val="bg1">
                  <a:lumMod val="85000"/>
                </a:schemeClr>
              </a:solidFill>
            </a:ln>
          </c:spPr>
        </c:majorGridlines>
        <c:numFmt formatCode="0" sourceLinked="0"/>
        <c:majorTickMark val="out"/>
        <c:minorTickMark val="none"/>
        <c:tickLblPos val="nextTo"/>
        <c:crossAx val="160528152"/>
        <c:crosses val="autoZero"/>
        <c:crossBetween val="between"/>
      </c:valAx>
      <c:spPr>
        <a:noFill/>
        <a:ln w="25378">
          <a:noFill/>
        </a:ln>
      </c:spPr>
    </c:plotArea>
    <c:legend>
      <c:legendPos val="b"/>
      <c:layout>
        <c:manualLayout>
          <c:xMode val="edge"/>
          <c:yMode val="edge"/>
          <c:x val="0.1755387726339655"/>
          <c:y val="0.12241204980860362"/>
          <c:w val="0.35250981962837202"/>
          <c:h val="0.16608847186301581"/>
        </c:manualLayout>
      </c:layout>
      <c:overlay val="0"/>
      <c:txPr>
        <a:bodyPr/>
        <a:lstStyle/>
        <a:p>
          <a:pPr>
            <a:defRPr sz="1100" b="0"/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</c:spPr>
  <c:txPr>
    <a:bodyPr/>
    <a:lstStyle/>
    <a:p>
      <a:pPr>
        <a:defRPr sz="800">
          <a:latin typeface="Arial Narrow" pitchFamily="34" charset="0"/>
          <a:cs typeface="Calibri" pitchFamily="34" charset="0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20747883087079E-3"/>
          <c:y val="7.3163492063492083E-2"/>
          <c:w val="0.98535850423382587"/>
          <c:h val="0.79255687762193416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Лист1!$A$13</c:f>
              <c:strCache>
                <c:ptCount val="1"/>
                <c:pt idx="0">
                  <c:v>Уголь для коксования 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5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6801-4B92-9BAE-37E6A329F96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Лист1!$B$11:$AC$11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Лист1!$B$13:$AC$13</c:f>
              <c:numCache>
                <c:formatCode>General</c:formatCode>
                <c:ptCount val="28"/>
                <c:pt idx="0">
                  <c:v>69.2</c:v>
                </c:pt>
                <c:pt idx="1">
                  <c:v>71.2</c:v>
                </c:pt>
                <c:pt idx="2">
                  <c:v>62.4</c:v>
                </c:pt>
                <c:pt idx="3">
                  <c:v>56.5</c:v>
                </c:pt>
                <c:pt idx="4">
                  <c:v>60.6</c:v>
                </c:pt>
                <c:pt idx="5">
                  <c:v>54.9</c:v>
                </c:pt>
                <c:pt idx="6">
                  <c:v>52.1</c:v>
                </c:pt>
                <c:pt idx="7">
                  <c:v>52.1</c:v>
                </c:pt>
                <c:pt idx="8">
                  <c:v>57.3</c:v>
                </c:pt>
                <c:pt idx="9">
                  <c:v>61</c:v>
                </c:pt>
                <c:pt idx="10">
                  <c:v>64.8</c:v>
                </c:pt>
                <c:pt idx="11">
                  <c:v>63.1</c:v>
                </c:pt>
                <c:pt idx="12">
                  <c:v>69.099999999999994</c:v>
                </c:pt>
                <c:pt idx="13">
                  <c:v>74.400000000000006</c:v>
                </c:pt>
                <c:pt idx="14">
                  <c:v>69.5</c:v>
                </c:pt>
                <c:pt idx="15">
                  <c:v>66.900000000000006</c:v>
                </c:pt>
                <c:pt idx="16">
                  <c:v>72.2</c:v>
                </c:pt>
                <c:pt idx="17">
                  <c:v>69.3</c:v>
                </c:pt>
                <c:pt idx="18" formatCode="0.0">
                  <c:v>60.972999999999999</c:v>
                </c:pt>
                <c:pt idx="19" formatCode="0.0">
                  <c:v>64.998999999999995</c:v>
                </c:pt>
                <c:pt idx="20" formatCode="0.0">
                  <c:v>62.1</c:v>
                </c:pt>
                <c:pt idx="21" formatCode="0.0">
                  <c:v>72.38</c:v>
                </c:pt>
                <c:pt idx="22" formatCode="0.0">
                  <c:v>77.3</c:v>
                </c:pt>
                <c:pt idx="23" formatCode="0.0">
                  <c:v>79.7</c:v>
                </c:pt>
                <c:pt idx="24" formatCode="0.0">
                  <c:v>83.2</c:v>
                </c:pt>
                <c:pt idx="25" formatCode="0.0">
                  <c:v>84.6</c:v>
                </c:pt>
                <c:pt idx="26" formatCode="0.0">
                  <c:v>81.900000000000006</c:v>
                </c:pt>
                <c:pt idx="27" formatCode="0.0">
                  <c:v>94.2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01-4B92-9BAE-37E6A329F96E}"/>
            </c:ext>
          </c:extLst>
        </c:ser>
        <c:ser>
          <c:idx val="3"/>
          <c:order val="2"/>
          <c:tx>
            <c:strRef>
              <c:f>Лист1!$A$14</c:f>
              <c:strCache>
                <c:ptCount val="1"/>
                <c:pt idx="0">
                  <c:v>Энергетический уголь</c:v>
                </c:pt>
              </c:strCache>
            </c:strRef>
          </c:tx>
          <c:spPr>
            <a:solidFill>
              <a:srgbClr val="C00000"/>
            </a:solidFill>
            <a:ln w="12700"/>
          </c:spPr>
          <c:invertIfNegative val="0"/>
          <c:dPt>
            <c:idx val="5"/>
            <c:invertIfNegative val="0"/>
            <c:bubble3D val="0"/>
            <c:spPr>
              <a:solidFill>
                <a:srgbClr val="C00000"/>
              </a:solidFill>
              <a:ln w="1905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6801-4B92-9BAE-37E6A329F96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Лист1!$B$11:$AC$11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Лист1!$B$14:$AC$14</c:f>
              <c:numCache>
                <c:formatCode>General</c:formatCode>
                <c:ptCount val="28"/>
                <c:pt idx="0">
                  <c:v>284.10000000000002</c:v>
                </c:pt>
                <c:pt idx="1">
                  <c:v>264.60000000000002</c:v>
                </c:pt>
                <c:pt idx="2">
                  <c:v>242.9</c:v>
                </c:pt>
                <c:pt idx="3">
                  <c:v>214.8</c:v>
                </c:pt>
                <c:pt idx="4">
                  <c:v>202.20000000000002</c:v>
                </c:pt>
                <c:pt idx="5">
                  <c:v>200.1</c:v>
                </c:pt>
                <c:pt idx="6">
                  <c:v>192.3</c:v>
                </c:pt>
                <c:pt idx="7">
                  <c:v>180.20000000000002</c:v>
                </c:pt>
                <c:pt idx="8">
                  <c:v>191.8</c:v>
                </c:pt>
                <c:pt idx="9" formatCode="0.0">
                  <c:v>196.89999999999998</c:v>
                </c:pt>
                <c:pt idx="10" formatCode="0.0">
                  <c:v>204.5</c:v>
                </c:pt>
                <c:pt idx="11" formatCode="0.0">
                  <c:v>190.3</c:v>
                </c:pt>
                <c:pt idx="12" formatCode="0.0">
                  <c:v>207.4</c:v>
                </c:pt>
                <c:pt idx="13" formatCode="0.0">
                  <c:v>209.70000000000002</c:v>
                </c:pt>
                <c:pt idx="14" formatCode="0.0">
                  <c:v>228.8</c:v>
                </c:pt>
                <c:pt idx="15" formatCode="0.0">
                  <c:v>240.6</c:v>
                </c:pt>
                <c:pt idx="16" formatCode="0.0">
                  <c:v>240.40000000000003</c:v>
                </c:pt>
                <c:pt idx="17" formatCode="0.0">
                  <c:v>257.3</c:v>
                </c:pt>
                <c:pt idx="18" formatCode="0.0">
                  <c:v>241.62700000000001</c:v>
                </c:pt>
                <c:pt idx="19" formatCode="0.0">
                  <c:v>258.40099999999995</c:v>
                </c:pt>
                <c:pt idx="20" formatCode="0.0">
                  <c:v>274.60000000000002</c:v>
                </c:pt>
                <c:pt idx="21" formatCode="0.0">
                  <c:v>282.5</c:v>
                </c:pt>
                <c:pt idx="22" formatCode="0.0">
                  <c:v>274.7</c:v>
                </c:pt>
                <c:pt idx="23" formatCode="0.0">
                  <c:v>279.3</c:v>
                </c:pt>
                <c:pt idx="24" formatCode="0.0">
                  <c:v>290.8</c:v>
                </c:pt>
                <c:pt idx="25" formatCode="0.0">
                  <c:v>301.10000000000002</c:v>
                </c:pt>
                <c:pt idx="26" formatCode="0.0">
                  <c:v>331.4</c:v>
                </c:pt>
                <c:pt idx="27">
                  <c:v>345.1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801-4B92-9BAE-37E6A329F9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overlap val="100"/>
        <c:axId val="160529328"/>
        <c:axId val="160526976"/>
      </c:barChart>
      <c:lineChart>
        <c:grouping val="standard"/>
        <c:varyColors val="0"/>
        <c:ser>
          <c:idx val="0"/>
          <c:order val="0"/>
          <c:tx>
            <c:strRef>
              <c:f>Лист1!$A$12</c:f>
              <c:strCache>
                <c:ptCount val="1"/>
                <c:pt idx="0">
                  <c:v>Всего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dPt>
            <c:idx val="5"/>
            <c:bubble3D val="0"/>
            <c:spPr>
              <a:ln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6801-4B92-9BAE-37E6A329F96E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8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Лист1!$B$11:$AC$11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Лист1!$B$12:$AC$12</c:f>
              <c:numCache>
                <c:formatCode>0.0</c:formatCode>
                <c:ptCount val="28"/>
                <c:pt idx="0">
                  <c:v>353.3</c:v>
                </c:pt>
                <c:pt idx="1">
                  <c:v>335.8</c:v>
                </c:pt>
                <c:pt idx="2">
                  <c:v>305.3</c:v>
                </c:pt>
                <c:pt idx="3">
                  <c:v>271.3</c:v>
                </c:pt>
                <c:pt idx="4">
                  <c:v>262.8</c:v>
                </c:pt>
                <c:pt idx="5">
                  <c:v>255</c:v>
                </c:pt>
                <c:pt idx="6">
                  <c:v>244.4</c:v>
                </c:pt>
                <c:pt idx="7">
                  <c:v>232.3</c:v>
                </c:pt>
                <c:pt idx="8">
                  <c:v>249.1</c:v>
                </c:pt>
                <c:pt idx="9">
                  <c:v>257.89999999999998</c:v>
                </c:pt>
                <c:pt idx="10">
                  <c:v>269.3</c:v>
                </c:pt>
                <c:pt idx="11">
                  <c:v>253.4</c:v>
                </c:pt>
                <c:pt idx="12">
                  <c:v>276.5</c:v>
                </c:pt>
                <c:pt idx="13">
                  <c:v>284.10000000000002</c:v>
                </c:pt>
                <c:pt idx="14">
                  <c:v>298.3</c:v>
                </c:pt>
                <c:pt idx="15">
                  <c:v>307.5</c:v>
                </c:pt>
                <c:pt idx="16">
                  <c:v>312.60000000000002</c:v>
                </c:pt>
                <c:pt idx="17">
                  <c:v>326.60000000000002</c:v>
                </c:pt>
                <c:pt idx="18">
                  <c:v>302.60000000000002</c:v>
                </c:pt>
                <c:pt idx="19">
                  <c:v>323.39999999999998</c:v>
                </c:pt>
                <c:pt idx="20">
                  <c:v>336.7</c:v>
                </c:pt>
                <c:pt idx="21">
                  <c:v>354.9</c:v>
                </c:pt>
                <c:pt idx="22">
                  <c:v>352</c:v>
                </c:pt>
                <c:pt idx="23">
                  <c:v>359</c:v>
                </c:pt>
                <c:pt idx="24">
                  <c:v>374</c:v>
                </c:pt>
                <c:pt idx="25">
                  <c:v>385.7</c:v>
                </c:pt>
                <c:pt idx="26">
                  <c:v>413.3</c:v>
                </c:pt>
                <c:pt idx="27">
                  <c:v>439.3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6801-4B92-9BAE-37E6A329F9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529328"/>
        <c:axId val="160526976"/>
      </c:lineChart>
      <c:catAx>
        <c:axId val="160529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900"/>
            </a:pPr>
            <a:endParaRPr lang="ru-RU"/>
          </a:p>
        </c:txPr>
        <c:crossAx val="160526976"/>
        <c:crosses val="autoZero"/>
        <c:auto val="1"/>
        <c:lblAlgn val="ctr"/>
        <c:lblOffset val="100"/>
        <c:noMultiLvlLbl val="0"/>
      </c:catAx>
      <c:valAx>
        <c:axId val="160526976"/>
        <c:scaling>
          <c:orientation val="minMax"/>
        </c:scaling>
        <c:delete val="1"/>
        <c:axPos val="l"/>
        <c:majorGridlines>
          <c:spPr>
            <a:ln w="3175">
              <a:solidFill>
                <a:schemeClr val="bg1">
                  <a:lumMod val="85000"/>
                </a:schemeClr>
              </a:solidFill>
            </a:ln>
          </c:spPr>
        </c:majorGridlines>
        <c:numFmt formatCode="0" sourceLinked="0"/>
        <c:majorTickMark val="out"/>
        <c:minorTickMark val="none"/>
        <c:tickLblPos val="none"/>
        <c:crossAx val="1605293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18193222222222219"/>
          <c:y val="0.1567940283489461"/>
          <c:w val="0.3694182222222222"/>
          <c:h val="0.13666319787209238"/>
        </c:manualLayout>
      </c:layout>
      <c:overlay val="1"/>
      <c:txPr>
        <a:bodyPr/>
        <a:lstStyle/>
        <a:p>
          <a:pPr>
            <a:defRPr sz="1100" b="0"/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tx2">
          <a:lumMod val="60000"/>
          <a:lumOff val="40000"/>
        </a:schemeClr>
      </a:solidFill>
    </a:ln>
  </c:spPr>
  <c:txPr>
    <a:bodyPr/>
    <a:lstStyle/>
    <a:p>
      <a:pPr>
        <a:defRPr sz="800" b="0">
          <a:latin typeface="Arial Narrow" pitchFamily="34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236111111111109E-3"/>
          <c:y val="7.3163492063492083E-2"/>
          <c:w val="0.98575277777777781"/>
          <c:h val="0.82095942733138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Лист1!$A$12</c:f>
              <c:strCache>
                <c:ptCount val="1"/>
                <c:pt idx="0">
                  <c:v>Всего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</c:spPr>
          <c:invertIfNegative val="0"/>
          <c:dPt>
            <c:idx val="5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1329-4DAD-A2ED-9F304B39AED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Лист1!$B$11:$AC$11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Лист1!$B$12:$AC$12</c:f>
              <c:numCache>
                <c:formatCode>General</c:formatCode>
                <c:ptCount val="28"/>
                <c:pt idx="0">
                  <c:v>140.1</c:v>
                </c:pt>
                <c:pt idx="1">
                  <c:v>132.19999999999999</c:v>
                </c:pt>
                <c:pt idx="2">
                  <c:v>109.1</c:v>
                </c:pt>
                <c:pt idx="3">
                  <c:v>106.4</c:v>
                </c:pt>
                <c:pt idx="4">
                  <c:v>98.1</c:v>
                </c:pt>
                <c:pt idx="5">
                  <c:v>90.7</c:v>
                </c:pt>
                <c:pt idx="6">
                  <c:v>83.5</c:v>
                </c:pt>
                <c:pt idx="7">
                  <c:v>74.599999999999994</c:v>
                </c:pt>
                <c:pt idx="8">
                  <c:v>80.099999999999994</c:v>
                </c:pt>
                <c:pt idx="9">
                  <c:v>84.8</c:v>
                </c:pt>
                <c:pt idx="10">
                  <c:v>84.5</c:v>
                </c:pt>
                <c:pt idx="11">
                  <c:v>81.099999999999994</c:v>
                </c:pt>
                <c:pt idx="12">
                  <c:v>85.2</c:v>
                </c:pt>
                <c:pt idx="13">
                  <c:v>99.6</c:v>
                </c:pt>
                <c:pt idx="14">
                  <c:v>100.2</c:v>
                </c:pt>
                <c:pt idx="15">
                  <c:v>121.7</c:v>
                </c:pt>
                <c:pt idx="16">
                  <c:v>126.8</c:v>
                </c:pt>
                <c:pt idx="17">
                  <c:v>121.7</c:v>
                </c:pt>
                <c:pt idx="18">
                  <c:v>118</c:v>
                </c:pt>
                <c:pt idx="19">
                  <c:v>127.6</c:v>
                </c:pt>
                <c:pt idx="20" formatCode="0.0">
                  <c:v>141.30000000000001</c:v>
                </c:pt>
                <c:pt idx="21" formatCode="0.0">
                  <c:v>151.69999999999999</c:v>
                </c:pt>
                <c:pt idx="22" formatCode="0.0">
                  <c:v>167.5</c:v>
                </c:pt>
                <c:pt idx="23" formatCode="0.0">
                  <c:v>172.7</c:v>
                </c:pt>
                <c:pt idx="24" formatCode="0.0">
                  <c:v>181</c:v>
                </c:pt>
                <c:pt idx="25" formatCode="0.0">
                  <c:v>189</c:v>
                </c:pt>
                <c:pt idx="26" formatCode="0.0">
                  <c:v>195</c:v>
                </c:pt>
                <c:pt idx="27" formatCode="0.0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29-4DAD-A2ED-9F304B39AE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axId val="160530112"/>
        <c:axId val="160525016"/>
      </c:barChart>
      <c:lineChart>
        <c:grouping val="standard"/>
        <c:varyColors val="0"/>
        <c:ser>
          <c:idx val="1"/>
          <c:order val="1"/>
          <c:tx>
            <c:strRef>
              <c:f>Лист1!$A$13</c:f>
              <c:strCache>
                <c:ptCount val="1"/>
                <c:pt idx="0">
                  <c:v>Уголь для коксования </c:v>
                </c:pt>
              </c:strCache>
            </c:strRef>
          </c:tx>
          <c:spPr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diamond"/>
            <c:size val="7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</c:marker>
          <c:cat>
            <c:numRef>
              <c:f>Лист1!$B$11:$AC$11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Лист1!$B$13:$AC$13</c:f>
              <c:numCache>
                <c:formatCode>General</c:formatCode>
                <c:ptCount val="28"/>
                <c:pt idx="0">
                  <c:v>66.599999999999994</c:v>
                </c:pt>
                <c:pt idx="1">
                  <c:v>66.5</c:v>
                </c:pt>
                <c:pt idx="2">
                  <c:v>50.5</c:v>
                </c:pt>
                <c:pt idx="3">
                  <c:v>46.8</c:v>
                </c:pt>
                <c:pt idx="4">
                  <c:v>49.8</c:v>
                </c:pt>
                <c:pt idx="5">
                  <c:v>47.6</c:v>
                </c:pt>
                <c:pt idx="6">
                  <c:v>45.1</c:v>
                </c:pt>
                <c:pt idx="7">
                  <c:v>43.9</c:v>
                </c:pt>
                <c:pt idx="8">
                  <c:v>52.1</c:v>
                </c:pt>
                <c:pt idx="9">
                  <c:v>57.9</c:v>
                </c:pt>
                <c:pt idx="10">
                  <c:v>59.4</c:v>
                </c:pt>
                <c:pt idx="11">
                  <c:v>60</c:v>
                </c:pt>
                <c:pt idx="12">
                  <c:v>64.8</c:v>
                </c:pt>
                <c:pt idx="13">
                  <c:v>70.400000000000006</c:v>
                </c:pt>
                <c:pt idx="14">
                  <c:v>65</c:v>
                </c:pt>
                <c:pt idx="15">
                  <c:v>64.900000000000006</c:v>
                </c:pt>
                <c:pt idx="16">
                  <c:v>71.5</c:v>
                </c:pt>
                <c:pt idx="17">
                  <c:v>65.400000000000006</c:v>
                </c:pt>
                <c:pt idx="18">
                  <c:v>60.2</c:v>
                </c:pt>
                <c:pt idx="19">
                  <c:v>66.199999999999989</c:v>
                </c:pt>
                <c:pt idx="20" formatCode="0.0">
                  <c:v>62</c:v>
                </c:pt>
                <c:pt idx="21" formatCode="0.0">
                  <c:v>71.5</c:v>
                </c:pt>
                <c:pt idx="22" formatCode="0.0">
                  <c:v>76</c:v>
                </c:pt>
                <c:pt idx="23" formatCode="0.0">
                  <c:v>78.7</c:v>
                </c:pt>
                <c:pt idx="24" formatCode="0.0">
                  <c:v>81.5</c:v>
                </c:pt>
                <c:pt idx="25" formatCode="0.0">
                  <c:v>84.6</c:v>
                </c:pt>
                <c:pt idx="26" formatCode="0.0">
                  <c:v>85</c:v>
                </c:pt>
                <c:pt idx="27" formatCode="0.0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329-4DAD-A2ED-9F304B39AED1}"/>
            </c:ext>
          </c:extLst>
        </c:ser>
        <c:ser>
          <c:idx val="3"/>
          <c:order val="2"/>
          <c:tx>
            <c:strRef>
              <c:f>Лист1!$A$14</c:f>
              <c:strCache>
                <c:ptCount val="1"/>
                <c:pt idx="0">
                  <c:v>Энергетический уголь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circle"/>
            <c:size val="7"/>
            <c:spPr>
              <a:solidFill>
                <a:srgbClr val="C00000"/>
              </a:solidFill>
              <a:ln>
                <a:solidFill>
                  <a:schemeClr val="bg1"/>
                </a:solidFill>
              </a:ln>
            </c:spPr>
          </c:marker>
          <c:cat>
            <c:numRef>
              <c:f>Лист1!$B$11:$AC$11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Лист1!$B$14:$AC$14</c:f>
              <c:numCache>
                <c:formatCode>General</c:formatCode>
                <c:ptCount val="28"/>
                <c:pt idx="0">
                  <c:v>73.5</c:v>
                </c:pt>
                <c:pt idx="1">
                  <c:v>65.7</c:v>
                </c:pt>
                <c:pt idx="2">
                  <c:v>58.6</c:v>
                </c:pt>
                <c:pt idx="3">
                  <c:v>59.6</c:v>
                </c:pt>
                <c:pt idx="4">
                  <c:v>48.3</c:v>
                </c:pt>
                <c:pt idx="5">
                  <c:v>43.1</c:v>
                </c:pt>
                <c:pt idx="6">
                  <c:v>38.4</c:v>
                </c:pt>
                <c:pt idx="7">
                  <c:v>30.7</c:v>
                </c:pt>
                <c:pt idx="8">
                  <c:v>28</c:v>
                </c:pt>
                <c:pt idx="9">
                  <c:v>26.9</c:v>
                </c:pt>
                <c:pt idx="10">
                  <c:v>25.1</c:v>
                </c:pt>
                <c:pt idx="11">
                  <c:v>21.1</c:v>
                </c:pt>
                <c:pt idx="12">
                  <c:v>20.399999999999999</c:v>
                </c:pt>
                <c:pt idx="13">
                  <c:v>29.2</c:v>
                </c:pt>
                <c:pt idx="14">
                  <c:v>35.200000000000003</c:v>
                </c:pt>
                <c:pt idx="15">
                  <c:v>56.8</c:v>
                </c:pt>
                <c:pt idx="16">
                  <c:v>55.3</c:v>
                </c:pt>
                <c:pt idx="17">
                  <c:v>56.3</c:v>
                </c:pt>
                <c:pt idx="18">
                  <c:v>57.8</c:v>
                </c:pt>
                <c:pt idx="19">
                  <c:v>61.4</c:v>
                </c:pt>
                <c:pt idx="20" formatCode="0.0">
                  <c:v>79.3</c:v>
                </c:pt>
                <c:pt idx="21" formatCode="0.0">
                  <c:v>80.2</c:v>
                </c:pt>
                <c:pt idx="22" formatCode="0.0">
                  <c:v>91.5</c:v>
                </c:pt>
                <c:pt idx="23" formatCode="0.0">
                  <c:v>94</c:v>
                </c:pt>
                <c:pt idx="24" formatCode="0.0">
                  <c:v>99.5</c:v>
                </c:pt>
                <c:pt idx="25" formatCode="0.0">
                  <c:v>104.4</c:v>
                </c:pt>
                <c:pt idx="26" formatCode="0.0">
                  <c:v>110</c:v>
                </c:pt>
                <c:pt idx="27" formatCode="0.0">
                  <c:v>110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329-4DAD-A2ED-9F304B39AE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530112"/>
        <c:axId val="160525016"/>
      </c:lineChart>
      <c:catAx>
        <c:axId val="160530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900"/>
            </a:pPr>
            <a:endParaRPr lang="ru-RU"/>
          </a:p>
        </c:txPr>
        <c:crossAx val="160525016"/>
        <c:crosses val="autoZero"/>
        <c:auto val="1"/>
        <c:lblAlgn val="ctr"/>
        <c:lblOffset val="100"/>
        <c:noMultiLvlLbl val="0"/>
      </c:catAx>
      <c:valAx>
        <c:axId val="160525016"/>
        <c:scaling>
          <c:orientation val="minMax"/>
        </c:scaling>
        <c:delete val="1"/>
        <c:axPos val="l"/>
        <c:majorGridlines>
          <c:spPr>
            <a:ln w="3175">
              <a:solidFill>
                <a:schemeClr val="bg1">
                  <a:lumMod val="85000"/>
                </a:schemeClr>
              </a:solidFill>
            </a:ln>
          </c:spPr>
        </c:majorGridlines>
        <c:numFmt formatCode="0" sourceLinked="0"/>
        <c:majorTickMark val="out"/>
        <c:minorTickMark val="none"/>
        <c:tickLblPos val="none"/>
        <c:crossAx val="160530112"/>
        <c:crosses val="autoZero"/>
        <c:crossBetween val="between"/>
      </c:valAx>
      <c:spPr>
        <a:noFill/>
        <a:ln w="25400">
          <a:noFill/>
        </a:ln>
      </c:spPr>
    </c:plotArea>
    <c:legend>
      <c:legendPos val="l"/>
      <c:layout>
        <c:manualLayout>
          <c:xMode val="edge"/>
          <c:yMode val="edge"/>
          <c:x val="0.1143854938271605"/>
          <c:y val="0.1627121458746601"/>
          <c:w val="0.50756577777777778"/>
          <c:h val="0.18108346535701048"/>
        </c:manualLayout>
      </c:layout>
      <c:overlay val="0"/>
      <c:txPr>
        <a:bodyPr/>
        <a:lstStyle/>
        <a:p>
          <a:pPr>
            <a:defRPr sz="1100" b="0"/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</c:spPr>
  <c:txPr>
    <a:bodyPr/>
    <a:lstStyle/>
    <a:p>
      <a:pPr>
        <a:defRPr sz="800" b="0">
          <a:latin typeface="Arial Narrow" pitchFamily="34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429012345679024E-4"/>
          <c:y val="6.2384562302550774E-2"/>
          <c:w val="0.99980570987654316"/>
          <c:h val="0.81504025875472885"/>
        </c:manualLayout>
      </c:layout>
      <c:areaChart>
        <c:grouping val="stacked"/>
        <c:varyColors val="0"/>
        <c:ser>
          <c:idx val="2"/>
          <c:order val="2"/>
          <c:tx>
            <c:strRef>
              <c:f>Sheet1!$A$12</c:f>
              <c:strCache>
                <c:ptCount val="1"/>
                <c:pt idx="0">
                  <c:v>1л</c:v>
                </c:pt>
              </c:strCache>
            </c:strRef>
          </c:tx>
          <c:spPr>
            <a:noFill/>
          </c:spPr>
          <c:cat>
            <c:numRef>
              <c:f>Sheet1!$D$9:$AE$9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Sheet1!$D$12:$AE$12</c:f>
              <c:numCache>
                <c:formatCode>General</c:formatCode>
                <c:ptCount val="28"/>
                <c:pt idx="0">
                  <c:v>18.399999999999999</c:v>
                </c:pt>
                <c:pt idx="1">
                  <c:v>18.3</c:v>
                </c:pt>
                <c:pt idx="2">
                  <c:v>18.099999999999998</c:v>
                </c:pt>
                <c:pt idx="3">
                  <c:v>17.8</c:v>
                </c:pt>
                <c:pt idx="4">
                  <c:v>17.899999999999999</c:v>
                </c:pt>
                <c:pt idx="5">
                  <c:v>17.5</c:v>
                </c:pt>
                <c:pt idx="6">
                  <c:v>16.7</c:v>
                </c:pt>
                <c:pt idx="7">
                  <c:v>16.8</c:v>
                </c:pt>
                <c:pt idx="8">
                  <c:v>17</c:v>
                </c:pt>
                <c:pt idx="9">
                  <c:v>17</c:v>
                </c:pt>
                <c:pt idx="10">
                  <c:v>16.7</c:v>
                </c:pt>
                <c:pt idx="11">
                  <c:v>16</c:v>
                </c:pt>
                <c:pt idx="12">
                  <c:v>15.8</c:v>
                </c:pt>
                <c:pt idx="13">
                  <c:v>15.9</c:v>
                </c:pt>
                <c:pt idx="14">
                  <c:v>15.6</c:v>
                </c:pt>
                <c:pt idx="15">
                  <c:v>14.899999999999999</c:v>
                </c:pt>
                <c:pt idx="16">
                  <c:v>14.6</c:v>
                </c:pt>
                <c:pt idx="17">
                  <c:v>14.6</c:v>
                </c:pt>
                <c:pt idx="18">
                  <c:v>14.6</c:v>
                </c:pt>
                <c:pt idx="19">
                  <c:v>14.6</c:v>
                </c:pt>
                <c:pt idx="20">
                  <c:v>14.399999999999999</c:v>
                </c:pt>
                <c:pt idx="21">
                  <c:v>13.700000000000001</c:v>
                </c:pt>
                <c:pt idx="22">
                  <c:v>13.3</c:v>
                </c:pt>
                <c:pt idx="23">
                  <c:v>13</c:v>
                </c:pt>
                <c:pt idx="24">
                  <c:v>13.3</c:v>
                </c:pt>
                <c:pt idx="25">
                  <c:v>12.9</c:v>
                </c:pt>
                <c:pt idx="26">
                  <c:v>12.8</c:v>
                </c:pt>
                <c:pt idx="27">
                  <c:v>12.8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AC-4418-A5D0-9272FB826349}"/>
            </c:ext>
          </c:extLst>
        </c:ser>
        <c:ser>
          <c:idx val="4"/>
          <c:order val="3"/>
          <c:tx>
            <c:strRef>
              <c:f>Sheet1!$A$13</c:f>
              <c:strCache>
                <c:ptCount val="1"/>
                <c:pt idx="0">
                  <c:v>2л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</c:spPr>
          <c:cat>
            <c:numRef>
              <c:f>Sheet1!$D$9:$AE$9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Sheet1!$D$13:$AE$13</c:f>
              <c:numCache>
                <c:formatCode>General</c:formatCode>
                <c:ptCount val="28"/>
                <c:pt idx="11">
                  <c:v>3.3000000000000003</c:v>
                </c:pt>
                <c:pt idx="12">
                  <c:v>2.8</c:v>
                </c:pt>
                <c:pt idx="13">
                  <c:v>3.1</c:v>
                </c:pt>
                <c:pt idx="14">
                  <c:v>3.3000000000000003</c:v>
                </c:pt>
                <c:pt idx="15">
                  <c:v>3.7000000000000006</c:v>
                </c:pt>
                <c:pt idx="16">
                  <c:v>4.3000000000000007</c:v>
                </c:pt>
                <c:pt idx="17">
                  <c:v>4.0000000000000009</c:v>
                </c:pt>
                <c:pt idx="18">
                  <c:v>4.3000000000000007</c:v>
                </c:pt>
                <c:pt idx="19">
                  <c:v>4.7000000000000011</c:v>
                </c:pt>
                <c:pt idx="20">
                  <c:v>5.0000000000000018</c:v>
                </c:pt>
                <c:pt idx="21">
                  <c:v>5.6999999999999993</c:v>
                </c:pt>
                <c:pt idx="22">
                  <c:v>6.2</c:v>
                </c:pt>
                <c:pt idx="23">
                  <c:v>6.6000000000000005</c:v>
                </c:pt>
                <c:pt idx="24">
                  <c:v>6.8000000000000007</c:v>
                </c:pt>
                <c:pt idx="25">
                  <c:v>7.0000000000000009</c:v>
                </c:pt>
                <c:pt idx="26">
                  <c:v>6.6</c:v>
                </c:pt>
                <c:pt idx="27">
                  <c:v>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AC-4418-A5D0-9272FB826349}"/>
            </c:ext>
          </c:extLst>
        </c:ser>
        <c:ser>
          <c:idx val="3"/>
          <c:order val="4"/>
          <c:tx>
            <c:strRef>
              <c:f>Sheet1!$A$14</c:f>
              <c:strCache>
                <c:ptCount val="1"/>
                <c:pt idx="0">
                  <c:v>2ле</c:v>
                </c:pt>
              </c:strCache>
            </c:strRef>
          </c:tx>
          <c:spPr>
            <a:pattFill prst="wdUpDiag">
              <a:fgClr>
                <a:srgbClr val="FFB9B9"/>
              </a:fgClr>
              <a:bgClr>
                <a:schemeClr val="bg1"/>
              </a:bgClr>
            </a:pattFill>
          </c:spPr>
          <c:cat>
            <c:numRef>
              <c:f>Sheet1!$D$9:$AE$9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Sheet1!$D$14:$AE$14</c:f>
              <c:numCache>
                <c:formatCode>General</c:formatCode>
                <c:ptCount val="28"/>
                <c:pt idx="0">
                  <c:v>2.6999999999999997</c:v>
                </c:pt>
                <c:pt idx="1">
                  <c:v>2.6999999999999997</c:v>
                </c:pt>
                <c:pt idx="2">
                  <c:v>3</c:v>
                </c:pt>
                <c:pt idx="3">
                  <c:v>3.3000000000000003</c:v>
                </c:pt>
                <c:pt idx="4">
                  <c:v>3.1</c:v>
                </c:pt>
                <c:pt idx="5">
                  <c:v>3</c:v>
                </c:pt>
                <c:pt idx="6">
                  <c:v>2.9</c:v>
                </c:pt>
                <c:pt idx="7">
                  <c:v>3</c:v>
                </c:pt>
                <c:pt idx="8">
                  <c:v>2.8</c:v>
                </c:pt>
                <c:pt idx="9">
                  <c:v>2.5999999999999996</c:v>
                </c:pt>
                <c:pt idx="1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AC-4418-A5D0-9272FB8263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523448"/>
        <c:axId val="160530504"/>
      </c:areaChart>
      <c:lineChart>
        <c:grouping val="standard"/>
        <c:varyColors val="0"/>
        <c:ser>
          <c:idx val="0"/>
          <c:order val="0"/>
          <c:tx>
            <c:strRef>
              <c:f>Sheet1!$A$10</c:f>
              <c:strCache>
                <c:ptCount val="1"/>
                <c:pt idx="0">
                  <c:v>Зольность добытых углей</c:v>
                </c:pt>
              </c:strCache>
            </c:strRef>
          </c:tx>
          <c:spPr>
            <a:ln w="28575">
              <a:solidFill>
                <a:srgbClr val="C0000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C00000"/>
              </a:solidFill>
              <a:ln>
                <a:solidFill>
                  <a:schemeClr val="bg1"/>
                </a:solidFill>
                <a:prstDash val="solid"/>
              </a:ln>
            </c:spPr>
          </c:marker>
          <c:dLbls>
            <c:dLbl>
              <c:idx val="2"/>
              <c:layout>
                <c:manualLayout>
                  <c:x val="-3.1094E-2"/>
                  <c:y val="-4.48613068206900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2D9-4DC1-BC21-A12CD64E9112}"/>
                </c:ext>
              </c:extLst>
            </c:dLbl>
            <c:dLbl>
              <c:idx val="3"/>
              <c:layout>
                <c:manualLayout>
                  <c:x val="-2.5449555555555541E-2"/>
                  <c:y val="-4.04118578166308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2D9-4DC1-BC21-A12CD64E9112}"/>
                </c:ext>
              </c:extLst>
            </c:dLbl>
            <c:dLbl>
              <c:idx val="4"/>
              <c:layout>
                <c:manualLayout>
                  <c:x val="-1.980511111111111E-2"/>
                  <c:y val="-3.15129598085125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2D9-4DC1-BC21-A12CD64E9112}"/>
                </c:ext>
              </c:extLst>
            </c:dLbl>
            <c:dLbl>
              <c:idx val="5"/>
              <c:layout>
                <c:manualLayout>
                  <c:x val="-2.5449555555555555E-2"/>
                  <c:y val="-3.59624088125716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2D9-4DC1-BC21-A12CD64E9112}"/>
                </c:ext>
              </c:extLst>
            </c:dLbl>
            <c:dLbl>
              <c:idx val="10"/>
              <c:layout>
                <c:manualLayout>
                  <c:x val="-3.1094000000000052E-2"/>
                  <c:y val="-5.37602048288083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2D9-4DC1-BC21-A12CD64E9112}"/>
                </c:ext>
              </c:extLst>
            </c:dLbl>
            <c:dLbl>
              <c:idx val="24"/>
              <c:layout>
                <c:manualLayout>
                  <c:x val="-3.1094000000000104E-2"/>
                  <c:y val="-4.04118578166308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2D9-4DC1-BC21-A12CD64E9112}"/>
                </c:ext>
              </c:extLst>
            </c:dLbl>
            <c:numFmt formatCode="#,##0.0" sourceLinked="0"/>
            <c:spPr>
              <a:noFill/>
              <a:ln w="25341">
                <a:noFill/>
              </a:ln>
            </c:spPr>
            <c:txPr>
              <a:bodyPr rot="-5400000" vert="horz"/>
              <a:lstStyle/>
              <a:p>
                <a:pPr>
                  <a:defRPr sz="700" b="0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trendline>
            <c:trendlineType val="poly"/>
            <c:order val="5"/>
            <c:dispRSqr val="0"/>
            <c:dispEq val="0"/>
          </c:trendline>
          <c:cat>
            <c:numRef>
              <c:f>Sheet1!$D$9:$AE$9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Sheet1!$D$10:$AE$10</c:f>
              <c:numCache>
                <c:formatCode>General</c:formatCode>
                <c:ptCount val="28"/>
                <c:pt idx="0">
                  <c:v>21.099999999999998</c:v>
                </c:pt>
                <c:pt idx="1">
                  <c:v>21</c:v>
                </c:pt>
                <c:pt idx="2">
                  <c:v>21.099999999999998</c:v>
                </c:pt>
                <c:pt idx="3">
                  <c:v>21.099999999999998</c:v>
                </c:pt>
                <c:pt idx="4">
                  <c:v>21</c:v>
                </c:pt>
                <c:pt idx="5">
                  <c:v>20.5</c:v>
                </c:pt>
                <c:pt idx="6">
                  <c:v>19.600000000000001</c:v>
                </c:pt>
                <c:pt idx="7">
                  <c:v>19.8</c:v>
                </c:pt>
                <c:pt idx="8">
                  <c:v>19.8</c:v>
                </c:pt>
                <c:pt idx="9">
                  <c:v>19.600000000000001</c:v>
                </c:pt>
                <c:pt idx="10">
                  <c:v>19.7</c:v>
                </c:pt>
                <c:pt idx="11">
                  <c:v>19.3</c:v>
                </c:pt>
                <c:pt idx="12">
                  <c:v>18.600000000000001</c:v>
                </c:pt>
                <c:pt idx="13">
                  <c:v>19</c:v>
                </c:pt>
                <c:pt idx="14">
                  <c:v>18.899999999999999</c:v>
                </c:pt>
                <c:pt idx="15">
                  <c:v>18.600000000000001</c:v>
                </c:pt>
                <c:pt idx="16">
                  <c:v>18.899999999999999</c:v>
                </c:pt>
                <c:pt idx="17">
                  <c:v>18.600000000000001</c:v>
                </c:pt>
                <c:pt idx="18">
                  <c:v>18.899999999999999</c:v>
                </c:pt>
                <c:pt idx="19">
                  <c:v>19.3</c:v>
                </c:pt>
                <c:pt idx="20">
                  <c:v>19.400000000000002</c:v>
                </c:pt>
                <c:pt idx="21">
                  <c:v>19.400000000000002</c:v>
                </c:pt>
                <c:pt idx="22">
                  <c:v>19.5</c:v>
                </c:pt>
                <c:pt idx="23">
                  <c:v>19.600000000000001</c:v>
                </c:pt>
                <c:pt idx="24">
                  <c:v>20.100000000000001</c:v>
                </c:pt>
                <c:pt idx="25">
                  <c:v>19.900000000000002</c:v>
                </c:pt>
                <c:pt idx="26">
                  <c:v>19.399999999999999</c:v>
                </c:pt>
                <c:pt idx="27">
                  <c:v>19.5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0AC-4418-A5D0-9272FB826349}"/>
            </c:ext>
          </c:extLst>
        </c:ser>
        <c:ser>
          <c:idx val="1"/>
          <c:order val="1"/>
          <c:tx>
            <c:strRef>
              <c:f>Sheet1!$A$11</c:f>
              <c:strCache>
                <c:ptCount val="1"/>
                <c:pt idx="0">
                  <c:v>Зольность отгруженных углей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square"/>
            <c:size val="4"/>
            <c:spPr>
              <a:solidFill>
                <a:srgbClr val="7030A0"/>
              </a:solidFill>
              <a:ln>
                <a:solidFill>
                  <a:schemeClr val="bg1"/>
                </a:solidFill>
              </a:ln>
            </c:spPr>
          </c:marker>
          <c:dLbls>
            <c:numFmt formatCode="#,##0.0" sourceLinked="0"/>
            <c:spPr>
              <a:noFill/>
            </c:spPr>
            <c:txPr>
              <a:bodyPr rot="-5400000" vert="horz"/>
              <a:lstStyle/>
              <a:p>
                <a:pPr>
                  <a:defRPr sz="700" b="0"/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trendline>
            <c:trendlineType val="poly"/>
            <c:order val="2"/>
            <c:dispRSqr val="0"/>
            <c:dispEq val="0"/>
          </c:trendline>
          <c:cat>
            <c:numRef>
              <c:f>Sheet1!$D$9:$AE$9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Sheet1!$D$11:$AE$11</c:f>
              <c:numCache>
                <c:formatCode>General</c:formatCode>
                <c:ptCount val="28"/>
                <c:pt idx="0">
                  <c:v>18.399999999999999</c:v>
                </c:pt>
                <c:pt idx="1">
                  <c:v>18.3</c:v>
                </c:pt>
                <c:pt idx="2">
                  <c:v>18.099999999999998</c:v>
                </c:pt>
                <c:pt idx="3">
                  <c:v>17.8</c:v>
                </c:pt>
                <c:pt idx="4">
                  <c:v>17.899999999999999</c:v>
                </c:pt>
                <c:pt idx="5">
                  <c:v>17.5</c:v>
                </c:pt>
                <c:pt idx="6">
                  <c:v>16.7</c:v>
                </c:pt>
                <c:pt idx="7">
                  <c:v>16.8</c:v>
                </c:pt>
                <c:pt idx="8">
                  <c:v>17</c:v>
                </c:pt>
                <c:pt idx="9">
                  <c:v>17</c:v>
                </c:pt>
                <c:pt idx="10">
                  <c:v>16.7</c:v>
                </c:pt>
                <c:pt idx="11">
                  <c:v>16</c:v>
                </c:pt>
                <c:pt idx="12">
                  <c:v>15.8</c:v>
                </c:pt>
                <c:pt idx="13">
                  <c:v>15.9</c:v>
                </c:pt>
                <c:pt idx="14">
                  <c:v>15.6</c:v>
                </c:pt>
                <c:pt idx="15">
                  <c:v>14.899999999999999</c:v>
                </c:pt>
                <c:pt idx="16">
                  <c:v>14.6</c:v>
                </c:pt>
                <c:pt idx="17">
                  <c:v>14.6</c:v>
                </c:pt>
                <c:pt idx="18">
                  <c:v>14.6</c:v>
                </c:pt>
                <c:pt idx="19">
                  <c:v>14.6</c:v>
                </c:pt>
                <c:pt idx="20">
                  <c:v>14.399999999999999</c:v>
                </c:pt>
                <c:pt idx="21">
                  <c:v>13.700000000000001</c:v>
                </c:pt>
                <c:pt idx="22">
                  <c:v>13.3</c:v>
                </c:pt>
                <c:pt idx="23">
                  <c:v>13</c:v>
                </c:pt>
                <c:pt idx="24">
                  <c:v>13.3</c:v>
                </c:pt>
                <c:pt idx="25">
                  <c:v>12.9</c:v>
                </c:pt>
                <c:pt idx="26">
                  <c:v>12.8</c:v>
                </c:pt>
                <c:pt idx="27">
                  <c:v>12.8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0AC-4418-A5D0-9272FB8263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523448"/>
        <c:axId val="160530504"/>
      </c:lineChart>
      <c:catAx>
        <c:axId val="160523448"/>
        <c:scaling>
          <c:orientation val="minMax"/>
        </c:scaling>
        <c:delete val="0"/>
        <c:axPos val="b"/>
        <c:majorGridlines>
          <c:spPr>
            <a:ln w="3175">
              <a:solidFill>
                <a:schemeClr val="bg1">
                  <a:lumMod val="85000"/>
                </a:schemeClr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68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900" b="0"/>
            </a:pPr>
            <a:endParaRPr lang="ru-RU"/>
          </a:p>
        </c:txPr>
        <c:crossAx val="160530504"/>
        <c:crosses val="autoZero"/>
        <c:auto val="1"/>
        <c:lblAlgn val="ctr"/>
        <c:lblOffset val="100"/>
        <c:noMultiLvlLbl val="0"/>
      </c:catAx>
      <c:valAx>
        <c:axId val="160530504"/>
        <c:scaling>
          <c:orientation val="minMax"/>
          <c:max val="22"/>
          <c:min val="12"/>
        </c:scaling>
        <c:delete val="1"/>
        <c:axPos val="l"/>
        <c:majorGridlines>
          <c:spPr>
            <a:ln w="3175">
              <a:solidFill>
                <a:schemeClr val="bg1">
                  <a:lumMod val="85000"/>
                </a:schemeClr>
              </a:solidFill>
              <a:prstDash val="solid"/>
            </a:ln>
          </c:spPr>
        </c:majorGridlines>
        <c:numFmt formatCode="#,##0" sourceLinked="0"/>
        <c:majorTickMark val="out"/>
        <c:minorTickMark val="none"/>
        <c:tickLblPos val="nextTo"/>
        <c:crossAx val="160523448"/>
        <c:crosses val="autoZero"/>
        <c:crossBetween val="between"/>
      </c:valAx>
      <c:spPr>
        <a:noFill/>
        <a:ln w="3168">
          <a:noFill/>
          <a:prstDash val="solid"/>
        </a:ln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5"/>
        <c:delete val="1"/>
      </c:legendEntry>
      <c:legendEntry>
        <c:idx val="6"/>
        <c:delete val="1"/>
      </c:legendEntry>
      <c:layout>
        <c:manualLayout>
          <c:xMode val="edge"/>
          <c:yMode val="edge"/>
          <c:x val="8.2912698412698407E-3"/>
          <c:y val="0.62049649649649652"/>
          <c:w val="0.30026428571428565"/>
          <c:h val="0.10632032032032031"/>
        </c:manualLayout>
      </c:layout>
      <c:overlay val="0"/>
    </c:legend>
    <c:plotVisOnly val="1"/>
    <c:dispBlanksAs val="gap"/>
    <c:showDLblsOverMax val="0"/>
  </c:chart>
  <c:spPr>
    <a:noFill/>
    <a:ln>
      <a:solidFill>
        <a:schemeClr val="accent1"/>
      </a:solidFill>
    </a:ln>
  </c:spPr>
  <c:txPr>
    <a:bodyPr/>
    <a:lstStyle/>
    <a:p>
      <a:pPr>
        <a:defRPr sz="948" b="1" i="0" u="none" strike="noStrike" baseline="0">
          <a:solidFill>
            <a:srgbClr val="000000"/>
          </a:solidFill>
          <a:latin typeface="Arial Narrow" pitchFamily="34" charset="0"/>
          <a:ea typeface="Arial Cyr"/>
          <a:cs typeface="Arial Cyr"/>
        </a:defRPr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u="sng" cap="small" baseline="0"/>
            </a:pPr>
            <a:r>
              <a:rPr lang="ru-RU" sz="1200" b="1" u="sng" cap="small" baseline="0" dirty="0">
                <a:effectLst/>
              </a:rPr>
              <a:t>Ввод и выбытие добычных мощностей, млн т</a:t>
            </a:r>
            <a:endParaRPr lang="ru-RU" sz="1200" u="sng" cap="small" baseline="0" dirty="0">
              <a:effectLst/>
            </a:endParaRPr>
          </a:p>
        </c:rich>
      </c:tx>
      <c:layout>
        <c:manualLayout>
          <c:xMode val="edge"/>
          <c:yMode val="edge"/>
          <c:x val="0.21203133903133906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7.6561728395061731E-3"/>
          <c:y val="2.3728813559322035E-2"/>
          <c:w val="0.9846876543209877"/>
          <c:h val="0.84226668245578751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Sheet1!$A$2</c:f>
              <c:strCache>
                <c:ptCount val="1"/>
                <c:pt idx="0">
                  <c:v>Выбытие мощностей</c:v>
                </c:pt>
              </c:strCache>
            </c:strRef>
          </c:tx>
          <c:spPr>
            <a:solidFill>
              <a:srgbClr val="FF2525"/>
            </a:solidFill>
            <a:ln w="25361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70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Sheet1!$B$1:$AC$1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Sheet1!$B$2:$AC$2</c:f>
              <c:numCache>
                <c:formatCode>General</c:formatCode>
                <c:ptCount val="28"/>
                <c:pt idx="0">
                  <c:v>-19.8</c:v>
                </c:pt>
                <c:pt idx="1">
                  <c:v>-23.7</c:v>
                </c:pt>
                <c:pt idx="2">
                  <c:v>-23.7</c:v>
                </c:pt>
                <c:pt idx="3" formatCode="0.0">
                  <c:v>-8.39</c:v>
                </c:pt>
                <c:pt idx="4" formatCode="0.0">
                  <c:v>-20.565000000000001</c:v>
                </c:pt>
                <c:pt idx="5" formatCode="0.0">
                  <c:v>-11.195</c:v>
                </c:pt>
                <c:pt idx="6" formatCode="0.0">
                  <c:v>-12.53</c:v>
                </c:pt>
                <c:pt idx="7" formatCode="0.0">
                  <c:v>-24.62</c:v>
                </c:pt>
                <c:pt idx="8" formatCode="0.0">
                  <c:v>-62.41</c:v>
                </c:pt>
                <c:pt idx="9" formatCode="0.0">
                  <c:v>-6.51</c:v>
                </c:pt>
                <c:pt idx="10" formatCode="0.0">
                  <c:v>-12.39</c:v>
                </c:pt>
                <c:pt idx="11" formatCode="0.0">
                  <c:v>-9.3800000000000008</c:v>
                </c:pt>
                <c:pt idx="12" formatCode="0.0">
                  <c:v>-16.271999999999998</c:v>
                </c:pt>
                <c:pt idx="13" formatCode="0.0">
                  <c:v>-16.239999999999998</c:v>
                </c:pt>
                <c:pt idx="14" formatCode="0.0">
                  <c:v>-9.3650000000000002</c:v>
                </c:pt>
                <c:pt idx="15" formatCode="0.0">
                  <c:v>-10.73</c:v>
                </c:pt>
                <c:pt idx="16">
                  <c:v>-8.5</c:v>
                </c:pt>
                <c:pt idx="17">
                  <c:v>-8.6</c:v>
                </c:pt>
                <c:pt idx="18">
                  <c:v>-15.5</c:v>
                </c:pt>
                <c:pt idx="19">
                  <c:v>-6.2</c:v>
                </c:pt>
                <c:pt idx="20">
                  <c:v>-5.7</c:v>
                </c:pt>
                <c:pt idx="21">
                  <c:v>-6.5</c:v>
                </c:pt>
                <c:pt idx="22">
                  <c:v>-21.6</c:v>
                </c:pt>
                <c:pt idx="23">
                  <c:v>-21.3</c:v>
                </c:pt>
                <c:pt idx="24">
                  <c:v>-26.6</c:v>
                </c:pt>
                <c:pt idx="25">
                  <c:v>-30.1</c:v>
                </c:pt>
                <c:pt idx="26">
                  <c:v>-20</c:v>
                </c:pt>
                <c:pt idx="27">
                  <c:v>-22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F7-4441-B7FB-49FB7FA68F7E}"/>
            </c:ext>
          </c:extLst>
        </c:ser>
        <c:ser>
          <c:idx val="3"/>
          <c:order val="1"/>
          <c:tx>
            <c:strRef>
              <c:f>Sheet1!$A$3</c:f>
              <c:strCache>
                <c:ptCount val="1"/>
                <c:pt idx="0">
                  <c:v>Ввод мощностей</c:v>
                </c:pt>
              </c:strCache>
            </c:strRef>
          </c:tx>
          <c:spPr>
            <a:solidFill>
              <a:srgbClr val="5858C8"/>
            </a:solidFill>
            <a:ln w="25361">
              <a:noFill/>
            </a:ln>
          </c:spPr>
          <c:invertIfNegative val="0"/>
          <c:dLbls>
            <c:dLbl>
              <c:idx val="0"/>
              <c:layout/>
              <c:spPr/>
              <c:txPr>
                <a:bodyPr rot="-5400000" vert="horz"/>
                <a:lstStyle/>
                <a:p>
                  <a:pPr>
                    <a:defRPr sz="700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BF7-4441-B7FB-49FB7FA68F7E}"/>
                </c:ext>
              </c:extLst>
            </c:dLbl>
            <c:dLbl>
              <c:idx val="1"/>
              <c:layout/>
              <c:spPr/>
              <c:txPr>
                <a:bodyPr rot="-5400000" vert="horz"/>
                <a:lstStyle/>
                <a:p>
                  <a:pPr>
                    <a:defRPr sz="700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BF7-4441-B7FB-49FB7FA68F7E}"/>
                </c:ext>
              </c:extLst>
            </c:dLbl>
            <c:dLbl>
              <c:idx val="2"/>
              <c:layout/>
              <c:spPr/>
              <c:txPr>
                <a:bodyPr rot="-5400000" vert="horz"/>
                <a:lstStyle/>
                <a:p>
                  <a:pPr>
                    <a:defRPr sz="700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BF7-4441-B7FB-49FB7FA68F7E}"/>
                </c:ext>
              </c:extLst>
            </c:dLbl>
            <c:dLbl>
              <c:idx val="3"/>
              <c:layout/>
              <c:spPr/>
              <c:txPr>
                <a:bodyPr rot="-5400000" vert="horz"/>
                <a:lstStyle/>
                <a:p>
                  <a:pPr>
                    <a:defRPr sz="700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4BF7-4441-B7FB-49FB7FA68F7E}"/>
                </c:ext>
              </c:extLst>
            </c:dLbl>
            <c:dLbl>
              <c:idx val="4"/>
              <c:layout/>
              <c:spPr/>
              <c:txPr>
                <a:bodyPr rot="-5400000" vert="horz"/>
                <a:lstStyle/>
                <a:p>
                  <a:pPr>
                    <a:defRPr sz="700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4BF7-4441-B7FB-49FB7FA68F7E}"/>
                </c:ext>
              </c:extLst>
            </c:dLbl>
            <c:dLbl>
              <c:idx val="5"/>
              <c:layout/>
              <c:spPr/>
              <c:txPr>
                <a:bodyPr rot="-5400000" vert="horz"/>
                <a:lstStyle/>
                <a:p>
                  <a:pPr>
                    <a:defRPr sz="700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4BF7-4441-B7FB-49FB7FA68F7E}"/>
                </c:ext>
              </c:extLst>
            </c:dLbl>
            <c:dLbl>
              <c:idx val="6"/>
              <c:spPr/>
              <c:txPr>
                <a:bodyPr rot="-5400000" vert="horz"/>
                <a:lstStyle/>
                <a:p>
                  <a:pPr>
                    <a:defRPr sz="700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B6F9-4B5D-A294-CF753E6D4706}"/>
                </c:ext>
              </c:extLst>
            </c:dLbl>
            <c:dLbl>
              <c:idx val="7"/>
              <c:layout>
                <c:manualLayout>
                  <c:x val="-1.9598765432098765E-3"/>
                  <c:y val="-1.0340012725858744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4BF7-4441-B7FB-49FB7FA68F7E}"/>
                </c:ext>
              </c:extLst>
            </c:dLbl>
            <c:dLbl>
              <c:idx val="8"/>
              <c:layout>
                <c:manualLayout>
                  <c:x val="0"/>
                  <c:y val="3.2236317176879336E-3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4BF7-4441-B7FB-49FB7FA68F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70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Sheet1!$B$1:$AC$1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Sheet1!$B$3:$AC$3</c:f>
              <c:numCache>
                <c:formatCode>General</c:formatCode>
                <c:ptCount val="28"/>
                <c:pt idx="0">
                  <c:v>5.5</c:v>
                </c:pt>
                <c:pt idx="1">
                  <c:v>7.3</c:v>
                </c:pt>
                <c:pt idx="2">
                  <c:v>7.3</c:v>
                </c:pt>
                <c:pt idx="3" formatCode="0.0">
                  <c:v>3.1</c:v>
                </c:pt>
                <c:pt idx="4" formatCode="0.0">
                  <c:v>3.95</c:v>
                </c:pt>
                <c:pt idx="5" formatCode="0.0">
                  <c:v>2.0499999999999998</c:v>
                </c:pt>
                <c:pt idx="6" formatCode="0.0">
                  <c:v>3.15</c:v>
                </c:pt>
                <c:pt idx="7" formatCode="0.0">
                  <c:v>2.7850000000000001</c:v>
                </c:pt>
                <c:pt idx="8" formatCode="0.0">
                  <c:v>4.3</c:v>
                </c:pt>
                <c:pt idx="9" formatCode="0.0">
                  <c:v>8.375</c:v>
                </c:pt>
                <c:pt idx="10" formatCode="0.0">
                  <c:v>22.8</c:v>
                </c:pt>
                <c:pt idx="11" formatCode="0.0">
                  <c:v>12.955</c:v>
                </c:pt>
                <c:pt idx="12" formatCode="0.0">
                  <c:v>22.81</c:v>
                </c:pt>
                <c:pt idx="13" formatCode="0.0">
                  <c:v>27.29</c:v>
                </c:pt>
                <c:pt idx="14" formatCode="0.0">
                  <c:v>27.56</c:v>
                </c:pt>
                <c:pt idx="15" formatCode="0.0">
                  <c:v>32.195</c:v>
                </c:pt>
                <c:pt idx="16">
                  <c:v>20.3</c:v>
                </c:pt>
                <c:pt idx="17">
                  <c:v>20.6</c:v>
                </c:pt>
                <c:pt idx="18">
                  <c:v>24.7</c:v>
                </c:pt>
                <c:pt idx="19">
                  <c:v>20.3</c:v>
                </c:pt>
                <c:pt idx="20">
                  <c:v>20</c:v>
                </c:pt>
                <c:pt idx="21">
                  <c:v>21</c:v>
                </c:pt>
                <c:pt idx="22">
                  <c:v>25.2</c:v>
                </c:pt>
                <c:pt idx="23">
                  <c:v>25.2</c:v>
                </c:pt>
                <c:pt idx="24">
                  <c:v>31.7</c:v>
                </c:pt>
                <c:pt idx="25">
                  <c:v>40.299999999999997</c:v>
                </c:pt>
                <c:pt idx="26">
                  <c:v>38</c:v>
                </c:pt>
                <c:pt idx="27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BF7-4441-B7FB-49FB7FA68F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2"/>
        <c:overlap val="100"/>
        <c:axId val="160530896"/>
        <c:axId val="160523840"/>
      </c:barChart>
      <c:catAx>
        <c:axId val="160530896"/>
        <c:scaling>
          <c:orientation val="minMax"/>
        </c:scaling>
        <c:delete val="0"/>
        <c:axPos val="b"/>
        <c:majorGridlines>
          <c:spPr>
            <a:ln w="3170">
              <a:solidFill>
                <a:schemeClr val="bg1">
                  <a:lumMod val="85000"/>
                </a:schemeClr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low"/>
        <c:spPr>
          <a:ln w="3170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900" b="0"/>
            </a:pPr>
            <a:endParaRPr lang="ru-RU"/>
          </a:p>
        </c:txPr>
        <c:crossAx val="16052384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60523840"/>
        <c:scaling>
          <c:orientation val="minMax"/>
          <c:max val="45"/>
          <c:min val="-65"/>
        </c:scaling>
        <c:delete val="1"/>
        <c:axPos val="l"/>
        <c:majorGridlines>
          <c:spPr>
            <a:ln w="3170">
              <a:solidFill>
                <a:schemeClr val="bg1">
                  <a:lumMod val="85000"/>
                </a:schemeClr>
              </a:solidFill>
              <a:prstDash val="solid"/>
            </a:ln>
          </c:spPr>
        </c:majorGridlines>
        <c:numFmt formatCode="0" sourceLinked="0"/>
        <c:majorTickMark val="out"/>
        <c:minorTickMark val="none"/>
        <c:tickLblPos val="nextTo"/>
        <c:crossAx val="160530896"/>
        <c:crosses val="autoZero"/>
        <c:crossBetween val="between"/>
        <c:majorUnit val="15"/>
      </c:valAx>
      <c:spPr>
        <a:noFill/>
        <a:ln w="25361">
          <a:noFill/>
        </a:ln>
      </c:spPr>
    </c:plotArea>
    <c:legend>
      <c:legendPos val="r"/>
      <c:layout>
        <c:manualLayout>
          <c:xMode val="edge"/>
          <c:yMode val="edge"/>
          <c:x val="0.38694212962962965"/>
          <c:y val="0.62165233468261871"/>
          <c:w val="0.31222052469135803"/>
          <c:h val="0.16230250510885996"/>
        </c:manualLayout>
      </c:layout>
      <c:overlay val="0"/>
      <c:spPr>
        <a:noFill/>
        <a:ln w="3170">
          <a:noFill/>
          <a:prstDash val="solid"/>
        </a:ln>
      </c:spPr>
      <c:txPr>
        <a:bodyPr/>
        <a:lstStyle/>
        <a:p>
          <a:pPr>
            <a:defRPr sz="1000" b="0"/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</c:spPr>
  <c:txPr>
    <a:bodyPr/>
    <a:lstStyle/>
    <a:p>
      <a:pPr>
        <a:defRPr sz="799" b="1" i="0" u="none" strike="noStrike" baseline="0">
          <a:solidFill>
            <a:srgbClr val="000000"/>
          </a:solidFill>
          <a:latin typeface="Arial Narrow" pitchFamily="34" charset="0"/>
          <a:ea typeface="Arial Cyr"/>
          <a:cs typeface="Arial Cyr"/>
        </a:defRPr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6.0608465340898622E-2"/>
          <c:w val="1"/>
          <c:h val="0.82023700498128083"/>
        </c:manualLayout>
      </c:layout>
      <c:lineChart>
        <c:grouping val="standar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 Прибыль (убыток) до налогообложения, остающаяся в распоряжении предприятий по добыче и переработке угля, млрд руб</c:v>
                </c:pt>
              </c:strCache>
            </c:strRef>
          </c:tx>
          <c:spPr>
            <a:ln w="31750">
              <a:solidFill>
                <a:srgbClr val="FF0000"/>
              </a:solidFill>
            </a:ln>
          </c:spPr>
          <c:marker>
            <c:symbol val="diamond"/>
            <c:size val="5"/>
            <c:spPr>
              <a:solidFill>
                <a:sysClr val="window" lastClr="FFFFFF"/>
              </a:solidFill>
              <a:ln w="12700">
                <a:solidFill>
                  <a:srgbClr val="FF0000"/>
                </a:solidFill>
              </a:ln>
            </c:spPr>
          </c:marker>
          <c:dLbls>
            <c:dLbl>
              <c:idx val="17"/>
              <c:layout>
                <c:manualLayout>
                  <c:x val="-2.8321512380922748E-2"/>
                  <c:y val="-2.62905180433031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24D-4B5A-B39E-87E7270C7248}"/>
                </c:ext>
              </c:extLst>
            </c:dLbl>
            <c:dLbl>
              <c:idx val="19"/>
              <c:layout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24D-4B5A-B39E-87E7270C7248}"/>
                </c:ext>
              </c:extLst>
            </c:dLbl>
            <c:dLbl>
              <c:idx val="20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24D-4B5A-B39E-87E7270C7248}"/>
                </c:ext>
              </c:extLst>
            </c:dLbl>
            <c:dLbl>
              <c:idx val="21"/>
              <c:layout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24D-4B5A-B39E-87E7270C7248}"/>
                </c:ext>
              </c:extLst>
            </c:dLbl>
            <c:dLbl>
              <c:idx val="22"/>
              <c:layout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B24D-4B5A-B39E-87E7270C7248}"/>
                </c:ext>
              </c:extLst>
            </c:dLbl>
            <c:dLbl>
              <c:idx val="23"/>
              <c:layout>
                <c:manualLayout>
                  <c:x val="-9.062594068171767E-2"/>
                  <c:y val="-1.32702188918699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2C2-4061-AB00-2B2E9B3C3486}"/>
                </c:ext>
              </c:extLst>
            </c:dLbl>
            <c:dLbl>
              <c:idx val="24"/>
              <c:layout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24D-4B5A-B39E-87E7270C7248}"/>
                </c:ext>
              </c:extLst>
            </c:dLbl>
            <c:dLbl>
              <c:idx val="25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B24D-4B5A-B39E-87E7270C72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Sheet1!$E$2:$AF$2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Sheet1!$E$3:$AF$3</c:f>
              <c:numCache>
                <c:formatCode>General</c:formatCode>
                <c:ptCount val="28"/>
                <c:pt idx="17">
                  <c:v>68.7</c:v>
                </c:pt>
                <c:pt idx="18">
                  <c:v>9.1999999999999993</c:v>
                </c:pt>
                <c:pt idx="19">
                  <c:v>77.7</c:v>
                </c:pt>
                <c:pt idx="20">
                  <c:v>133</c:v>
                </c:pt>
                <c:pt idx="21">
                  <c:v>58</c:v>
                </c:pt>
                <c:pt idx="22">
                  <c:v>-23</c:v>
                </c:pt>
                <c:pt idx="23">
                  <c:v>-108</c:v>
                </c:pt>
                <c:pt idx="24">
                  <c:v>-70</c:v>
                </c:pt>
                <c:pt idx="25">
                  <c:v>129</c:v>
                </c:pt>
                <c:pt idx="26">
                  <c:v>272</c:v>
                </c:pt>
                <c:pt idx="27">
                  <c:v>280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7-B24D-4B5A-B39E-87E7270C7248}"/>
            </c:ext>
          </c:extLst>
        </c:ser>
        <c:ser>
          <c:idx val="2"/>
          <c:order val="1"/>
          <c:tx>
            <c:strRef>
              <c:f>Sheet1!$A$4</c:f>
              <c:strCache>
                <c:ptCount val="1"/>
                <c:pt idx="0">
                  <c:v> Инвестиции, млрд руб</c:v>
                </c:pt>
              </c:strCache>
            </c:strRef>
          </c:tx>
          <c:spPr>
            <a:ln w="31750">
              <a:solidFill>
                <a:srgbClr val="7030A0"/>
              </a:solidFill>
            </a:ln>
          </c:spPr>
          <c:marker>
            <c:symbol val="triangle"/>
            <c:size val="5"/>
            <c:spPr>
              <a:solidFill>
                <a:sysClr val="window" lastClr="FFFFFF"/>
              </a:solidFill>
              <a:ln w="12700">
                <a:solidFill>
                  <a:srgbClr val="7030A0"/>
                </a:solidFill>
              </a:ln>
            </c:spPr>
          </c:marker>
          <c:dLbls>
            <c:dLbl>
              <c:idx val="17"/>
              <c:layout>
                <c:manualLayout>
                  <c:x val="-3.6501667401170911E-2"/>
                  <c:y val="2.11116150838077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B24D-4B5A-B39E-87E7270C7248}"/>
                </c:ext>
              </c:extLst>
            </c:dLbl>
            <c:dLbl>
              <c:idx val="19"/>
              <c:layout>
                <c:manualLayout>
                  <c:x val="-5.0579445462228562E-2"/>
                  <c:y val="-1.18238218644102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B24D-4B5A-B39E-87E7270C7248}"/>
                </c:ext>
              </c:extLst>
            </c:dLbl>
            <c:dLbl>
              <c:idx val="22"/>
              <c:layout>
                <c:manualLayout>
                  <c:x val="-1.0055555757898323E-2"/>
                  <c:y val="-2.63483495585743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B24D-4B5A-B39E-87E7270C72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Sheet1!$E$2:$AF$2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Sheet1!$E$4:$AF$4</c:f>
              <c:numCache>
                <c:formatCode>General</c:formatCode>
                <c:ptCount val="28"/>
                <c:pt idx="0">
                  <c:v>25</c:v>
                </c:pt>
                <c:pt idx="1">
                  <c:v>24</c:v>
                </c:pt>
                <c:pt idx="2">
                  <c:v>22</c:v>
                </c:pt>
                <c:pt idx="3">
                  <c:v>20</c:v>
                </c:pt>
                <c:pt idx="4">
                  <c:v>18</c:v>
                </c:pt>
                <c:pt idx="5">
                  <c:v>15</c:v>
                </c:pt>
                <c:pt idx="6">
                  <c:v>12</c:v>
                </c:pt>
                <c:pt idx="7">
                  <c:v>10</c:v>
                </c:pt>
                <c:pt idx="8">
                  <c:v>11</c:v>
                </c:pt>
                <c:pt idx="9">
                  <c:v>12.8</c:v>
                </c:pt>
                <c:pt idx="10">
                  <c:v>20.3</c:v>
                </c:pt>
                <c:pt idx="11">
                  <c:v>13.5</c:v>
                </c:pt>
                <c:pt idx="12">
                  <c:v>16.3</c:v>
                </c:pt>
                <c:pt idx="13">
                  <c:v>22.9</c:v>
                </c:pt>
                <c:pt idx="14">
                  <c:v>35.200000000000003</c:v>
                </c:pt>
                <c:pt idx="15">
                  <c:v>44.6</c:v>
                </c:pt>
                <c:pt idx="16">
                  <c:v>52</c:v>
                </c:pt>
                <c:pt idx="17">
                  <c:v>60</c:v>
                </c:pt>
                <c:pt idx="18">
                  <c:v>31.4</c:v>
                </c:pt>
                <c:pt idx="19">
                  <c:v>56</c:v>
                </c:pt>
                <c:pt idx="20">
                  <c:v>99.5</c:v>
                </c:pt>
                <c:pt idx="21">
                  <c:v>116.9</c:v>
                </c:pt>
                <c:pt idx="22">
                  <c:v>80.400000000000006</c:v>
                </c:pt>
                <c:pt idx="23">
                  <c:v>60.1</c:v>
                </c:pt>
                <c:pt idx="24">
                  <c:v>60.6</c:v>
                </c:pt>
                <c:pt idx="25">
                  <c:v>73.599999999999994</c:v>
                </c:pt>
                <c:pt idx="26">
                  <c:v>110</c:v>
                </c:pt>
                <c:pt idx="27">
                  <c:v>150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B-B24D-4B5A-B39E-87E7270C7248}"/>
            </c:ext>
          </c:extLst>
        </c:ser>
        <c:ser>
          <c:idx val="3"/>
          <c:order val="2"/>
          <c:tx>
            <c:strRef>
              <c:f>Sheet1!$A$5</c:f>
              <c:strCache>
                <c:ptCount val="1"/>
                <c:pt idx="0">
                  <c:v> Поступление налогов, млрд руб.</c:v>
                </c:pt>
              </c:strCache>
            </c:strRef>
          </c:tx>
          <c:spPr>
            <a:ln w="31750">
              <a:solidFill>
                <a:srgbClr val="0000FF"/>
              </a:solidFill>
            </a:ln>
          </c:spPr>
          <c:marker>
            <c:symbol val="circle"/>
            <c:size val="5"/>
            <c:spPr>
              <a:solidFill>
                <a:srgbClr val="0000FF"/>
              </a:solidFill>
              <a:ln>
                <a:solidFill>
                  <a:sysClr val="window" lastClr="FFFFFF"/>
                </a:solidFill>
              </a:ln>
            </c:spPr>
          </c:marker>
          <c:dLbls>
            <c:dLbl>
              <c:idx val="18"/>
              <c:layout>
                <c:manualLayout>
                  <c:x val="-2.8321512380922821E-2"/>
                  <c:y val="2.31126373790238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B24D-4B5A-B39E-87E7270C7248}"/>
                </c:ext>
              </c:extLst>
            </c:dLbl>
            <c:dLbl>
              <c:idx val="20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B24D-4B5A-B39E-87E7270C7248}"/>
                </c:ext>
              </c:extLst>
            </c:dLbl>
            <c:dLbl>
              <c:idx val="21"/>
              <c:layout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B24D-4B5A-B39E-87E7270C7248}"/>
                </c:ext>
              </c:extLst>
            </c:dLbl>
            <c:dLbl>
              <c:idx val="22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B24D-4B5A-B39E-87E7270C7248}"/>
                </c:ext>
              </c:extLst>
            </c:dLbl>
            <c:dLbl>
              <c:idx val="23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B24D-4B5A-B39E-87E7270C7248}"/>
                </c:ext>
              </c:extLst>
            </c:dLbl>
            <c:dLbl>
              <c:idx val="24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B24D-4B5A-B39E-87E7270C72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 b="1">
                    <a:solidFill>
                      <a:srgbClr val="333399"/>
                    </a:solidFill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Sheet1!$E$2:$AF$2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Sheet1!$E$5:$AF$5</c:f>
              <c:numCache>
                <c:formatCode>General</c:formatCode>
                <c:ptCount val="28"/>
                <c:pt idx="17" formatCode="0.0">
                  <c:v>44.576523000000002</c:v>
                </c:pt>
                <c:pt idx="18" formatCode="0.0">
                  <c:v>30.241067000000001</c:v>
                </c:pt>
                <c:pt idx="19" formatCode="0.0">
                  <c:v>46.350109000000003</c:v>
                </c:pt>
                <c:pt idx="20" formatCode="0.0">
                  <c:v>70.859155999999999</c:v>
                </c:pt>
                <c:pt idx="21" formatCode="0.0">
                  <c:v>46.025829999999999</c:v>
                </c:pt>
                <c:pt idx="22">
                  <c:v>23.8</c:v>
                </c:pt>
                <c:pt idx="23">
                  <c:v>23.6</c:v>
                </c:pt>
                <c:pt idx="24">
                  <c:v>42.6</c:v>
                </c:pt>
                <c:pt idx="25">
                  <c:v>51.5</c:v>
                </c:pt>
                <c:pt idx="26">
                  <c:v>92.1</c:v>
                </c:pt>
                <c:pt idx="27">
                  <c:v>110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2-B24D-4B5A-B39E-87E7270C72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524232"/>
        <c:axId val="160525800"/>
      </c:lineChart>
      <c:catAx>
        <c:axId val="160524232"/>
        <c:scaling>
          <c:orientation val="minMax"/>
        </c:scaling>
        <c:delete val="0"/>
        <c:axPos val="b"/>
        <c:majorGridlines>
          <c:spPr>
            <a:ln w="3175">
              <a:solidFill>
                <a:sysClr val="window" lastClr="FFFFFF">
                  <a:lumMod val="85000"/>
                </a:sysClr>
              </a:solidFill>
            </a:ln>
          </c:spPr>
        </c:majorGridlines>
        <c:numFmt formatCode="0" sourceLinked="0"/>
        <c:majorTickMark val="out"/>
        <c:minorTickMark val="none"/>
        <c:tickLblPos val="low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-5400000" vert="horz"/>
          <a:lstStyle/>
          <a:p>
            <a:pPr>
              <a:defRPr sz="900"/>
            </a:pPr>
            <a:endParaRPr lang="ru-RU"/>
          </a:p>
        </c:txPr>
        <c:crossAx val="160525800"/>
        <c:crossesAt val="0"/>
        <c:auto val="1"/>
        <c:lblAlgn val="ctr"/>
        <c:lblOffset val="100"/>
        <c:noMultiLvlLbl val="0"/>
      </c:catAx>
      <c:valAx>
        <c:axId val="160525800"/>
        <c:scaling>
          <c:orientation val="minMax"/>
          <c:max val="280"/>
          <c:min val="-120"/>
        </c:scaling>
        <c:delete val="1"/>
        <c:axPos val="l"/>
        <c:majorGridlines>
          <c:spPr>
            <a:ln w="3175">
              <a:solidFill>
                <a:schemeClr val="bg1">
                  <a:lumMod val="85000"/>
                </a:schemeClr>
              </a:solidFill>
              <a:prstDash val="solid"/>
            </a:ln>
          </c:spPr>
        </c:majorGridlines>
        <c:numFmt formatCode="0" sourceLinked="0"/>
        <c:majorTickMark val="out"/>
        <c:minorTickMark val="none"/>
        <c:tickLblPos val="nextTo"/>
        <c:crossAx val="160524232"/>
        <c:crosses val="autoZero"/>
        <c:crossBetween val="between"/>
        <c:majorUnit val="20"/>
        <c:minorUnit val="10"/>
      </c:valAx>
      <c:spPr>
        <a:noFill/>
        <a:ln w="12700">
          <a:noFill/>
          <a:prstDash val="solid"/>
        </a:ln>
      </c:spPr>
    </c:plotArea>
    <c:legend>
      <c:legendPos val="r"/>
      <c:layout>
        <c:manualLayout>
          <c:xMode val="edge"/>
          <c:yMode val="edge"/>
          <c:x val="5.2117901234567894E-2"/>
          <c:y val="0.11756203264213397"/>
          <c:w val="0.65725336748245111"/>
          <c:h val="0.25213056753489305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rgbClr val="1F497D"/>
      </a:solidFill>
    </a:ln>
  </c:spPr>
  <c:txPr>
    <a:bodyPr/>
    <a:lstStyle/>
    <a:p>
      <a:pPr>
        <a:defRPr sz="975" b="0" i="0" u="none" strike="noStrike" baseline="0">
          <a:solidFill>
            <a:srgbClr val="000000"/>
          </a:solidFill>
          <a:latin typeface="Arial Narrow" pitchFamily="34" charset="0"/>
          <a:ea typeface="Calibri"/>
          <a:cs typeface="Calibri"/>
        </a:defRPr>
      </a:pPr>
      <a:endParaRPr lang="ru-RU"/>
    </a:p>
  </c:txPr>
  <c:externalData r:id="rId2">
    <c:autoUpdate val="0"/>
  </c:externalData>
  <c:userShapes r:id="rId3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854938271604951E-3"/>
          <c:y val="4.7627046619172601E-2"/>
          <c:w val="0.99841450617283956"/>
          <c:h val="0.821618786624746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bg1">
                <a:lumMod val="50000"/>
              </a:schemeClr>
            </a:solidFill>
            <a:ln w="3173">
              <a:solidFill>
                <a:srgbClr val="FFFFFF"/>
              </a:solidFill>
              <a:prstDash val="solid"/>
            </a:ln>
          </c:spPr>
          <c:invertIfNegative val="0"/>
          <c:dLbls>
            <c:dLbl>
              <c:idx val="3"/>
              <c:layout>
                <c:manualLayout>
                  <c:x val="5.0597609561752986E-2"/>
                  <c:y val="6.2292286056828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F50-416A-8AE8-EAC2E84899F9}"/>
                </c:ext>
              </c:extLst>
            </c:dLbl>
            <c:dLbl>
              <c:idx val="5"/>
              <c:layout>
                <c:manualLayout>
                  <c:x val="4.3625430812783608E-3"/>
                  <c:y val="5.862612351474518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8A4-4163-A2F4-3AE08ED287D8}"/>
                </c:ext>
              </c:extLst>
            </c:dLbl>
            <c:dLbl>
              <c:idx val="8"/>
              <c:layout>
                <c:manualLayout>
                  <c:x val="1.06284898429687E-2"/>
                  <c:y val="-7.755997318653361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8A4-4163-A2F4-3AE08ED287D8}"/>
                </c:ext>
              </c:extLst>
            </c:dLbl>
            <c:dLbl>
              <c:idx val="25"/>
              <c:numFmt formatCode="0.000" sourceLinked="0"/>
              <c:spPr>
                <a:noFill/>
                <a:ln w="25382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FBC5-496A-A64F-1CFE04C28F1D}"/>
                </c:ext>
              </c:extLst>
            </c:dLbl>
            <c:dLbl>
              <c:idx val="26"/>
              <c:numFmt formatCode="0.000" sourceLinked="0"/>
              <c:spPr>
                <a:noFill/>
                <a:ln w="25382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BC5-496A-A64F-1CFE04C28F1D}"/>
                </c:ext>
              </c:extLst>
            </c:dLbl>
            <c:dLbl>
              <c:idx val="27"/>
              <c:numFmt formatCode="0.000" sourceLinked="0"/>
              <c:spPr>
                <a:noFill/>
                <a:ln w="25382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FBC5-496A-A64F-1CFE04C28F1D}"/>
                </c:ext>
              </c:extLst>
            </c:dLbl>
            <c:numFmt formatCode="0.00" sourceLinked="0"/>
            <c:spPr>
              <a:noFill/>
              <a:ln w="25382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Sheet1!$B$1:$AD$1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Sheet1!$B$2:$AD$2</c:f>
              <c:numCache>
                <c:formatCode>General</c:formatCode>
                <c:ptCount val="28"/>
                <c:pt idx="2">
                  <c:v>0.72</c:v>
                </c:pt>
                <c:pt idx="3">
                  <c:v>0.79</c:v>
                </c:pt>
                <c:pt idx="4">
                  <c:v>0.31</c:v>
                </c:pt>
                <c:pt idx="5">
                  <c:v>0.23</c:v>
                </c:pt>
                <c:pt idx="6">
                  <c:v>0.19</c:v>
                </c:pt>
                <c:pt idx="7">
                  <c:v>0.16</c:v>
                </c:pt>
                <c:pt idx="8">
                  <c:v>0.25</c:v>
                </c:pt>
                <c:pt idx="9">
                  <c:v>0.18</c:v>
                </c:pt>
                <c:pt idx="10">
                  <c:v>0.09</c:v>
                </c:pt>
                <c:pt idx="11">
                  <c:v>0.1</c:v>
                </c:pt>
                <c:pt idx="12">
                  <c:v>0.08</c:v>
                </c:pt>
                <c:pt idx="13">
                  <c:v>4.2999999999999997E-2</c:v>
                </c:pt>
                <c:pt idx="14">
                  <c:v>3.5999999999999997E-2</c:v>
                </c:pt>
                <c:pt idx="15">
                  <c:v>4.2000000000000003E-2</c:v>
                </c:pt>
                <c:pt idx="16">
                  <c:v>4.1000000000000002E-2</c:v>
                </c:pt>
                <c:pt idx="17">
                  <c:v>4.5999999999999999E-2</c:v>
                </c:pt>
                <c:pt idx="18">
                  <c:v>0.09</c:v>
                </c:pt>
                <c:pt idx="19">
                  <c:v>0.04</c:v>
                </c:pt>
                <c:pt idx="20">
                  <c:v>0.01</c:v>
                </c:pt>
                <c:pt idx="21">
                  <c:v>0.01</c:v>
                </c:pt>
                <c:pt idx="22">
                  <c:v>0.02</c:v>
                </c:pt>
                <c:pt idx="23">
                  <c:v>0.01</c:v>
                </c:pt>
                <c:pt idx="24">
                  <c:v>0.01</c:v>
                </c:pt>
                <c:pt idx="25">
                  <c:v>6.0000000000000001E-3</c:v>
                </c:pt>
                <c:pt idx="26">
                  <c:v>3.6269949306293931E-3</c:v>
                </c:pt>
                <c:pt idx="27">
                  <c:v>2.6162005165488653E-3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8A4-4163-A2F4-3AE08ED287D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270776416"/>
        <c:axId val="270783472"/>
      </c:barChart>
      <c:catAx>
        <c:axId val="27077641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3173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900" b="0"/>
            </a:pPr>
            <a:endParaRPr lang="ru-RU"/>
          </a:p>
        </c:txPr>
        <c:crossAx val="270783472"/>
        <c:crossesAt val="0"/>
        <c:auto val="0"/>
        <c:lblAlgn val="ctr"/>
        <c:lblOffset val="100"/>
        <c:tickLblSkip val="1"/>
        <c:tickMarkSkip val="1"/>
        <c:noMultiLvlLbl val="0"/>
      </c:catAx>
      <c:valAx>
        <c:axId val="270783472"/>
        <c:scaling>
          <c:orientation val="minMax"/>
          <c:min val="0"/>
        </c:scaling>
        <c:delete val="1"/>
        <c:axPos val="l"/>
        <c:majorGridlines>
          <c:spPr>
            <a:ln w="3173">
              <a:solidFill>
                <a:schemeClr val="bg1">
                  <a:lumMod val="85000"/>
                </a:schemeClr>
              </a:solidFill>
              <a:prstDash val="solid"/>
            </a:ln>
          </c:spPr>
        </c:majorGridlines>
        <c:numFmt formatCode="General" sourceLinked="1"/>
        <c:majorTickMark val="cross"/>
        <c:minorTickMark val="none"/>
        <c:tickLblPos val="nextTo"/>
        <c:crossAx val="270776416"/>
        <c:crosses val="autoZero"/>
        <c:crossBetween val="between"/>
      </c:valAx>
      <c:spPr>
        <a:noFill/>
        <a:ln w="25382">
          <a:noFill/>
        </a:ln>
      </c:spPr>
    </c:plotArea>
    <c:plotVisOnly val="1"/>
    <c:dispBlanksAs val="gap"/>
    <c:showDLblsOverMax val="0"/>
  </c:chart>
  <c:spPr>
    <a:noFill/>
    <a:ln>
      <a:solidFill>
        <a:schemeClr val="accent1"/>
      </a:solidFill>
    </a:ln>
  </c:spPr>
  <c:txPr>
    <a:bodyPr/>
    <a:lstStyle/>
    <a:p>
      <a:pPr>
        <a:defRPr sz="700" b="1" i="0" u="none" strike="noStrike" baseline="0">
          <a:solidFill>
            <a:srgbClr val="000000"/>
          </a:solidFill>
          <a:latin typeface="Arial Narrow" pitchFamily="34" charset="0"/>
          <a:ea typeface="Arial"/>
          <a:cs typeface="Arial"/>
        </a:defRPr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483024691358078E-3"/>
          <c:y val="3.0869859078773976E-2"/>
          <c:w val="0.99555169753086414"/>
          <c:h val="0.8548291937107914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Бюджетное финансирование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25371">
              <a:noFill/>
            </a:ln>
          </c:spPr>
          <c:invertIfNegative val="0"/>
          <c:dLbls>
            <c:dLbl>
              <c:idx val="0"/>
              <c:layout>
                <c:manualLayout>
                  <c:x val="6.1651728490267361E-3"/>
                  <c:y val="-1.2352890199922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561-44BF-8FDD-0AE208FAA6E4}"/>
                </c:ext>
              </c:extLst>
            </c:dLbl>
            <c:dLbl>
              <c:idx val="3"/>
              <c:layout>
                <c:manualLayout>
                  <c:x val="-4.4975652943780434E-2"/>
                  <c:y val="8.0090082073064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BD6-46E0-A5C9-01B4DECD3761}"/>
                </c:ext>
              </c:extLst>
            </c:dLbl>
            <c:dLbl>
              <c:idx val="14"/>
              <c:layout>
                <c:manualLayout>
                  <c:x val="-2.1284857332353893E-3"/>
                  <c:y val="-6.70973260080720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561-44BF-8FDD-0AE208FAA6E4}"/>
                </c:ext>
              </c:extLst>
            </c:dLbl>
            <c:spPr>
              <a:noFill/>
              <a:ln w="25371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Sheet1!$B$1:$AC$1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Sheet1!$B$2:$AC$2</c:f>
              <c:numCache>
                <c:formatCode>General</c:formatCode>
                <c:ptCount val="28"/>
                <c:pt idx="3">
                  <c:v>3250</c:v>
                </c:pt>
                <c:pt idx="4">
                  <c:v>1625</c:v>
                </c:pt>
                <c:pt idx="5">
                  <c:v>1940</c:v>
                </c:pt>
                <c:pt idx="6">
                  <c:v>1120</c:v>
                </c:pt>
                <c:pt idx="7">
                  <c:v>540</c:v>
                </c:pt>
                <c:pt idx="8">
                  <c:v>410</c:v>
                </c:pt>
                <c:pt idx="9">
                  <c:v>285</c:v>
                </c:pt>
                <c:pt idx="10">
                  <c:v>277</c:v>
                </c:pt>
                <c:pt idx="11">
                  <c:v>223</c:v>
                </c:pt>
                <c:pt idx="12">
                  <c:v>213</c:v>
                </c:pt>
                <c:pt idx="13">
                  <c:v>211</c:v>
                </c:pt>
                <c:pt idx="14">
                  <c:v>229</c:v>
                </c:pt>
                <c:pt idx="15">
                  <c:v>245</c:v>
                </c:pt>
                <c:pt idx="16">
                  <c:v>275</c:v>
                </c:pt>
                <c:pt idx="17">
                  <c:v>528.20000000000005</c:v>
                </c:pt>
                <c:pt idx="18">
                  <c:v>598</c:v>
                </c:pt>
                <c:pt idx="19">
                  <c:v>418</c:v>
                </c:pt>
                <c:pt idx="20">
                  <c:v>193</c:v>
                </c:pt>
                <c:pt idx="21">
                  <c:v>177</c:v>
                </c:pt>
                <c:pt idx="22">
                  <c:v>242</c:v>
                </c:pt>
                <c:pt idx="23">
                  <c:v>121</c:v>
                </c:pt>
                <c:pt idx="24">
                  <c:v>64</c:v>
                </c:pt>
                <c:pt idx="25">
                  <c:v>51</c:v>
                </c:pt>
                <c:pt idx="26">
                  <c:v>54</c:v>
                </c:pt>
                <c:pt idx="27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61-44BF-8FDD-0AE208FAA6E4}"/>
            </c:ext>
          </c:extLst>
        </c:ser>
        <c:ser>
          <c:idx val="0"/>
          <c:order val="1"/>
          <c:tx>
            <c:strRef>
              <c:f>Sheet1!$A$4</c:f>
              <c:strCache>
                <c:ptCount val="1"/>
                <c:pt idx="0">
                  <c:v>в том числе заемные средства Мирового банка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Sheet1!$B$1:$AC$1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Sheet1!$B$4:$AC$4</c:f>
              <c:numCache>
                <c:formatCode>General</c:formatCode>
                <c:ptCount val="28"/>
                <c:pt idx="5">
                  <c:v>500</c:v>
                </c:pt>
                <c:pt idx="6">
                  <c:v>400</c:v>
                </c:pt>
                <c:pt idx="8">
                  <c:v>150</c:v>
                </c:pt>
                <c:pt idx="9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561-44BF-8FDD-0AE208FAA6E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40"/>
        <c:axId val="270778376"/>
        <c:axId val="270783080"/>
      </c:barChart>
      <c:catAx>
        <c:axId val="270778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1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900"/>
            </a:pPr>
            <a:endParaRPr lang="ru-RU"/>
          </a:p>
        </c:txPr>
        <c:crossAx val="27078308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70783080"/>
        <c:scaling>
          <c:orientation val="minMax"/>
        </c:scaling>
        <c:delete val="1"/>
        <c:axPos val="l"/>
        <c:majorGridlines>
          <c:spPr>
            <a:ln w="3171">
              <a:solidFill>
                <a:schemeClr val="bg1">
                  <a:lumMod val="85000"/>
                </a:schemeClr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crossAx val="270778376"/>
        <c:crosses val="autoZero"/>
        <c:crossBetween val="between"/>
      </c:valAx>
      <c:spPr>
        <a:noFill/>
        <a:ln w="25371">
          <a:noFill/>
        </a:ln>
      </c:spPr>
    </c:plotArea>
    <c:legend>
      <c:legendPos val="r"/>
      <c:layout>
        <c:manualLayout>
          <c:xMode val="edge"/>
          <c:yMode val="edge"/>
          <c:x val="0.289602067918801"/>
          <c:y val="0.56644294294294295"/>
          <c:w val="0.54379282868525891"/>
          <c:h val="8.8105046235731094E-2"/>
        </c:manualLayout>
      </c:layout>
      <c:overlay val="0"/>
      <c:spPr>
        <a:noFill/>
        <a:ln w="25371">
          <a:noFill/>
        </a:ln>
      </c:spPr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 Narrow" pitchFamily="34" charset="0"/>
          <a:ea typeface="Arial Cyr"/>
          <a:cs typeface="Arial Cyr"/>
        </a:defRPr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6.8824324324324324E-2"/>
          <c:w val="0.99945972222222224"/>
          <c:h val="0.77851028243140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Лист1!$A$4</c:f>
              <c:strCache>
                <c:ptCount val="1"/>
                <c:pt idx="0">
                  <c:v>Производительность труда рабочего по добыче, т/мес.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</c:spPr>
          <c:invertIfNegative val="0"/>
          <c:dPt>
            <c:idx val="5"/>
            <c:invertIfNegative val="0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573E-44F9-8990-090BC6D02DD3}"/>
              </c:ext>
            </c:extLst>
          </c:dPt>
          <c:dLbls>
            <c:dLbl>
              <c:idx val="12"/>
              <c:layout>
                <c:manualLayout>
                  <c:x val="0"/>
                  <c:y val="-7.7275132275132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73E-44F9-8990-090BC6D02DD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Лист1!$E$3:$AF$3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Лист1!$E$4:$AF$4</c:f>
              <c:numCache>
                <c:formatCode>General</c:formatCode>
                <c:ptCount val="28"/>
                <c:pt idx="0">
                  <c:v>85</c:v>
                </c:pt>
                <c:pt idx="1">
                  <c:v>70</c:v>
                </c:pt>
                <c:pt idx="2">
                  <c:v>68</c:v>
                </c:pt>
                <c:pt idx="3">
                  <c:v>64</c:v>
                </c:pt>
                <c:pt idx="4">
                  <c:v>68</c:v>
                </c:pt>
                <c:pt idx="5">
                  <c:v>72</c:v>
                </c:pt>
                <c:pt idx="6">
                  <c:v>85</c:v>
                </c:pt>
                <c:pt idx="7">
                  <c:v>87.9</c:v>
                </c:pt>
                <c:pt idx="8">
                  <c:v>102.9</c:v>
                </c:pt>
                <c:pt idx="9">
                  <c:v>110.3</c:v>
                </c:pt>
                <c:pt idx="10">
                  <c:v>116.6</c:v>
                </c:pt>
                <c:pt idx="11">
                  <c:v>118.3</c:v>
                </c:pt>
                <c:pt idx="12">
                  <c:v>137.69999999999999</c:v>
                </c:pt>
                <c:pt idx="13">
                  <c:v>159.1</c:v>
                </c:pt>
                <c:pt idx="14">
                  <c:v>164.6</c:v>
                </c:pt>
                <c:pt idx="15">
                  <c:v>176.9</c:v>
                </c:pt>
                <c:pt idx="16">
                  <c:v>184.9</c:v>
                </c:pt>
                <c:pt idx="17">
                  <c:v>202.2</c:v>
                </c:pt>
                <c:pt idx="18">
                  <c:v>205.4</c:v>
                </c:pt>
                <c:pt idx="19">
                  <c:v>238</c:v>
                </c:pt>
                <c:pt idx="20">
                  <c:v>244.59200000000001</c:v>
                </c:pt>
                <c:pt idx="21">
                  <c:v>249.95699999999999</c:v>
                </c:pt>
                <c:pt idx="22">
                  <c:v>256.7</c:v>
                </c:pt>
                <c:pt idx="23">
                  <c:v>282</c:v>
                </c:pt>
                <c:pt idx="24">
                  <c:v>299.39999999999998</c:v>
                </c:pt>
                <c:pt idx="25">
                  <c:v>324.7</c:v>
                </c:pt>
                <c:pt idx="26">
                  <c:v>350</c:v>
                </c:pt>
                <c:pt idx="27">
                  <c:v>380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73E-44F9-8990-090BC6D02D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270778768"/>
        <c:axId val="270782296"/>
      </c:barChart>
      <c:lineChart>
        <c:grouping val="standard"/>
        <c:varyColors val="0"/>
        <c:ser>
          <c:idx val="1"/>
          <c:order val="1"/>
          <c:tx>
            <c:strRef>
              <c:f>Лист1!$A$5</c:f>
              <c:strCache>
                <c:ptCount val="1"/>
                <c:pt idx="0">
                  <c:v>Среднесписочная численность рабочих по добыче, тыс.чел.</c:v>
                </c:pt>
              </c:strCache>
            </c:strRef>
          </c:tx>
          <c:spPr>
            <a:ln w="34925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square"/>
            <c:size val="13"/>
            <c:spPr>
              <a:solidFill>
                <a:schemeClr val="bg1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Лист1!$E$3:$AF$3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Лист1!$E$5:$AF$5</c:f>
              <c:numCache>
                <c:formatCode>General</c:formatCode>
                <c:ptCount val="28"/>
                <c:pt idx="0">
                  <c:v>349</c:v>
                </c:pt>
                <c:pt idx="1">
                  <c:v>369</c:v>
                </c:pt>
                <c:pt idx="2">
                  <c:v>372.1</c:v>
                </c:pt>
                <c:pt idx="3">
                  <c:v>341.7</c:v>
                </c:pt>
                <c:pt idx="4">
                  <c:v>306.3</c:v>
                </c:pt>
                <c:pt idx="5">
                  <c:v>275.7</c:v>
                </c:pt>
                <c:pt idx="6">
                  <c:v>236.4</c:v>
                </c:pt>
                <c:pt idx="7">
                  <c:v>211.5</c:v>
                </c:pt>
                <c:pt idx="8">
                  <c:v>196.1</c:v>
                </c:pt>
                <c:pt idx="9">
                  <c:v>191.2</c:v>
                </c:pt>
                <c:pt idx="10">
                  <c:v>190</c:v>
                </c:pt>
                <c:pt idx="11">
                  <c:v>175.5</c:v>
                </c:pt>
                <c:pt idx="12">
                  <c:v>163.6</c:v>
                </c:pt>
                <c:pt idx="13">
                  <c:v>148.19999999999999</c:v>
                </c:pt>
                <c:pt idx="14">
                  <c:v>150.30000000000001</c:v>
                </c:pt>
                <c:pt idx="15">
                  <c:v>143.5</c:v>
                </c:pt>
                <c:pt idx="16">
                  <c:v>137.6</c:v>
                </c:pt>
                <c:pt idx="17">
                  <c:v>132.4</c:v>
                </c:pt>
                <c:pt idx="18">
                  <c:v>119.8</c:v>
                </c:pt>
                <c:pt idx="19">
                  <c:v>118.1</c:v>
                </c:pt>
                <c:pt idx="20">
                  <c:v>116.8</c:v>
                </c:pt>
                <c:pt idx="21">
                  <c:v>117.8</c:v>
                </c:pt>
                <c:pt idx="22">
                  <c:v>112.4</c:v>
                </c:pt>
                <c:pt idx="23">
                  <c:v>102.9</c:v>
                </c:pt>
                <c:pt idx="24">
                  <c:v>96.9</c:v>
                </c:pt>
                <c:pt idx="25">
                  <c:v>92.1</c:v>
                </c:pt>
                <c:pt idx="26">
                  <c:v>91</c:v>
                </c:pt>
                <c:pt idx="27">
                  <c:v>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73E-44F9-8990-090BC6D02D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0778768"/>
        <c:axId val="270782296"/>
      </c:lineChart>
      <c:catAx>
        <c:axId val="270778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900" b="0"/>
            </a:pPr>
            <a:endParaRPr lang="ru-RU"/>
          </a:p>
        </c:txPr>
        <c:crossAx val="270782296"/>
        <c:crosses val="autoZero"/>
        <c:auto val="1"/>
        <c:lblAlgn val="ctr"/>
        <c:lblOffset val="100"/>
        <c:noMultiLvlLbl val="0"/>
      </c:catAx>
      <c:valAx>
        <c:axId val="270782296"/>
        <c:scaling>
          <c:orientation val="minMax"/>
        </c:scaling>
        <c:delete val="1"/>
        <c:axPos val="l"/>
        <c:majorGridlines>
          <c:spPr>
            <a:ln w="3175">
              <a:solidFill>
                <a:schemeClr val="bg1">
                  <a:lumMod val="85000"/>
                </a:schemeClr>
              </a:solidFill>
            </a:ln>
          </c:spPr>
        </c:majorGridlines>
        <c:numFmt formatCode="0" sourceLinked="0"/>
        <c:majorTickMark val="out"/>
        <c:minorTickMark val="none"/>
        <c:tickLblPos val="none"/>
        <c:crossAx val="2707787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3472067286409917"/>
          <c:y val="0.10135879866278291"/>
          <c:w val="0.7382109340416112"/>
          <c:h val="9.8026967164467765E-2"/>
        </c:manualLayout>
      </c:layout>
      <c:overlay val="0"/>
      <c:txPr>
        <a:bodyPr/>
        <a:lstStyle/>
        <a:p>
          <a:pPr>
            <a:defRPr sz="900" b="0"/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</c:spPr>
  <c:txPr>
    <a:bodyPr/>
    <a:lstStyle/>
    <a:p>
      <a:pPr>
        <a:defRPr sz="900" b="0">
          <a:latin typeface="Arial Narrow" pitchFamily="34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913843338390038E-2"/>
          <c:y val="4.4898180830844417E-2"/>
          <c:w val="0.87469879518072291"/>
          <c:h val="0.84897959183673466"/>
        </c:manualLayout>
      </c:layout>
      <c:lineChart>
        <c:grouping val="standard"/>
        <c:varyColors val="0"/>
        <c:ser>
          <c:idx val="0"/>
          <c:order val="0"/>
          <c:tx>
            <c:strRef>
              <c:f>Sheet1!$A$5</c:f>
              <c:strCache>
                <c:ptCount val="1"/>
                <c:pt idx="0">
                  <c:v>Передано,%</c:v>
                </c:pt>
              </c:strCache>
            </c:strRef>
          </c:tx>
          <c:spPr>
            <a:ln w="63500" cmpd="sng">
              <a:solidFill>
                <a:schemeClr val="accent1">
                  <a:lumMod val="75000"/>
                </a:schemeClr>
              </a:solidFill>
              <a:prstDash val="solid"/>
            </a:ln>
          </c:spPr>
          <c:marker>
            <c:symbol val="circle"/>
            <c:size val="8"/>
            <c:spPr>
              <a:solidFill>
                <a:schemeClr val="bg1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9.0214067278287461E-3"/>
                  <c:y val="-6.75287356321839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096-4CED-BB6F-149F70BC2345}"/>
                </c:ext>
              </c:extLst>
            </c:dLbl>
            <c:dLbl>
              <c:idx val="1"/>
              <c:layout>
                <c:manualLayout>
                  <c:x val="-9.397553516819572E-2"/>
                  <c:y val="-3.87931034482759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096-4CED-BB6F-149F70BC2345}"/>
                </c:ext>
              </c:extLst>
            </c:dLbl>
            <c:dLbl>
              <c:idx val="2"/>
              <c:layout>
                <c:manualLayout>
                  <c:x val="-0.10620795107033645"/>
                  <c:y val="-1.58045977011494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096-4CED-BB6F-149F70BC2345}"/>
                </c:ext>
              </c:extLst>
            </c:dLbl>
            <c:dLbl>
              <c:idx val="4"/>
              <c:layout>
                <c:manualLayout>
                  <c:x val="-4.4006116207951182E-2"/>
                  <c:y val="7.0402298850574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4096-4CED-BB6F-149F70BC23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b" anchorCtr="1">
                <a:spAutoFit/>
              </a:bodyPr>
              <a:lstStyle/>
              <a:p>
                <a:pPr>
                  <a:defRPr sz="1000" b="1"/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</c:numCache>
            </c:numRef>
          </c:cat>
          <c:val>
            <c:numRef>
              <c:f>Sheet1!$B$5:$F$5</c:f>
              <c:numCache>
                <c:formatCode>General</c:formatCode>
                <c:ptCount val="5"/>
                <c:pt idx="0">
                  <c:v>7.4</c:v>
                </c:pt>
                <c:pt idx="1">
                  <c:v>22.2</c:v>
                </c:pt>
                <c:pt idx="2">
                  <c:v>73.7</c:v>
                </c:pt>
                <c:pt idx="3">
                  <c:v>95.2</c:v>
                </c:pt>
                <c:pt idx="4">
                  <c:v>96.3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96-4CED-BB6F-149F70BC234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91106592"/>
        <c:axId val="591109728"/>
      </c:lineChart>
      <c:catAx>
        <c:axId val="591106592"/>
        <c:scaling>
          <c:orientation val="minMax"/>
        </c:scaling>
        <c:delete val="0"/>
        <c:axPos val="b"/>
        <c:majorGridlines>
          <c:spPr>
            <a:ln w="2889">
              <a:solidFill>
                <a:schemeClr val="bg1">
                  <a:lumMod val="85000"/>
                </a:schemeClr>
              </a:solidFill>
              <a:prstDash val="solid"/>
            </a:ln>
          </c:spPr>
        </c:majorGridlines>
        <c:numFmt formatCode="General" sourceLinked="1"/>
        <c:majorTickMark val="cross"/>
        <c:minorTickMark val="none"/>
        <c:tickLblPos val="nextTo"/>
        <c:spPr>
          <a:ln w="288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91109728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591109728"/>
        <c:scaling>
          <c:orientation val="minMax"/>
          <c:max val="100"/>
        </c:scaling>
        <c:delete val="0"/>
        <c:axPos val="l"/>
        <c:majorGridlines>
          <c:spPr>
            <a:ln w="2889">
              <a:solidFill>
                <a:schemeClr val="bg1">
                  <a:lumMod val="85000"/>
                </a:schemeClr>
              </a:solidFill>
              <a:prstDash val="solid"/>
            </a:ln>
          </c:spPr>
        </c:majorGridlines>
        <c:numFmt formatCode="General" sourceLinked="1"/>
        <c:majorTickMark val="cross"/>
        <c:minorTickMark val="none"/>
        <c:tickLblPos val="nextTo"/>
        <c:spPr>
          <a:ln w="288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91106592"/>
        <c:crosses val="autoZero"/>
        <c:crossBetween val="midCat"/>
      </c:valAx>
      <c:spPr>
        <a:noFill/>
        <a:ln w="2310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728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u="sng" cap="small" baseline="0">
                <a:latin typeface="Arial Narrow" pitchFamily="34" charset="0"/>
              </a:defRPr>
            </a:pPr>
            <a:r>
              <a:rPr lang="ru-RU" sz="1200" b="1" i="0" u="sng" strike="noStrike" cap="small" baseline="0" dirty="0">
                <a:effectLst/>
                <a:latin typeface="Arial Narrow" pitchFamily="34" charset="0"/>
              </a:rPr>
              <a:t>Заработная плата, численность персонала </a:t>
            </a:r>
            <a:endParaRPr lang="ru-RU" sz="1200" u="sng" cap="small" baseline="0" dirty="0">
              <a:latin typeface="Arial Narrow" pitchFamily="34" charset="0"/>
            </a:endParaRP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6.7354938271604941E-3"/>
          <c:y val="2.7107857857857857E-2"/>
          <c:w val="0.98553919753086416"/>
          <c:h val="0.893665915915916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Лист1!$A$4</c:f>
              <c:strCache>
                <c:ptCount val="1"/>
                <c:pt idx="0">
                  <c:v> Средняя заработная плата, тыс. руб.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25338">
              <a:noFill/>
            </a:ln>
          </c:spPr>
          <c:invertIfNegative val="0"/>
          <c:dPt>
            <c:idx val="1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 w="15875">
                <a:noFill/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1-577A-4673-8523-91C1EA6C1158}"/>
              </c:ext>
            </c:extLst>
          </c:dPt>
          <c:dLbls>
            <c:dLbl>
              <c:idx val="0"/>
              <c:numFmt formatCode="#,##0.000" sourceLinked="0"/>
              <c:spPr/>
              <c:txPr>
                <a:bodyPr/>
                <a:lstStyle/>
                <a:p>
                  <a:pPr>
                    <a:defRPr sz="900" b="1" i="0" baseline="0">
                      <a:solidFill>
                        <a:schemeClr val="accent2">
                          <a:lumMod val="75000"/>
                        </a:schemeClr>
                      </a:solidFill>
                      <a:latin typeface="Arial Narrow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13EF-4D10-8838-8ABF680D6917}"/>
                </c:ext>
              </c:extLst>
            </c:dLbl>
            <c:dLbl>
              <c:idx val="1"/>
              <c:numFmt formatCode="#,##0.00" sourceLinked="0"/>
              <c:spPr/>
              <c:txPr>
                <a:bodyPr/>
                <a:lstStyle/>
                <a:p>
                  <a:pPr>
                    <a:defRPr sz="900" b="1" i="0" baseline="0">
                      <a:solidFill>
                        <a:schemeClr val="accent2">
                          <a:lumMod val="75000"/>
                        </a:schemeClr>
                      </a:solidFill>
                      <a:latin typeface="Arial Narrow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13EF-4D10-8838-8ABF680D6917}"/>
                </c:ext>
              </c:extLst>
            </c:dLbl>
            <c:dLbl>
              <c:idx val="13"/>
              <c:layout>
                <c:manualLayout>
                  <c:x val="0"/>
                  <c:y val="-6.601963954316489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77A-4673-8523-91C1EA6C115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 i="0" baseline="0">
                    <a:solidFill>
                      <a:schemeClr val="accent2">
                        <a:lumMod val="75000"/>
                      </a:schemeClr>
                    </a:solidFill>
                    <a:latin typeface="Arial Narrow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Лист1!$B$3:$AC$3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Лист1!$B$4:$AC$4</c:f>
              <c:numCache>
                <c:formatCode>General</c:formatCode>
                <c:ptCount val="28"/>
                <c:pt idx="0">
                  <c:v>9.9200000000000004E-4</c:v>
                </c:pt>
                <c:pt idx="1">
                  <c:v>1.5710000000000002E-2</c:v>
                </c:pt>
                <c:pt idx="2">
                  <c:v>0.14199999999999999</c:v>
                </c:pt>
                <c:pt idx="3">
                  <c:v>0.52300000000000002</c:v>
                </c:pt>
                <c:pt idx="4">
                  <c:v>1.147</c:v>
                </c:pt>
                <c:pt idx="5">
                  <c:v>1.508</c:v>
                </c:pt>
                <c:pt idx="6">
                  <c:v>1.724</c:v>
                </c:pt>
                <c:pt idx="7">
                  <c:v>1.905</c:v>
                </c:pt>
                <c:pt idx="8">
                  <c:v>2.6949999999999998</c:v>
                </c:pt>
                <c:pt idx="9">
                  <c:v>3.73</c:v>
                </c:pt>
                <c:pt idx="10">
                  <c:v>4.9320000000000004</c:v>
                </c:pt>
                <c:pt idx="11">
                  <c:v>5.806</c:v>
                </c:pt>
                <c:pt idx="12">
                  <c:v>6.3490000000000002</c:v>
                </c:pt>
                <c:pt idx="13">
                  <c:v>10.483000000000001</c:v>
                </c:pt>
                <c:pt idx="14">
                  <c:v>12.871</c:v>
                </c:pt>
                <c:pt idx="15">
                  <c:v>14.509</c:v>
                </c:pt>
                <c:pt idx="16">
                  <c:v>17.082999999999998</c:v>
                </c:pt>
                <c:pt idx="17">
                  <c:v>21.155000000000001</c:v>
                </c:pt>
                <c:pt idx="18">
                  <c:v>22.2</c:v>
                </c:pt>
                <c:pt idx="19">
                  <c:v>27.1</c:v>
                </c:pt>
                <c:pt idx="20">
                  <c:v>32.5</c:v>
                </c:pt>
                <c:pt idx="21">
                  <c:v>35.799999999999997</c:v>
                </c:pt>
                <c:pt idx="22">
                  <c:v>38.4</c:v>
                </c:pt>
                <c:pt idx="23">
                  <c:v>40.6</c:v>
                </c:pt>
                <c:pt idx="24">
                  <c:v>44.7</c:v>
                </c:pt>
                <c:pt idx="25">
                  <c:v>48</c:v>
                </c:pt>
                <c:pt idx="26">
                  <c:v>51.4</c:v>
                </c:pt>
                <c:pt idx="27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77A-4673-8523-91C1EA6C11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30"/>
        <c:axId val="270777200"/>
        <c:axId val="270776024"/>
      </c:barChart>
      <c:lineChart>
        <c:grouping val="standard"/>
        <c:varyColors val="0"/>
        <c:ser>
          <c:idx val="2"/>
          <c:order val="1"/>
          <c:tx>
            <c:strRef>
              <c:f>Лист1!$A$6</c:f>
              <c:strCache>
                <c:ptCount val="1"/>
                <c:pt idx="0">
                  <c:v> Общая численность, тыс. чел.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circle"/>
            <c:size val="16"/>
            <c:spPr>
              <a:solidFill>
                <a:schemeClr val="bg1"/>
              </a:solidFill>
              <a:ln w="12700">
                <a:solidFill>
                  <a:srgbClr val="7030A0"/>
                </a:solidFill>
              </a:ln>
            </c:spPr>
          </c:marker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latin typeface="Arial Narrow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Лист1!$B$3:$AC$3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Лист1!$B$6:$AC$6</c:f>
              <c:numCache>
                <c:formatCode>General</c:formatCode>
                <c:ptCount val="28"/>
                <c:pt idx="0">
                  <c:v>971.7</c:v>
                </c:pt>
                <c:pt idx="1">
                  <c:v>914.3</c:v>
                </c:pt>
                <c:pt idx="2">
                  <c:v>886.6</c:v>
                </c:pt>
                <c:pt idx="3">
                  <c:v>859.6</c:v>
                </c:pt>
                <c:pt idx="4">
                  <c:v>783.3</c:v>
                </c:pt>
                <c:pt idx="5">
                  <c:v>703.8</c:v>
                </c:pt>
                <c:pt idx="6">
                  <c:v>595.20000000000005</c:v>
                </c:pt>
                <c:pt idx="7">
                  <c:v>495.6</c:v>
                </c:pt>
                <c:pt idx="8">
                  <c:v>421.4</c:v>
                </c:pt>
                <c:pt idx="9">
                  <c:v>370.8</c:v>
                </c:pt>
                <c:pt idx="10">
                  <c:v>345.6</c:v>
                </c:pt>
                <c:pt idx="11">
                  <c:v>336.5</c:v>
                </c:pt>
                <c:pt idx="12">
                  <c:v>295.10000000000002</c:v>
                </c:pt>
                <c:pt idx="13">
                  <c:v>269</c:v>
                </c:pt>
                <c:pt idx="14">
                  <c:v>246.1</c:v>
                </c:pt>
                <c:pt idx="15">
                  <c:v>225.4</c:v>
                </c:pt>
                <c:pt idx="16">
                  <c:v>202.8</c:v>
                </c:pt>
                <c:pt idx="17">
                  <c:v>196.2</c:v>
                </c:pt>
                <c:pt idx="18">
                  <c:v>192</c:v>
                </c:pt>
                <c:pt idx="19">
                  <c:v>168.8</c:v>
                </c:pt>
                <c:pt idx="20">
                  <c:v>168.6</c:v>
                </c:pt>
                <c:pt idx="21">
                  <c:v>167.2</c:v>
                </c:pt>
                <c:pt idx="22">
                  <c:v>164</c:v>
                </c:pt>
                <c:pt idx="23">
                  <c:v>154.80000000000001</c:v>
                </c:pt>
                <c:pt idx="24">
                  <c:v>148</c:v>
                </c:pt>
                <c:pt idx="25">
                  <c:v>140</c:v>
                </c:pt>
                <c:pt idx="26">
                  <c:v>138</c:v>
                </c:pt>
                <c:pt idx="27">
                  <c:v>144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77A-4673-8523-91C1EA6C11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0781512"/>
        <c:axId val="270777592"/>
      </c:lineChart>
      <c:catAx>
        <c:axId val="270777200"/>
        <c:scaling>
          <c:orientation val="minMax"/>
        </c:scaling>
        <c:delete val="0"/>
        <c:axPos val="b"/>
        <c:majorGridlines>
          <c:spPr>
            <a:ln w="6350"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low"/>
        <c:spPr>
          <a:ln w="3167">
            <a:solidFill>
              <a:srgbClr val="808080"/>
            </a:solidFill>
            <a:prstDash val="solid"/>
          </a:ln>
        </c:spPr>
        <c:txPr>
          <a:bodyPr rot="-5400000" vert="horz"/>
          <a:lstStyle/>
          <a:p>
            <a:pPr>
              <a:defRPr sz="900" b="0">
                <a:solidFill>
                  <a:schemeClr val="tx1"/>
                </a:solidFill>
                <a:latin typeface="Arial Narrow" pitchFamily="34" charset="0"/>
              </a:defRPr>
            </a:pPr>
            <a:endParaRPr lang="ru-RU"/>
          </a:p>
        </c:txPr>
        <c:crossAx val="270776024"/>
        <c:crosses val="autoZero"/>
        <c:auto val="1"/>
        <c:lblAlgn val="ctr"/>
        <c:lblOffset val="100"/>
        <c:noMultiLvlLbl val="0"/>
      </c:catAx>
      <c:valAx>
        <c:axId val="270776024"/>
        <c:scaling>
          <c:orientation val="minMax"/>
        </c:scaling>
        <c:delete val="0"/>
        <c:axPos val="l"/>
        <c:majorGridlines>
          <c:spPr>
            <a:ln w="3175">
              <a:solidFill>
                <a:schemeClr val="bg1">
                  <a:lumMod val="85000"/>
                </a:schemeClr>
              </a:solidFill>
            </a:ln>
          </c:spPr>
        </c:majorGridlines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00">
                <a:solidFill>
                  <a:schemeClr val="bg1"/>
                </a:solidFill>
              </a:defRPr>
            </a:pPr>
            <a:endParaRPr lang="ru-RU"/>
          </a:p>
        </c:txPr>
        <c:crossAx val="270777200"/>
        <c:crosses val="autoZero"/>
        <c:crossBetween val="between"/>
      </c:valAx>
      <c:valAx>
        <c:axId val="270777592"/>
        <c:scaling>
          <c:orientation val="minMax"/>
          <c:max val="1030"/>
          <c:min val="100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">
                <a:solidFill>
                  <a:schemeClr val="bg1"/>
                </a:solidFill>
              </a:defRPr>
            </a:pPr>
            <a:endParaRPr lang="ru-RU"/>
          </a:p>
        </c:txPr>
        <c:crossAx val="270781512"/>
        <c:crosses val="max"/>
        <c:crossBetween val="between"/>
      </c:valAx>
      <c:catAx>
        <c:axId val="2707815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70777592"/>
        <c:crosses val="autoZero"/>
        <c:auto val="1"/>
        <c:lblAlgn val="ctr"/>
        <c:lblOffset val="100"/>
        <c:noMultiLvlLbl val="0"/>
      </c:catAx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24360579902611776"/>
          <c:y val="0.17001702193083604"/>
          <c:w val="0.53842009738822483"/>
          <c:h val="0.11128667554687931"/>
        </c:manualLayout>
      </c:layout>
      <c:overlay val="1"/>
      <c:spPr>
        <a:noFill/>
      </c:spPr>
      <c:txPr>
        <a:bodyPr/>
        <a:lstStyle/>
        <a:p>
          <a:pPr>
            <a:defRPr sz="1000" b="0">
              <a:latin typeface="Arial Narrow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</c:spPr>
  <c:txPr>
    <a:bodyPr/>
    <a:lstStyle/>
    <a:p>
      <a:pPr>
        <a:defRPr sz="897">
          <a:latin typeface="Calibri" pitchFamily="34" charset="0"/>
          <a:cs typeface="Calibri" pitchFamily="34" charset="0"/>
        </a:defRPr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323456790123457E-3"/>
          <c:y val="1.0260312508174151E-2"/>
          <c:w val="0.98535308641975305"/>
          <c:h val="0.9168926100924303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Смертельный травматизм при добыче угля (чел.)</c:v>
                </c:pt>
              </c:strCache>
            </c:strRef>
          </c:tx>
          <c:spPr>
            <a:solidFill>
              <a:srgbClr val="FF5050"/>
            </a:solidFill>
            <a:ln w="15875">
              <a:noFill/>
              <a:prstDash val="solid"/>
            </a:ln>
          </c:spPr>
          <c:invertIfNegative val="0"/>
          <c:dLbls>
            <c:numFmt formatCode="0" sourceLinked="0"/>
            <c:spPr>
              <a:noFill/>
              <a:ln w="25407">
                <a:noFill/>
              </a:ln>
            </c:spPr>
            <c:txPr>
              <a:bodyPr rot="0" vert="horz"/>
              <a:lstStyle/>
              <a:p>
                <a:pPr>
                  <a:defRPr sz="10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Sheet1!$B$1:$AE$1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9">
                  <c:v>1993</c:v>
                </c:pt>
              </c:numCache>
            </c:numRef>
          </c:cat>
          <c:val>
            <c:numRef>
              <c:f>Sheet1!$B$3:$AC$3</c:f>
              <c:numCache>
                <c:formatCode>General</c:formatCode>
                <c:ptCount val="28"/>
                <c:pt idx="1">
                  <c:v>309</c:v>
                </c:pt>
                <c:pt idx="2">
                  <c:v>328</c:v>
                </c:pt>
                <c:pt idx="3">
                  <c:v>292</c:v>
                </c:pt>
                <c:pt idx="4">
                  <c:v>281</c:v>
                </c:pt>
                <c:pt idx="5">
                  <c:v>183</c:v>
                </c:pt>
                <c:pt idx="6">
                  <c:v>288</c:v>
                </c:pt>
                <c:pt idx="7">
                  <c:v>179</c:v>
                </c:pt>
                <c:pt idx="8">
                  <c:v>141</c:v>
                </c:pt>
                <c:pt idx="9">
                  <c:v>170</c:v>
                </c:pt>
                <c:pt idx="10">
                  <c:v>132</c:v>
                </c:pt>
                <c:pt idx="11">
                  <c:v>85</c:v>
                </c:pt>
                <c:pt idx="12">
                  <c:v>116</c:v>
                </c:pt>
                <c:pt idx="13">
                  <c:v>153</c:v>
                </c:pt>
                <c:pt idx="14">
                  <c:v>125</c:v>
                </c:pt>
                <c:pt idx="15">
                  <c:v>85</c:v>
                </c:pt>
                <c:pt idx="16">
                  <c:v>243</c:v>
                </c:pt>
                <c:pt idx="17">
                  <c:v>64</c:v>
                </c:pt>
                <c:pt idx="18">
                  <c:v>58</c:v>
                </c:pt>
                <c:pt idx="19">
                  <c:v>144</c:v>
                </c:pt>
                <c:pt idx="20">
                  <c:v>58</c:v>
                </c:pt>
                <c:pt idx="21">
                  <c:v>54</c:v>
                </c:pt>
                <c:pt idx="22">
                  <c:v>74</c:v>
                </c:pt>
                <c:pt idx="23">
                  <c:v>35</c:v>
                </c:pt>
                <c:pt idx="24">
                  <c:v>28</c:v>
                </c:pt>
                <c:pt idx="25">
                  <c:v>56</c:v>
                </c:pt>
                <c:pt idx="26">
                  <c:v>18</c:v>
                </c:pt>
                <c:pt idx="27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A2-4D72-9B05-80D810CB49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0782688"/>
        <c:axId val="270780728"/>
      </c:barChart>
      <c:lineChart>
        <c:grouping val="standard"/>
        <c:varyColors val="0"/>
        <c:ser>
          <c:idx val="0"/>
          <c:order val="1"/>
          <c:tx>
            <c:strRef>
              <c:f>Sheet1!$A$4</c:f>
              <c:strCache>
                <c:ptCount val="1"/>
                <c:pt idx="0">
                  <c:v>в т.ч. человеческие жертвы на крупных авариях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17"/>
            <c:spPr>
              <a:solidFill>
                <a:sysClr val="window" lastClr="FFFFFF"/>
              </a:solidFill>
              <a:ln w="25400">
                <a:solidFill>
                  <a:srgbClr val="C00000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anchor="ctr" anchorCtr="0"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Sheet1!$B$1:$AE$1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9">
                  <c:v>1993</c:v>
                </c:pt>
              </c:numCache>
            </c:numRef>
          </c:cat>
          <c:val>
            <c:numRef>
              <c:f>Sheet1!$B$4:$AC$4</c:f>
              <c:numCache>
                <c:formatCode>General</c:formatCode>
                <c:ptCount val="28"/>
                <c:pt idx="2">
                  <c:v>28</c:v>
                </c:pt>
                <c:pt idx="4">
                  <c:v>15</c:v>
                </c:pt>
                <c:pt idx="6">
                  <c:v>90</c:v>
                </c:pt>
                <c:pt idx="7">
                  <c:v>27</c:v>
                </c:pt>
                <c:pt idx="9">
                  <c:v>12</c:v>
                </c:pt>
                <c:pt idx="11">
                  <c:v>5</c:v>
                </c:pt>
                <c:pt idx="12">
                  <c:v>6</c:v>
                </c:pt>
                <c:pt idx="13">
                  <c:v>66</c:v>
                </c:pt>
                <c:pt idx="14">
                  <c:v>25</c:v>
                </c:pt>
                <c:pt idx="16">
                  <c:v>149</c:v>
                </c:pt>
                <c:pt idx="17">
                  <c:v>5</c:v>
                </c:pt>
                <c:pt idx="19">
                  <c:v>91</c:v>
                </c:pt>
                <c:pt idx="22">
                  <c:v>19</c:v>
                </c:pt>
                <c:pt idx="25">
                  <c:v>36</c:v>
                </c:pt>
                <c:pt idx="26">
                  <c:v>3</c:v>
                </c:pt>
                <c:pt idx="27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AA2-4D72-9B05-80D810CB49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0781904"/>
        <c:axId val="270777984"/>
      </c:lineChart>
      <c:valAx>
        <c:axId val="27077798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">
                <a:solidFill>
                  <a:schemeClr val="accent3">
                    <a:lumMod val="40000"/>
                    <a:lumOff val="60000"/>
                  </a:schemeClr>
                </a:solidFill>
              </a:defRPr>
            </a:pPr>
            <a:endParaRPr lang="ru-RU"/>
          </a:p>
        </c:txPr>
        <c:crossAx val="270781904"/>
        <c:crosses val="max"/>
        <c:crossBetween val="between"/>
      </c:valAx>
      <c:catAx>
        <c:axId val="270781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900"/>
            </a:pPr>
            <a:endParaRPr lang="ru-RU"/>
          </a:p>
        </c:txPr>
        <c:crossAx val="270777984"/>
        <c:crosses val="autoZero"/>
        <c:auto val="1"/>
        <c:lblAlgn val="ctr"/>
        <c:lblOffset val="100"/>
        <c:noMultiLvlLbl val="0"/>
      </c:catAx>
      <c:valAx>
        <c:axId val="2707807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70782688"/>
        <c:crosses val="autoZero"/>
        <c:crossBetween val="between"/>
      </c:valAx>
      <c:catAx>
        <c:axId val="2707826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0780728"/>
        <c:crosses val="autoZero"/>
        <c:auto val="1"/>
        <c:lblAlgn val="ctr"/>
        <c:lblOffset val="100"/>
        <c:noMultiLvlLbl val="0"/>
      </c:catAx>
      <c:spPr>
        <a:noFill/>
        <a:ln w="25407">
          <a:noFill/>
        </a:ln>
      </c:spPr>
    </c:plotArea>
    <c:legend>
      <c:legendPos val="r"/>
      <c:layout>
        <c:manualLayout>
          <c:xMode val="edge"/>
          <c:yMode val="edge"/>
          <c:x val="0.24813413014608238"/>
          <c:y val="0.12315465465465464"/>
          <c:w val="0.718741478530323"/>
          <c:h val="0.11828317134302588"/>
        </c:manualLayout>
      </c:layout>
      <c:overlay val="0"/>
      <c:spPr>
        <a:noFill/>
      </c:spPr>
      <c:txPr>
        <a:bodyPr/>
        <a:lstStyle/>
        <a:p>
          <a:pPr>
            <a:defRPr sz="1000" b="0"/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rgbClr val="1F497D">
          <a:lumMod val="60000"/>
          <a:lumOff val="40000"/>
        </a:srgb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Narrow" pitchFamily="34" charset="0"/>
          <a:ea typeface="Arial Cyr"/>
          <a:cs typeface="Arial Cyr"/>
        </a:defRPr>
      </a:pPr>
      <a:endParaRPr lang="ru-RU"/>
    </a:p>
  </c:txPr>
  <c:externalData r:id="rId2">
    <c:autoUpdate val="0"/>
  </c:externalData>
  <c:userShapes r:id="rId3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1015895061728394E-2"/>
          <c:y val="9.2648039106765917E-2"/>
          <c:w val="0.9779682098765432"/>
          <c:h val="0.76114236625201559"/>
        </c:manualLayout>
      </c:layout>
      <c:lineChart>
        <c:grouping val="standar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Удельный показатель смертельного травматизма на 1 млнтонн добытого угля, (чел.)</c:v>
                </c:pt>
              </c:strCache>
            </c:strRef>
          </c:tx>
          <c:spPr>
            <a:ln w="15875">
              <a:solidFill>
                <a:srgbClr val="FF000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FF0000"/>
              </a:solidFill>
              <a:ln w="6350">
                <a:solidFill>
                  <a:sysClr val="window" lastClr="FFFFFF"/>
                </a:solidFill>
              </a:ln>
            </c:spPr>
          </c:marker>
          <c:dLbls>
            <c:dLbl>
              <c:idx val="1"/>
              <c:layout>
                <c:manualLayout>
                  <c:x val="-3.3043128998481844E-2"/>
                  <c:y val="-0.124995370884716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57F-4952-9C5A-16C365728295}"/>
                </c:ext>
              </c:extLst>
            </c:dLbl>
            <c:dLbl>
              <c:idx val="28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57F-4952-9C5A-16C365728295}"/>
                </c:ext>
              </c:extLst>
            </c:dLbl>
            <c:dLbl>
              <c:idx val="30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57F-4952-9C5A-16C365728295}"/>
                </c:ext>
              </c:extLst>
            </c:dLbl>
            <c:dLbl>
              <c:idx val="3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57F-4952-9C5A-16C365728295}"/>
                </c:ext>
              </c:extLst>
            </c:dLbl>
            <c:dLbl>
              <c:idx val="33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57F-4952-9C5A-16C365728295}"/>
                </c:ext>
              </c:extLst>
            </c:dLbl>
            <c:dLbl>
              <c:idx val="3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57F-4952-9C5A-16C365728295}"/>
                </c:ext>
              </c:extLst>
            </c:dLbl>
            <c:dLbl>
              <c:idx val="35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57F-4952-9C5A-16C365728295}"/>
                </c:ext>
              </c:extLst>
            </c:dLbl>
            <c:dLbl>
              <c:idx val="38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57F-4952-9C5A-16C365728295}"/>
                </c:ext>
              </c:extLst>
            </c:dLbl>
            <c:dLbl>
              <c:idx val="4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57F-4952-9C5A-16C365728295}"/>
                </c:ext>
              </c:extLst>
            </c:dLbl>
            <c:dLbl>
              <c:idx val="4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57F-4952-9C5A-16C365728295}"/>
                </c:ext>
              </c:extLst>
            </c:dLbl>
            <c:dLbl>
              <c:idx val="43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57F-4952-9C5A-16C365728295}"/>
                </c:ext>
              </c:extLst>
            </c:dLbl>
            <c:dLbl>
              <c:idx val="46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57F-4952-9C5A-16C365728295}"/>
                </c:ext>
              </c:extLst>
            </c:dLbl>
            <c:dLbl>
              <c:idx val="4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57F-4952-9C5A-16C365728295}"/>
                </c:ext>
              </c:extLst>
            </c:dLbl>
            <c:numFmt formatCode="0.00" sourceLinked="0"/>
            <c:spPr>
              <a:noFill/>
              <a:ln w="25407">
                <a:noFill/>
              </a:ln>
            </c:spPr>
            <c:txPr>
              <a:bodyPr rot="0" vert="horz"/>
              <a:lstStyle/>
              <a:p>
                <a:pPr>
                  <a:defRPr sz="9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Sheet1!$B$1:$AC$1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Sheet1!$B$2:$AC$2</c:f>
              <c:numCache>
                <c:formatCode>0.00</c:formatCode>
                <c:ptCount val="28"/>
                <c:pt idx="1">
                  <c:v>0.92019058963668843</c:v>
                </c:pt>
                <c:pt idx="2">
                  <c:v>1.0743530953160825</c:v>
                </c:pt>
                <c:pt idx="3">
                  <c:v>1.0762992996682639</c:v>
                </c:pt>
                <c:pt idx="4">
                  <c:v>1.0692541856925417</c:v>
                </c:pt>
                <c:pt idx="5">
                  <c:v>0.71764705882352942</c:v>
                </c:pt>
                <c:pt idx="6">
                  <c:v>1.1783960720130933</c:v>
                </c:pt>
                <c:pt idx="7">
                  <c:v>0.77055531640120534</c:v>
                </c:pt>
                <c:pt idx="8">
                  <c:v>0.56603773584905659</c:v>
                </c:pt>
                <c:pt idx="9">
                  <c:v>0.65917022101589773</c:v>
                </c:pt>
                <c:pt idx="10" formatCode="General">
                  <c:v>0.49</c:v>
                </c:pt>
                <c:pt idx="11" formatCode="General">
                  <c:v>0.34</c:v>
                </c:pt>
                <c:pt idx="12" formatCode="General">
                  <c:v>0.42</c:v>
                </c:pt>
                <c:pt idx="13" formatCode="General">
                  <c:v>0.54</c:v>
                </c:pt>
                <c:pt idx="14" formatCode="General">
                  <c:v>0.42</c:v>
                </c:pt>
                <c:pt idx="15" formatCode="General">
                  <c:v>0.27</c:v>
                </c:pt>
                <c:pt idx="16" formatCode="General">
                  <c:v>0.77</c:v>
                </c:pt>
                <c:pt idx="17" formatCode="General">
                  <c:v>0.19</c:v>
                </c:pt>
                <c:pt idx="18" formatCode="General">
                  <c:v>0.19</c:v>
                </c:pt>
                <c:pt idx="19" formatCode="General">
                  <c:v>0.45</c:v>
                </c:pt>
                <c:pt idx="20" formatCode="General">
                  <c:v>0.17</c:v>
                </c:pt>
                <c:pt idx="21" formatCode="General">
                  <c:v>0.15</c:v>
                </c:pt>
                <c:pt idx="22" formatCode="General">
                  <c:v>0.21</c:v>
                </c:pt>
                <c:pt idx="23" formatCode="General">
                  <c:v>0.1</c:v>
                </c:pt>
                <c:pt idx="24" formatCode="General">
                  <c:v>7.0000000000000007E-2</c:v>
                </c:pt>
                <c:pt idx="25" formatCode="General">
                  <c:v>0.16</c:v>
                </c:pt>
                <c:pt idx="26" formatCode="General">
                  <c:v>0.04</c:v>
                </c:pt>
                <c:pt idx="27" formatCode="General">
                  <c:v>0.04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857F-4952-9C5A-16C3657282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6075688"/>
        <c:axId val="270780336"/>
      </c:lineChart>
      <c:valAx>
        <c:axId val="270780336"/>
        <c:scaling>
          <c:orientation val="minMax"/>
        </c:scaling>
        <c:delete val="1"/>
        <c:axPos val="r"/>
        <c:numFmt formatCode="0.00" sourceLinked="1"/>
        <c:majorTickMark val="out"/>
        <c:minorTickMark val="none"/>
        <c:tickLblPos val="nextTo"/>
        <c:crossAx val="276075688"/>
        <c:crosses val="max"/>
        <c:crossBetween val="between"/>
      </c:valAx>
      <c:catAx>
        <c:axId val="276075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900"/>
            </a:pPr>
            <a:endParaRPr lang="ru-RU"/>
          </a:p>
        </c:txPr>
        <c:crossAx val="270780336"/>
        <c:crosses val="autoZero"/>
        <c:auto val="1"/>
        <c:lblAlgn val="ctr"/>
        <c:lblOffset val="100"/>
        <c:noMultiLvlLbl val="0"/>
      </c:catAx>
      <c:spPr>
        <a:noFill/>
        <a:ln w="25407">
          <a:noFill/>
        </a:ln>
      </c:spPr>
    </c:plotArea>
    <c:plotVisOnly val="1"/>
    <c:dispBlanksAs val="gap"/>
    <c:showDLblsOverMax val="0"/>
  </c:chart>
  <c:spPr>
    <a:noFill/>
    <a:ln>
      <a:solidFill>
        <a:srgbClr val="1F497D">
          <a:lumMod val="60000"/>
          <a:lumOff val="40000"/>
        </a:srgb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Narrow" pitchFamily="34" charset="0"/>
          <a:ea typeface="Arial Cyr"/>
          <a:cs typeface="Arial Cyr"/>
        </a:defRPr>
      </a:pPr>
      <a:endParaRPr lang="ru-RU"/>
    </a:p>
  </c:txPr>
  <c:externalData r:id="rId2">
    <c:autoUpdate val="0"/>
  </c:externalData>
  <c:userShapes r:id="rId3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3929108376016104E-2"/>
          <c:y val="1.9326593555530052E-2"/>
          <c:w val="0.97214178324796774"/>
          <c:h val="0.8512503652402037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Лист1!$A$14</c:f>
              <c:strCache>
                <c:ptCount val="1"/>
                <c:pt idx="0">
                  <c:v>Всего</c:v>
                </c:pt>
              </c:strCache>
            </c:strRef>
          </c:tx>
          <c:spPr>
            <a:solidFill>
              <a:sysClr val="window" lastClr="FFFFFF">
                <a:lumMod val="65000"/>
              </a:sysClr>
            </a:solidFill>
            <a:ln>
              <a:noFill/>
            </a:ln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Лист1!$E$11:$AF$11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Лист1!$E$14:$AF$14</c:f>
              <c:numCache>
                <c:formatCode>General</c:formatCode>
                <c:ptCount val="28"/>
                <c:pt idx="0">
                  <c:v>337.8</c:v>
                </c:pt>
                <c:pt idx="1">
                  <c:v>314.59999999999997</c:v>
                </c:pt>
                <c:pt idx="2">
                  <c:v>286.2</c:v>
                </c:pt>
                <c:pt idx="3">
                  <c:v>258</c:v>
                </c:pt>
                <c:pt idx="4">
                  <c:v>249.3</c:v>
                </c:pt>
                <c:pt idx="5">
                  <c:v>244.2</c:v>
                </c:pt>
                <c:pt idx="6">
                  <c:v>228.8</c:v>
                </c:pt>
                <c:pt idx="7">
                  <c:v>225.6</c:v>
                </c:pt>
                <c:pt idx="8">
                  <c:v>239.9</c:v>
                </c:pt>
                <c:pt idx="9">
                  <c:v>245</c:v>
                </c:pt>
                <c:pt idx="10">
                  <c:v>252</c:v>
                </c:pt>
                <c:pt idx="11">
                  <c:v>240.5</c:v>
                </c:pt>
                <c:pt idx="12">
                  <c:v>260</c:v>
                </c:pt>
                <c:pt idx="13">
                  <c:v>265.29999999999995</c:v>
                </c:pt>
                <c:pt idx="14">
                  <c:v>280</c:v>
                </c:pt>
                <c:pt idx="15">
                  <c:v>286.39999999999998</c:v>
                </c:pt>
                <c:pt idx="16">
                  <c:v>289.20000000000005</c:v>
                </c:pt>
                <c:pt idx="17">
                  <c:v>302.7</c:v>
                </c:pt>
                <c:pt idx="18">
                  <c:v>280.2</c:v>
                </c:pt>
                <c:pt idx="19">
                  <c:v>295.8</c:v>
                </c:pt>
                <c:pt idx="20">
                  <c:v>306.45999999999998</c:v>
                </c:pt>
                <c:pt idx="21">
                  <c:v>318.89999999999998</c:v>
                </c:pt>
                <c:pt idx="22">
                  <c:v>323.2</c:v>
                </c:pt>
                <c:pt idx="23">
                  <c:v>326.5</c:v>
                </c:pt>
                <c:pt idx="24">
                  <c:v>335</c:v>
                </c:pt>
                <c:pt idx="25">
                  <c:v>338</c:v>
                </c:pt>
                <c:pt idx="26">
                  <c:v>359.1</c:v>
                </c:pt>
                <c:pt idx="27">
                  <c:v>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10-4B37-892D-9439025705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276077648"/>
        <c:axId val="276072552"/>
      </c:barChart>
      <c:lineChart>
        <c:grouping val="standard"/>
        <c:varyColors val="0"/>
        <c:ser>
          <c:idx val="0"/>
          <c:order val="0"/>
          <c:tx>
            <c:strRef>
              <c:f>Лист1!$A$12</c:f>
              <c:strCache>
                <c:ptCount val="1"/>
                <c:pt idx="0">
                  <c:v>Внутренний рынок</c:v>
                </c:pt>
              </c:strCache>
            </c:strRef>
          </c:tx>
          <c:spPr>
            <a:ln w="34925">
              <a:solidFill>
                <a:srgbClr val="0070C0"/>
              </a:solidFill>
            </a:ln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ysClr val="window" lastClr="FFFFFF"/>
                </a:solidFill>
              </a:ln>
            </c:spPr>
          </c:marker>
          <c:dLbls>
            <c:dLbl>
              <c:idx val="13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410-4B37-892D-9439025705BC}"/>
                </c:ext>
              </c:extLst>
            </c:dLbl>
            <c:dLbl>
              <c:idx val="14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410-4B37-892D-9439025705BC}"/>
                </c:ext>
              </c:extLst>
            </c:dLbl>
            <c:dLbl>
              <c:idx val="15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410-4B37-892D-9439025705BC}"/>
                </c:ext>
              </c:extLst>
            </c:dLbl>
            <c:dLbl>
              <c:idx val="16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B410-4B37-892D-9439025705BC}"/>
                </c:ext>
              </c:extLst>
            </c:dLbl>
            <c:dLbl>
              <c:idx val="17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410-4B37-892D-9439025705BC}"/>
                </c:ext>
              </c:extLst>
            </c:dLbl>
            <c:dLbl>
              <c:idx val="18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B410-4B37-892D-9439025705BC}"/>
                </c:ext>
              </c:extLst>
            </c:dLbl>
            <c:dLbl>
              <c:idx val="19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B410-4B37-892D-9439025705BC}"/>
                </c:ext>
              </c:extLst>
            </c:dLbl>
            <c:dLbl>
              <c:idx val="20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B410-4B37-892D-9439025705BC}"/>
                </c:ext>
              </c:extLst>
            </c:dLbl>
            <c:dLbl>
              <c:idx val="21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B410-4B37-892D-9439025705BC}"/>
                </c:ext>
              </c:extLst>
            </c:dLbl>
            <c:dLbl>
              <c:idx val="22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B410-4B37-892D-9439025705BC}"/>
                </c:ext>
              </c:extLst>
            </c:dLbl>
            <c:dLbl>
              <c:idx val="23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B410-4B37-892D-9439025705BC}"/>
                </c:ext>
              </c:extLst>
            </c:dLbl>
            <c:dLbl>
              <c:idx val="24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B410-4B37-892D-9439025705BC}"/>
                </c:ext>
              </c:extLst>
            </c:dLbl>
            <c:dLbl>
              <c:idx val="25"/>
              <c:layout>
                <c:manualLayout>
                  <c:x val="-3.3556093087965595E-2"/>
                  <c:y val="3.30848348348348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B410-4B37-892D-9439025705BC}"/>
                </c:ext>
              </c:extLst>
            </c:dLbl>
            <c:dLbl>
              <c:idx val="26"/>
              <c:layout>
                <c:manualLayout>
                  <c:x val="-2.5524726490861949E-2"/>
                  <c:y val="3.94411911911911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B410-4B37-892D-9439025705BC}"/>
                </c:ext>
              </c:extLst>
            </c:dLbl>
            <c:dLbl>
              <c:idx val="27"/>
              <c:layout>
                <c:manualLayout>
                  <c:x val="-7.4464048567634221E-4"/>
                  <c:y val="2.67284784784784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B410-4B37-892D-9439025705B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800" b="1">
                    <a:solidFill>
                      <a:srgbClr val="0070C0"/>
                    </a:solidFill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Лист1!$E$11:$AF$11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Лист1!$E$12:$AF$12</c:f>
              <c:numCache>
                <c:formatCode>General</c:formatCode>
                <c:ptCount val="28"/>
                <c:pt idx="0">
                  <c:v>294.60000000000002</c:v>
                </c:pt>
                <c:pt idx="1">
                  <c:v>277.89999999999998</c:v>
                </c:pt>
                <c:pt idx="2">
                  <c:v>259.3</c:v>
                </c:pt>
                <c:pt idx="3">
                  <c:v>236.9</c:v>
                </c:pt>
                <c:pt idx="4">
                  <c:v>222.4</c:v>
                </c:pt>
                <c:pt idx="5">
                  <c:v>217.5</c:v>
                </c:pt>
                <c:pt idx="6">
                  <c:v>206.5</c:v>
                </c:pt>
                <c:pt idx="7">
                  <c:v>201.9</c:v>
                </c:pt>
                <c:pt idx="8">
                  <c:v>212.5</c:v>
                </c:pt>
                <c:pt idx="9">
                  <c:v>207.5</c:v>
                </c:pt>
                <c:pt idx="10">
                  <c:v>210.5</c:v>
                </c:pt>
                <c:pt idx="11">
                  <c:v>190.2</c:v>
                </c:pt>
                <c:pt idx="12">
                  <c:v>200.1</c:v>
                </c:pt>
                <c:pt idx="13">
                  <c:v>189.2</c:v>
                </c:pt>
                <c:pt idx="14">
                  <c:v>197.5</c:v>
                </c:pt>
                <c:pt idx="15">
                  <c:v>198.8</c:v>
                </c:pt>
                <c:pt idx="16">
                  <c:v>191.3</c:v>
                </c:pt>
                <c:pt idx="17">
                  <c:v>201.5</c:v>
                </c:pt>
                <c:pt idx="18">
                  <c:v>174.2</c:v>
                </c:pt>
                <c:pt idx="19">
                  <c:v>179.4</c:v>
                </c:pt>
                <c:pt idx="20">
                  <c:v>195.5</c:v>
                </c:pt>
                <c:pt idx="21">
                  <c:v>187.7</c:v>
                </c:pt>
                <c:pt idx="22">
                  <c:v>183.2</c:v>
                </c:pt>
                <c:pt idx="23">
                  <c:v>171.7</c:v>
                </c:pt>
                <c:pt idx="24">
                  <c:v>179</c:v>
                </c:pt>
                <c:pt idx="25">
                  <c:v>166.6</c:v>
                </c:pt>
                <c:pt idx="26">
                  <c:v>169</c:v>
                </c:pt>
                <c:pt idx="27">
                  <c:v>172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0-B410-4B37-892D-9439025705BC}"/>
            </c:ext>
          </c:extLst>
        </c:ser>
        <c:ser>
          <c:idx val="1"/>
          <c:order val="1"/>
          <c:tx>
            <c:strRef>
              <c:f>Лист1!$A$13</c:f>
              <c:strCache>
                <c:ptCount val="1"/>
                <c:pt idx="0">
                  <c:v>Экспорт</c:v>
                </c:pt>
              </c:strCache>
            </c:strRef>
          </c:tx>
          <c:spPr>
            <a:ln w="34925">
              <a:solidFill>
                <a:srgbClr val="C00000"/>
              </a:solidFill>
            </a:ln>
          </c:spPr>
          <c:marker>
            <c:symbol val="diamond"/>
            <c:size val="6"/>
            <c:spPr>
              <a:solidFill>
                <a:srgbClr val="C00000"/>
              </a:solidFill>
              <a:ln w="9525">
                <a:solidFill>
                  <a:sysClr val="window" lastClr="FFFFFF"/>
                </a:solidFill>
              </a:ln>
            </c:spPr>
          </c:marker>
          <c:dLbls>
            <c:dLbl>
              <c:idx val="22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B410-4B37-892D-9439025705BC}"/>
                </c:ext>
              </c:extLst>
            </c:dLbl>
            <c:dLbl>
              <c:idx val="23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B410-4B37-892D-9439025705BC}"/>
                </c:ext>
              </c:extLst>
            </c:dLbl>
            <c:dLbl>
              <c:idx val="24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B410-4B37-892D-9439025705BC}"/>
                </c:ext>
              </c:extLst>
            </c:dLbl>
            <c:dLbl>
              <c:idx val="25"/>
              <c:layout>
                <c:manualLayout>
                  <c:x val="-4.7075033200531212E-2"/>
                  <c:y val="-2.93816316316316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B410-4B37-892D-9439025705BC}"/>
                </c:ext>
              </c:extLst>
            </c:dLbl>
            <c:dLbl>
              <c:idx val="26"/>
              <c:layout>
                <c:manualLayout>
                  <c:x val="-4.6970372478340607E-2"/>
                  <c:y val="-3.59574574574574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B410-4B37-892D-9439025705BC}"/>
                </c:ext>
              </c:extLst>
            </c:dLbl>
            <c:dLbl>
              <c:idx val="27"/>
              <c:layout>
                <c:manualLayout>
                  <c:x val="-1.1443116423196105E-2"/>
                  <c:y val="-2.24684684684684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B410-4B37-892D-9439025705BC}"/>
                </c:ext>
              </c:extLst>
            </c:dLbl>
            <c:dLbl>
              <c:idx val="28"/>
              <c:layout>
                <c:manualLayout>
                  <c:x val="-2.0002551764362789E-2"/>
                  <c:y val="-8.69474889750940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B410-4B37-892D-9439025705B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800">
                    <a:solidFill>
                      <a:srgbClr val="C00000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Лист1!$E$11:$AF$11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Лист1!$E$13:$AF$13</c:f>
              <c:numCache>
                <c:formatCode>General</c:formatCode>
                <c:ptCount val="28"/>
                <c:pt idx="0">
                  <c:v>43.2</c:v>
                </c:pt>
                <c:pt idx="1">
                  <c:v>36.700000000000003</c:v>
                </c:pt>
                <c:pt idx="2">
                  <c:v>26.9</c:v>
                </c:pt>
                <c:pt idx="3">
                  <c:v>21.1</c:v>
                </c:pt>
                <c:pt idx="4">
                  <c:v>26.9</c:v>
                </c:pt>
                <c:pt idx="5">
                  <c:v>26.7</c:v>
                </c:pt>
                <c:pt idx="6">
                  <c:v>22.3</c:v>
                </c:pt>
                <c:pt idx="7">
                  <c:v>23.7</c:v>
                </c:pt>
                <c:pt idx="8">
                  <c:v>27.4</c:v>
                </c:pt>
                <c:pt idx="9">
                  <c:v>37.5</c:v>
                </c:pt>
                <c:pt idx="10">
                  <c:v>41.5</c:v>
                </c:pt>
                <c:pt idx="11">
                  <c:v>50.3</c:v>
                </c:pt>
                <c:pt idx="12">
                  <c:v>59.9</c:v>
                </c:pt>
                <c:pt idx="13">
                  <c:v>76.099999999999994</c:v>
                </c:pt>
                <c:pt idx="14">
                  <c:v>82.5</c:v>
                </c:pt>
                <c:pt idx="15">
                  <c:v>87.6</c:v>
                </c:pt>
                <c:pt idx="16">
                  <c:v>97.9</c:v>
                </c:pt>
                <c:pt idx="17">
                  <c:v>101.2</c:v>
                </c:pt>
                <c:pt idx="18">
                  <c:v>106</c:v>
                </c:pt>
                <c:pt idx="19">
                  <c:v>116.4</c:v>
                </c:pt>
                <c:pt idx="20">
                  <c:v>110.96</c:v>
                </c:pt>
                <c:pt idx="21">
                  <c:v>131.19999999999999</c:v>
                </c:pt>
                <c:pt idx="22">
                  <c:v>140</c:v>
                </c:pt>
                <c:pt idx="23">
                  <c:v>154.80000000000001</c:v>
                </c:pt>
                <c:pt idx="24">
                  <c:v>156</c:v>
                </c:pt>
                <c:pt idx="25">
                  <c:v>171.4</c:v>
                </c:pt>
                <c:pt idx="26">
                  <c:v>190.1</c:v>
                </c:pt>
                <c:pt idx="27">
                  <c:v>210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8-B410-4B37-892D-9439025705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6077648"/>
        <c:axId val="276072552"/>
      </c:lineChart>
      <c:catAx>
        <c:axId val="276077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900"/>
            </a:pPr>
            <a:endParaRPr lang="ru-RU"/>
          </a:p>
        </c:txPr>
        <c:crossAx val="276072552"/>
        <c:crosses val="autoZero"/>
        <c:auto val="1"/>
        <c:lblAlgn val="ctr"/>
        <c:lblOffset val="100"/>
        <c:tickLblSkip val="1"/>
        <c:noMultiLvlLbl val="0"/>
      </c:catAx>
      <c:valAx>
        <c:axId val="276072552"/>
        <c:scaling>
          <c:orientation val="minMax"/>
        </c:scaling>
        <c:delete val="1"/>
        <c:axPos val="l"/>
        <c:majorGridlines>
          <c:spPr>
            <a:ln w="3175">
              <a:solidFill>
                <a:sysClr val="window" lastClr="FFFFFF">
                  <a:lumMod val="85000"/>
                </a:sysClr>
              </a:solidFill>
            </a:ln>
          </c:spPr>
        </c:majorGridlines>
        <c:numFmt formatCode="General" sourceLinked="1"/>
        <c:majorTickMark val="out"/>
        <c:minorTickMark val="none"/>
        <c:tickLblPos val="none"/>
        <c:crossAx val="2760776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45026560424967"/>
          <c:y val="0.10725075075075073"/>
          <c:w val="0.41513258078795923"/>
          <c:h val="0.1663435935935936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000" b="0"/>
          </a:pPr>
          <a:endParaRPr lang="ru-RU"/>
        </a:p>
      </c:txPr>
    </c:legend>
    <c:plotVisOnly val="1"/>
    <c:dispBlanksAs val="gap"/>
    <c:showDLblsOverMax val="0"/>
  </c:chart>
  <c:spPr>
    <a:ln>
      <a:solidFill>
        <a:srgbClr val="1F497D">
          <a:lumMod val="60000"/>
          <a:lumOff val="40000"/>
        </a:srgbClr>
      </a:solidFill>
    </a:ln>
  </c:spPr>
  <c:txPr>
    <a:bodyPr/>
    <a:lstStyle/>
    <a:p>
      <a:pPr>
        <a:defRPr>
          <a:latin typeface="Arial Narrow" pitchFamily="34" charset="0"/>
        </a:defRPr>
      </a:pPr>
      <a:endParaRPr lang="ru-RU"/>
    </a:p>
  </c:txPr>
  <c:externalData r:id="rId2">
    <c:autoUpdate val="0"/>
  </c:externalData>
  <c:userShapes r:id="rId3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522355024347056E-2"/>
          <c:y val="5.8064314314314323E-2"/>
          <c:w val="0.97895528995130587"/>
          <c:h val="0.87184166445961997"/>
        </c:manualLayout>
      </c:layout>
      <c:lineChart>
        <c:grouping val="standard"/>
        <c:varyColors val="0"/>
        <c:ser>
          <c:idx val="2"/>
          <c:order val="0"/>
          <c:tx>
            <c:strRef>
              <c:f>Sheet1!$C$1</c:f>
              <c:strCache>
                <c:ptCount val="1"/>
                <c:pt idx="0">
                  <c:v>Нефть Brent, долл./барель</c:v>
                </c:pt>
              </c:strCache>
            </c:strRef>
          </c:tx>
          <c:spPr>
            <a:ln w="19050">
              <a:solidFill>
                <a:schemeClr val="tx1"/>
              </a:solidFill>
              <a:prstDash val="solid"/>
            </a:ln>
          </c:spPr>
          <c:marker>
            <c:symbol val="none"/>
          </c:marker>
          <c:dLbls>
            <c:dLbl>
              <c:idx val="13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DA0-46D2-A8C0-42979CDE5769}"/>
                </c:ext>
              </c:extLst>
            </c:dLbl>
            <c:dLbl>
              <c:idx val="51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DA0-46D2-A8C0-42979CDE5769}"/>
                </c:ext>
              </c:extLst>
            </c:dLbl>
            <c:dLbl>
              <c:idx val="162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DA0-46D2-A8C0-42979CDE5769}"/>
                </c:ext>
              </c:extLst>
            </c:dLbl>
            <c:dLbl>
              <c:idx val="271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DA0-46D2-A8C0-42979CDE5769}"/>
                </c:ext>
              </c:extLst>
            </c:dLbl>
            <c:dLbl>
              <c:idx val="300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DA0-46D2-A8C0-42979CDE5769}"/>
                </c:ext>
              </c:extLst>
            </c:dLbl>
            <c:dLbl>
              <c:idx val="314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DA0-46D2-A8C0-42979CDE576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>
                <a:solidFill>
                  <a:schemeClr val="tx1"/>
                </a:solidFill>
              </a:ln>
            </c:spPr>
            <c:trendlineType val="poly"/>
            <c:order val="3"/>
            <c:dispRSqr val="0"/>
            <c:dispEq val="0"/>
          </c:trendline>
          <c:cat>
            <c:multiLvlStrRef>
              <c:f>Sheet1!$A$14:$B$349</c:f>
              <c:multiLvlStrCache>
                <c:ptCount val="336"/>
                <c:lvl>
                  <c:pt idx="0">
                    <c:v>.</c:v>
                  </c:pt>
                  <c:pt idx="1">
                    <c:v>.</c:v>
                  </c:pt>
                  <c:pt idx="2">
                    <c:v>.</c:v>
                  </c:pt>
                  <c:pt idx="3">
                    <c:v>.</c:v>
                  </c:pt>
                  <c:pt idx="4">
                    <c:v>.</c:v>
                  </c:pt>
                  <c:pt idx="5">
                    <c:v>.</c:v>
                  </c:pt>
                  <c:pt idx="6">
                    <c:v>.</c:v>
                  </c:pt>
                  <c:pt idx="7">
                    <c:v>.</c:v>
                  </c:pt>
                  <c:pt idx="8">
                    <c:v>.</c:v>
                  </c:pt>
                  <c:pt idx="9">
                    <c:v>.</c:v>
                  </c:pt>
                  <c:pt idx="10">
                    <c:v>.</c:v>
                  </c:pt>
                  <c:pt idx="11">
                    <c:v>.</c:v>
                  </c:pt>
                  <c:pt idx="12">
                    <c:v>.</c:v>
                  </c:pt>
                  <c:pt idx="13">
                    <c:v>.</c:v>
                  </c:pt>
                  <c:pt idx="14">
                    <c:v>.</c:v>
                  </c:pt>
                  <c:pt idx="15">
                    <c:v>.</c:v>
                  </c:pt>
                  <c:pt idx="16">
                    <c:v>.</c:v>
                  </c:pt>
                  <c:pt idx="17">
                    <c:v>.</c:v>
                  </c:pt>
                  <c:pt idx="18">
                    <c:v>.</c:v>
                  </c:pt>
                  <c:pt idx="19">
                    <c:v>.</c:v>
                  </c:pt>
                  <c:pt idx="20">
                    <c:v>.</c:v>
                  </c:pt>
                  <c:pt idx="21">
                    <c:v>.</c:v>
                  </c:pt>
                  <c:pt idx="22">
                    <c:v>.</c:v>
                  </c:pt>
                  <c:pt idx="23">
                    <c:v>.</c:v>
                  </c:pt>
                  <c:pt idx="24">
                    <c:v>.</c:v>
                  </c:pt>
                  <c:pt idx="25">
                    <c:v>.</c:v>
                  </c:pt>
                  <c:pt idx="26">
                    <c:v>.</c:v>
                  </c:pt>
                  <c:pt idx="27">
                    <c:v>.</c:v>
                  </c:pt>
                  <c:pt idx="28">
                    <c:v>.</c:v>
                  </c:pt>
                  <c:pt idx="29">
                    <c:v>.</c:v>
                  </c:pt>
                  <c:pt idx="30">
                    <c:v>.</c:v>
                  </c:pt>
                  <c:pt idx="31">
                    <c:v>.</c:v>
                  </c:pt>
                  <c:pt idx="32">
                    <c:v>.</c:v>
                  </c:pt>
                  <c:pt idx="33">
                    <c:v>.</c:v>
                  </c:pt>
                  <c:pt idx="34">
                    <c:v>.</c:v>
                  </c:pt>
                  <c:pt idx="35">
                    <c:v>.</c:v>
                  </c:pt>
                  <c:pt idx="36">
                    <c:v>.</c:v>
                  </c:pt>
                  <c:pt idx="37">
                    <c:v>.</c:v>
                  </c:pt>
                  <c:pt idx="38">
                    <c:v>.</c:v>
                  </c:pt>
                  <c:pt idx="39">
                    <c:v>.</c:v>
                  </c:pt>
                  <c:pt idx="40">
                    <c:v>.</c:v>
                  </c:pt>
                  <c:pt idx="41">
                    <c:v>.</c:v>
                  </c:pt>
                  <c:pt idx="42">
                    <c:v>.</c:v>
                  </c:pt>
                  <c:pt idx="43">
                    <c:v>.</c:v>
                  </c:pt>
                  <c:pt idx="44">
                    <c:v>.</c:v>
                  </c:pt>
                  <c:pt idx="45">
                    <c:v>.</c:v>
                  </c:pt>
                  <c:pt idx="46">
                    <c:v>.</c:v>
                  </c:pt>
                  <c:pt idx="47">
                    <c:v>.</c:v>
                  </c:pt>
                  <c:pt idx="48">
                    <c:v>.</c:v>
                  </c:pt>
                  <c:pt idx="49">
                    <c:v>.</c:v>
                  </c:pt>
                  <c:pt idx="50">
                    <c:v>.</c:v>
                  </c:pt>
                  <c:pt idx="51">
                    <c:v>.</c:v>
                  </c:pt>
                  <c:pt idx="52">
                    <c:v>.</c:v>
                  </c:pt>
                  <c:pt idx="53">
                    <c:v>.</c:v>
                  </c:pt>
                  <c:pt idx="54">
                    <c:v>.</c:v>
                  </c:pt>
                  <c:pt idx="55">
                    <c:v>.</c:v>
                  </c:pt>
                  <c:pt idx="56">
                    <c:v>.</c:v>
                  </c:pt>
                  <c:pt idx="57">
                    <c:v>.</c:v>
                  </c:pt>
                  <c:pt idx="58">
                    <c:v>.</c:v>
                  </c:pt>
                  <c:pt idx="59">
                    <c:v>.</c:v>
                  </c:pt>
                  <c:pt idx="60">
                    <c:v>.</c:v>
                  </c:pt>
                  <c:pt idx="61">
                    <c:v>.</c:v>
                  </c:pt>
                  <c:pt idx="62">
                    <c:v>.</c:v>
                  </c:pt>
                  <c:pt idx="63">
                    <c:v>.</c:v>
                  </c:pt>
                  <c:pt idx="64">
                    <c:v>.</c:v>
                  </c:pt>
                  <c:pt idx="65">
                    <c:v>.</c:v>
                  </c:pt>
                  <c:pt idx="66">
                    <c:v>.</c:v>
                  </c:pt>
                  <c:pt idx="67">
                    <c:v>.</c:v>
                  </c:pt>
                  <c:pt idx="68">
                    <c:v>.</c:v>
                  </c:pt>
                  <c:pt idx="69">
                    <c:v>.</c:v>
                  </c:pt>
                  <c:pt idx="70">
                    <c:v>.</c:v>
                  </c:pt>
                  <c:pt idx="71">
                    <c:v>.</c:v>
                  </c:pt>
                  <c:pt idx="72">
                    <c:v>.</c:v>
                  </c:pt>
                  <c:pt idx="73">
                    <c:v>.</c:v>
                  </c:pt>
                  <c:pt idx="74">
                    <c:v>.</c:v>
                  </c:pt>
                  <c:pt idx="75">
                    <c:v>.</c:v>
                  </c:pt>
                  <c:pt idx="76">
                    <c:v>.</c:v>
                  </c:pt>
                  <c:pt idx="77">
                    <c:v>.</c:v>
                  </c:pt>
                  <c:pt idx="78">
                    <c:v>.</c:v>
                  </c:pt>
                  <c:pt idx="79">
                    <c:v>.</c:v>
                  </c:pt>
                  <c:pt idx="80">
                    <c:v>.</c:v>
                  </c:pt>
                  <c:pt idx="81">
                    <c:v>.</c:v>
                  </c:pt>
                  <c:pt idx="82">
                    <c:v>.</c:v>
                  </c:pt>
                  <c:pt idx="83">
                    <c:v>.</c:v>
                  </c:pt>
                  <c:pt idx="84">
                    <c:v>.</c:v>
                  </c:pt>
                  <c:pt idx="85">
                    <c:v>.</c:v>
                  </c:pt>
                  <c:pt idx="86">
                    <c:v>.</c:v>
                  </c:pt>
                  <c:pt idx="87">
                    <c:v>.</c:v>
                  </c:pt>
                  <c:pt idx="88">
                    <c:v>.</c:v>
                  </c:pt>
                  <c:pt idx="89">
                    <c:v>.</c:v>
                  </c:pt>
                  <c:pt idx="90">
                    <c:v>.</c:v>
                  </c:pt>
                  <c:pt idx="91">
                    <c:v>.</c:v>
                  </c:pt>
                  <c:pt idx="92">
                    <c:v>.</c:v>
                  </c:pt>
                  <c:pt idx="93">
                    <c:v>.</c:v>
                  </c:pt>
                  <c:pt idx="94">
                    <c:v>.</c:v>
                  </c:pt>
                  <c:pt idx="95">
                    <c:v>.</c:v>
                  </c:pt>
                  <c:pt idx="96">
                    <c:v>.</c:v>
                  </c:pt>
                  <c:pt idx="97">
                    <c:v>.</c:v>
                  </c:pt>
                  <c:pt idx="98">
                    <c:v>.</c:v>
                  </c:pt>
                  <c:pt idx="99">
                    <c:v>.</c:v>
                  </c:pt>
                  <c:pt idx="100">
                    <c:v>.</c:v>
                  </c:pt>
                  <c:pt idx="101">
                    <c:v>.</c:v>
                  </c:pt>
                  <c:pt idx="102">
                    <c:v>.</c:v>
                  </c:pt>
                  <c:pt idx="103">
                    <c:v>.</c:v>
                  </c:pt>
                  <c:pt idx="104">
                    <c:v>.</c:v>
                  </c:pt>
                  <c:pt idx="105">
                    <c:v>.</c:v>
                  </c:pt>
                  <c:pt idx="106">
                    <c:v>.</c:v>
                  </c:pt>
                  <c:pt idx="107">
                    <c:v>.</c:v>
                  </c:pt>
                  <c:pt idx="108">
                    <c:v>.</c:v>
                  </c:pt>
                  <c:pt idx="109">
                    <c:v>.</c:v>
                  </c:pt>
                  <c:pt idx="110">
                    <c:v>.</c:v>
                  </c:pt>
                  <c:pt idx="111">
                    <c:v>.</c:v>
                  </c:pt>
                  <c:pt idx="112">
                    <c:v>.</c:v>
                  </c:pt>
                  <c:pt idx="113">
                    <c:v>.</c:v>
                  </c:pt>
                  <c:pt idx="114">
                    <c:v>.</c:v>
                  </c:pt>
                  <c:pt idx="115">
                    <c:v>.</c:v>
                  </c:pt>
                  <c:pt idx="116">
                    <c:v>.</c:v>
                  </c:pt>
                  <c:pt idx="117">
                    <c:v>.</c:v>
                  </c:pt>
                  <c:pt idx="118">
                    <c:v>.</c:v>
                  </c:pt>
                  <c:pt idx="119">
                    <c:v>.</c:v>
                  </c:pt>
                  <c:pt idx="120">
                    <c:v>.</c:v>
                  </c:pt>
                  <c:pt idx="121">
                    <c:v>.</c:v>
                  </c:pt>
                  <c:pt idx="122">
                    <c:v>.</c:v>
                  </c:pt>
                  <c:pt idx="123">
                    <c:v>.</c:v>
                  </c:pt>
                  <c:pt idx="124">
                    <c:v>.</c:v>
                  </c:pt>
                  <c:pt idx="125">
                    <c:v>.</c:v>
                  </c:pt>
                  <c:pt idx="126">
                    <c:v>.</c:v>
                  </c:pt>
                  <c:pt idx="127">
                    <c:v>.</c:v>
                  </c:pt>
                  <c:pt idx="128">
                    <c:v>.</c:v>
                  </c:pt>
                  <c:pt idx="129">
                    <c:v>.</c:v>
                  </c:pt>
                  <c:pt idx="130">
                    <c:v>.</c:v>
                  </c:pt>
                  <c:pt idx="131">
                    <c:v>.</c:v>
                  </c:pt>
                  <c:pt idx="132">
                    <c:v>.</c:v>
                  </c:pt>
                  <c:pt idx="133">
                    <c:v>.</c:v>
                  </c:pt>
                  <c:pt idx="134">
                    <c:v>.</c:v>
                  </c:pt>
                  <c:pt idx="135">
                    <c:v>.</c:v>
                  </c:pt>
                  <c:pt idx="136">
                    <c:v>.</c:v>
                  </c:pt>
                  <c:pt idx="137">
                    <c:v>.</c:v>
                  </c:pt>
                  <c:pt idx="138">
                    <c:v>.</c:v>
                  </c:pt>
                  <c:pt idx="139">
                    <c:v>.</c:v>
                  </c:pt>
                  <c:pt idx="140">
                    <c:v>.</c:v>
                  </c:pt>
                  <c:pt idx="141">
                    <c:v>.</c:v>
                  </c:pt>
                  <c:pt idx="142">
                    <c:v>.</c:v>
                  </c:pt>
                  <c:pt idx="143">
                    <c:v>.</c:v>
                  </c:pt>
                  <c:pt idx="144">
                    <c:v>.</c:v>
                  </c:pt>
                  <c:pt idx="145">
                    <c:v>.</c:v>
                  </c:pt>
                  <c:pt idx="146">
                    <c:v>.</c:v>
                  </c:pt>
                  <c:pt idx="147">
                    <c:v>.</c:v>
                  </c:pt>
                  <c:pt idx="148">
                    <c:v>.</c:v>
                  </c:pt>
                  <c:pt idx="149">
                    <c:v>.</c:v>
                  </c:pt>
                  <c:pt idx="150">
                    <c:v>.</c:v>
                  </c:pt>
                  <c:pt idx="151">
                    <c:v>.</c:v>
                  </c:pt>
                  <c:pt idx="152">
                    <c:v>.</c:v>
                  </c:pt>
                  <c:pt idx="153">
                    <c:v>.</c:v>
                  </c:pt>
                  <c:pt idx="154">
                    <c:v>.</c:v>
                  </c:pt>
                  <c:pt idx="155">
                    <c:v>.</c:v>
                  </c:pt>
                  <c:pt idx="156">
                    <c:v>.</c:v>
                  </c:pt>
                  <c:pt idx="157">
                    <c:v>.</c:v>
                  </c:pt>
                  <c:pt idx="158">
                    <c:v>.</c:v>
                  </c:pt>
                  <c:pt idx="159">
                    <c:v>.</c:v>
                  </c:pt>
                  <c:pt idx="160">
                    <c:v>.</c:v>
                  </c:pt>
                  <c:pt idx="161">
                    <c:v>.</c:v>
                  </c:pt>
                  <c:pt idx="162">
                    <c:v>.</c:v>
                  </c:pt>
                  <c:pt idx="163">
                    <c:v>.</c:v>
                  </c:pt>
                  <c:pt idx="164">
                    <c:v>.</c:v>
                  </c:pt>
                  <c:pt idx="165">
                    <c:v>.</c:v>
                  </c:pt>
                  <c:pt idx="166">
                    <c:v>.</c:v>
                  </c:pt>
                  <c:pt idx="167">
                    <c:v>.</c:v>
                  </c:pt>
                  <c:pt idx="168">
                    <c:v>.</c:v>
                  </c:pt>
                  <c:pt idx="169">
                    <c:v>.</c:v>
                  </c:pt>
                  <c:pt idx="170">
                    <c:v>.</c:v>
                  </c:pt>
                  <c:pt idx="171">
                    <c:v>.</c:v>
                  </c:pt>
                  <c:pt idx="172">
                    <c:v>.</c:v>
                  </c:pt>
                  <c:pt idx="173">
                    <c:v>.</c:v>
                  </c:pt>
                  <c:pt idx="174">
                    <c:v>.</c:v>
                  </c:pt>
                  <c:pt idx="175">
                    <c:v>.</c:v>
                  </c:pt>
                  <c:pt idx="176">
                    <c:v>.</c:v>
                  </c:pt>
                  <c:pt idx="177">
                    <c:v>.</c:v>
                  </c:pt>
                  <c:pt idx="178">
                    <c:v>.</c:v>
                  </c:pt>
                  <c:pt idx="179">
                    <c:v>.</c:v>
                  </c:pt>
                  <c:pt idx="180">
                    <c:v>.</c:v>
                  </c:pt>
                  <c:pt idx="181">
                    <c:v>.</c:v>
                  </c:pt>
                  <c:pt idx="182">
                    <c:v>.</c:v>
                  </c:pt>
                  <c:pt idx="183">
                    <c:v>.</c:v>
                  </c:pt>
                  <c:pt idx="184">
                    <c:v>.</c:v>
                  </c:pt>
                  <c:pt idx="185">
                    <c:v>.</c:v>
                  </c:pt>
                  <c:pt idx="186">
                    <c:v>.</c:v>
                  </c:pt>
                  <c:pt idx="187">
                    <c:v>.</c:v>
                  </c:pt>
                  <c:pt idx="188">
                    <c:v>.</c:v>
                  </c:pt>
                  <c:pt idx="189">
                    <c:v>.</c:v>
                  </c:pt>
                  <c:pt idx="190">
                    <c:v>.</c:v>
                  </c:pt>
                  <c:pt idx="191">
                    <c:v>.</c:v>
                  </c:pt>
                  <c:pt idx="192">
                    <c:v>.</c:v>
                  </c:pt>
                  <c:pt idx="193">
                    <c:v>.</c:v>
                  </c:pt>
                  <c:pt idx="194">
                    <c:v>.</c:v>
                  </c:pt>
                  <c:pt idx="195">
                    <c:v>.</c:v>
                  </c:pt>
                  <c:pt idx="196">
                    <c:v>.</c:v>
                  </c:pt>
                  <c:pt idx="197">
                    <c:v>.</c:v>
                  </c:pt>
                  <c:pt idx="198">
                    <c:v>.</c:v>
                  </c:pt>
                  <c:pt idx="199">
                    <c:v>.</c:v>
                  </c:pt>
                  <c:pt idx="200">
                    <c:v>.</c:v>
                  </c:pt>
                  <c:pt idx="201">
                    <c:v>.</c:v>
                  </c:pt>
                  <c:pt idx="202">
                    <c:v>.</c:v>
                  </c:pt>
                  <c:pt idx="203">
                    <c:v>.</c:v>
                  </c:pt>
                  <c:pt idx="204">
                    <c:v>.</c:v>
                  </c:pt>
                  <c:pt idx="205">
                    <c:v>.</c:v>
                  </c:pt>
                  <c:pt idx="206">
                    <c:v>.</c:v>
                  </c:pt>
                  <c:pt idx="207">
                    <c:v>.</c:v>
                  </c:pt>
                  <c:pt idx="208">
                    <c:v>.</c:v>
                  </c:pt>
                  <c:pt idx="209">
                    <c:v>.</c:v>
                  </c:pt>
                  <c:pt idx="210">
                    <c:v>.</c:v>
                  </c:pt>
                  <c:pt idx="211">
                    <c:v>.</c:v>
                  </c:pt>
                  <c:pt idx="212">
                    <c:v>.</c:v>
                  </c:pt>
                  <c:pt idx="213">
                    <c:v>.</c:v>
                  </c:pt>
                  <c:pt idx="214">
                    <c:v>.</c:v>
                  </c:pt>
                  <c:pt idx="215">
                    <c:v>.</c:v>
                  </c:pt>
                  <c:pt idx="216">
                    <c:v>.</c:v>
                  </c:pt>
                  <c:pt idx="217">
                    <c:v>.</c:v>
                  </c:pt>
                  <c:pt idx="218">
                    <c:v>.</c:v>
                  </c:pt>
                  <c:pt idx="219">
                    <c:v>.</c:v>
                  </c:pt>
                  <c:pt idx="220">
                    <c:v>.</c:v>
                  </c:pt>
                  <c:pt idx="221">
                    <c:v>.</c:v>
                  </c:pt>
                  <c:pt idx="222">
                    <c:v>.</c:v>
                  </c:pt>
                  <c:pt idx="223">
                    <c:v>.</c:v>
                  </c:pt>
                  <c:pt idx="224">
                    <c:v>.</c:v>
                  </c:pt>
                  <c:pt idx="225">
                    <c:v>.</c:v>
                  </c:pt>
                  <c:pt idx="226">
                    <c:v>.</c:v>
                  </c:pt>
                  <c:pt idx="227">
                    <c:v>.</c:v>
                  </c:pt>
                  <c:pt idx="228">
                    <c:v>.</c:v>
                  </c:pt>
                  <c:pt idx="229">
                    <c:v>.</c:v>
                  </c:pt>
                  <c:pt idx="230">
                    <c:v>.</c:v>
                  </c:pt>
                  <c:pt idx="231">
                    <c:v>.</c:v>
                  </c:pt>
                  <c:pt idx="232">
                    <c:v>.</c:v>
                  </c:pt>
                  <c:pt idx="233">
                    <c:v>.</c:v>
                  </c:pt>
                  <c:pt idx="234">
                    <c:v>.</c:v>
                  </c:pt>
                  <c:pt idx="235">
                    <c:v>.</c:v>
                  </c:pt>
                  <c:pt idx="236">
                    <c:v>.</c:v>
                  </c:pt>
                  <c:pt idx="237">
                    <c:v>.</c:v>
                  </c:pt>
                  <c:pt idx="238">
                    <c:v>.</c:v>
                  </c:pt>
                  <c:pt idx="239">
                    <c:v>.</c:v>
                  </c:pt>
                  <c:pt idx="240">
                    <c:v>.</c:v>
                  </c:pt>
                  <c:pt idx="241">
                    <c:v>.</c:v>
                  </c:pt>
                  <c:pt idx="242">
                    <c:v>.</c:v>
                  </c:pt>
                  <c:pt idx="243">
                    <c:v>.</c:v>
                  </c:pt>
                  <c:pt idx="244">
                    <c:v>.</c:v>
                  </c:pt>
                  <c:pt idx="245">
                    <c:v>.</c:v>
                  </c:pt>
                  <c:pt idx="246">
                    <c:v>.</c:v>
                  </c:pt>
                  <c:pt idx="247">
                    <c:v>.</c:v>
                  </c:pt>
                  <c:pt idx="248">
                    <c:v>.</c:v>
                  </c:pt>
                  <c:pt idx="249">
                    <c:v>.</c:v>
                  </c:pt>
                  <c:pt idx="250">
                    <c:v>.</c:v>
                  </c:pt>
                  <c:pt idx="251">
                    <c:v>.</c:v>
                  </c:pt>
                  <c:pt idx="252">
                    <c:v>.</c:v>
                  </c:pt>
                  <c:pt idx="253">
                    <c:v>.</c:v>
                  </c:pt>
                  <c:pt idx="254">
                    <c:v>.</c:v>
                  </c:pt>
                  <c:pt idx="255">
                    <c:v>.</c:v>
                  </c:pt>
                  <c:pt idx="256">
                    <c:v>.</c:v>
                  </c:pt>
                  <c:pt idx="257">
                    <c:v>.</c:v>
                  </c:pt>
                  <c:pt idx="258">
                    <c:v>.</c:v>
                  </c:pt>
                  <c:pt idx="259">
                    <c:v>.</c:v>
                  </c:pt>
                  <c:pt idx="260">
                    <c:v>.</c:v>
                  </c:pt>
                  <c:pt idx="261">
                    <c:v>.</c:v>
                  </c:pt>
                  <c:pt idx="262">
                    <c:v>.</c:v>
                  </c:pt>
                  <c:pt idx="263">
                    <c:v>.</c:v>
                  </c:pt>
                  <c:pt idx="264">
                    <c:v>.</c:v>
                  </c:pt>
                  <c:pt idx="265">
                    <c:v>.</c:v>
                  </c:pt>
                  <c:pt idx="266">
                    <c:v>.</c:v>
                  </c:pt>
                  <c:pt idx="267">
                    <c:v>.</c:v>
                  </c:pt>
                  <c:pt idx="268">
                    <c:v>.</c:v>
                  </c:pt>
                  <c:pt idx="269">
                    <c:v>.</c:v>
                  </c:pt>
                  <c:pt idx="270">
                    <c:v>.</c:v>
                  </c:pt>
                  <c:pt idx="271">
                    <c:v>.</c:v>
                  </c:pt>
                  <c:pt idx="272">
                    <c:v>.</c:v>
                  </c:pt>
                  <c:pt idx="273">
                    <c:v>.</c:v>
                  </c:pt>
                  <c:pt idx="274">
                    <c:v>.</c:v>
                  </c:pt>
                  <c:pt idx="275">
                    <c:v>.</c:v>
                  </c:pt>
                  <c:pt idx="276">
                    <c:v>.</c:v>
                  </c:pt>
                  <c:pt idx="277">
                    <c:v>.</c:v>
                  </c:pt>
                  <c:pt idx="278">
                    <c:v>.</c:v>
                  </c:pt>
                  <c:pt idx="279">
                    <c:v>.</c:v>
                  </c:pt>
                  <c:pt idx="280">
                    <c:v>.</c:v>
                  </c:pt>
                  <c:pt idx="281">
                    <c:v>.</c:v>
                  </c:pt>
                  <c:pt idx="282">
                    <c:v>.</c:v>
                  </c:pt>
                  <c:pt idx="283">
                    <c:v>.</c:v>
                  </c:pt>
                  <c:pt idx="284">
                    <c:v>.</c:v>
                  </c:pt>
                  <c:pt idx="285">
                    <c:v>.</c:v>
                  </c:pt>
                  <c:pt idx="286">
                    <c:v>.</c:v>
                  </c:pt>
                  <c:pt idx="287">
                    <c:v>.</c:v>
                  </c:pt>
                  <c:pt idx="288">
                    <c:v>.</c:v>
                  </c:pt>
                  <c:pt idx="289">
                    <c:v>.</c:v>
                  </c:pt>
                  <c:pt idx="290">
                    <c:v>.</c:v>
                  </c:pt>
                  <c:pt idx="291">
                    <c:v>.</c:v>
                  </c:pt>
                  <c:pt idx="292">
                    <c:v>.</c:v>
                  </c:pt>
                  <c:pt idx="293">
                    <c:v>.</c:v>
                  </c:pt>
                  <c:pt idx="294">
                    <c:v>.</c:v>
                  </c:pt>
                  <c:pt idx="295">
                    <c:v>.</c:v>
                  </c:pt>
                  <c:pt idx="296">
                    <c:v>.</c:v>
                  </c:pt>
                  <c:pt idx="297">
                    <c:v>.</c:v>
                  </c:pt>
                  <c:pt idx="298">
                    <c:v>.</c:v>
                  </c:pt>
                  <c:pt idx="299">
                    <c:v>.</c:v>
                  </c:pt>
                  <c:pt idx="300">
                    <c:v>.</c:v>
                  </c:pt>
                  <c:pt idx="301">
                    <c:v>.</c:v>
                  </c:pt>
                  <c:pt idx="302">
                    <c:v>.</c:v>
                  </c:pt>
                  <c:pt idx="303">
                    <c:v>.</c:v>
                  </c:pt>
                  <c:pt idx="304">
                    <c:v>.</c:v>
                  </c:pt>
                  <c:pt idx="305">
                    <c:v>.</c:v>
                  </c:pt>
                  <c:pt idx="306">
                    <c:v>.</c:v>
                  </c:pt>
                  <c:pt idx="307">
                    <c:v>.</c:v>
                  </c:pt>
                  <c:pt idx="308">
                    <c:v>.</c:v>
                  </c:pt>
                  <c:pt idx="309">
                    <c:v>.</c:v>
                  </c:pt>
                  <c:pt idx="310">
                    <c:v>.</c:v>
                  </c:pt>
                  <c:pt idx="311">
                    <c:v>.</c:v>
                  </c:pt>
                  <c:pt idx="312">
                    <c:v>.</c:v>
                  </c:pt>
                  <c:pt idx="313">
                    <c:v>.</c:v>
                  </c:pt>
                  <c:pt idx="314">
                    <c:v>.</c:v>
                  </c:pt>
                  <c:pt idx="315">
                    <c:v>.</c:v>
                  </c:pt>
                  <c:pt idx="316">
                    <c:v>.</c:v>
                  </c:pt>
                  <c:pt idx="318">
                    <c:v>.</c:v>
                  </c:pt>
                  <c:pt idx="319">
                    <c:v>.</c:v>
                  </c:pt>
                  <c:pt idx="320">
                    <c:v>.</c:v>
                  </c:pt>
                  <c:pt idx="321">
                    <c:v>.</c:v>
                  </c:pt>
                  <c:pt idx="322">
                    <c:v>.</c:v>
                  </c:pt>
                  <c:pt idx="323">
                    <c:v>.</c:v>
                  </c:pt>
                  <c:pt idx="324">
                    <c:v>.</c:v>
                  </c:pt>
                  <c:pt idx="325">
                    <c:v>.</c:v>
                  </c:pt>
                  <c:pt idx="326">
                    <c:v>.</c:v>
                  </c:pt>
                  <c:pt idx="327">
                    <c:v>.</c:v>
                  </c:pt>
                  <c:pt idx="328">
                    <c:v>.</c:v>
                  </c:pt>
                  <c:pt idx="330">
                    <c:v>.</c:v>
                  </c:pt>
                  <c:pt idx="331">
                    <c:v>.</c:v>
                  </c:pt>
                  <c:pt idx="332">
                    <c:v>.</c:v>
                  </c:pt>
                  <c:pt idx="333">
                    <c:v>.</c:v>
                  </c:pt>
                  <c:pt idx="334">
                    <c:v>.</c:v>
                  </c:pt>
                  <c:pt idx="335">
                    <c:v>.</c:v>
                  </c:pt>
                </c:lvl>
                <c:lvl>
                  <c:pt idx="0">
                    <c:v>1991</c:v>
                  </c:pt>
                  <c:pt idx="12">
                    <c:v>1992</c:v>
                  </c:pt>
                  <c:pt idx="24">
                    <c:v>1993</c:v>
                  </c:pt>
                  <c:pt idx="36">
                    <c:v>1994</c:v>
                  </c:pt>
                  <c:pt idx="48">
                    <c:v>1995</c:v>
                  </c:pt>
                  <c:pt idx="60">
                    <c:v>1996</c:v>
                  </c:pt>
                  <c:pt idx="72">
                    <c:v>1997</c:v>
                  </c:pt>
                  <c:pt idx="84">
                    <c:v>1998</c:v>
                  </c:pt>
                  <c:pt idx="96">
                    <c:v>1999</c:v>
                  </c:pt>
                  <c:pt idx="108">
                    <c:v>2000</c:v>
                  </c:pt>
                  <c:pt idx="120">
                    <c:v>2001</c:v>
                  </c:pt>
                  <c:pt idx="132">
                    <c:v>2002</c:v>
                  </c:pt>
                  <c:pt idx="144">
                    <c:v>2003</c:v>
                  </c:pt>
                  <c:pt idx="156">
                    <c:v>2004</c:v>
                  </c:pt>
                  <c:pt idx="168">
                    <c:v>2005</c:v>
                  </c:pt>
                  <c:pt idx="180">
                    <c:v>2006</c:v>
                  </c:pt>
                  <c:pt idx="192">
                    <c:v>2007</c:v>
                  </c:pt>
                  <c:pt idx="204">
                    <c:v>2008</c:v>
                  </c:pt>
                  <c:pt idx="216">
                    <c:v>2009</c:v>
                  </c:pt>
                  <c:pt idx="228">
                    <c:v>2010</c:v>
                  </c:pt>
                  <c:pt idx="240">
                    <c:v>2011</c:v>
                  </c:pt>
                  <c:pt idx="252">
                    <c:v>2012</c:v>
                  </c:pt>
                  <c:pt idx="264">
                    <c:v>2013</c:v>
                  </c:pt>
                  <c:pt idx="276">
                    <c:v>2014</c:v>
                  </c:pt>
                  <c:pt idx="288">
                    <c:v>2015</c:v>
                  </c:pt>
                  <c:pt idx="300">
                    <c:v>2016</c:v>
                  </c:pt>
                  <c:pt idx="312">
                    <c:v>2017</c:v>
                  </c:pt>
                  <c:pt idx="324">
                    <c:v>2018</c:v>
                  </c:pt>
                </c:lvl>
              </c:multiLvlStrCache>
            </c:multiLvlStrRef>
          </c:cat>
          <c:val>
            <c:numRef>
              <c:f>Sheet1!$C$14:$C$349</c:f>
              <c:numCache>
                <c:formatCode>0.00</c:formatCode>
                <c:ptCount val="336"/>
                <c:pt idx="0">
                  <c:v>20.149999999999999</c:v>
                </c:pt>
                <c:pt idx="1">
                  <c:v>18.149999999999999</c:v>
                </c:pt>
                <c:pt idx="2">
                  <c:v>18</c:v>
                </c:pt>
                <c:pt idx="3">
                  <c:v>19.739999999999998</c:v>
                </c:pt>
                <c:pt idx="4">
                  <c:v>19.399999999999999</c:v>
                </c:pt>
                <c:pt idx="5">
                  <c:v>18.45</c:v>
                </c:pt>
                <c:pt idx="6">
                  <c:v>19.600000000000001</c:v>
                </c:pt>
                <c:pt idx="7">
                  <c:v>20.399999999999999</c:v>
                </c:pt>
                <c:pt idx="8">
                  <c:v>21</c:v>
                </c:pt>
                <c:pt idx="9">
                  <c:v>21.75</c:v>
                </c:pt>
                <c:pt idx="10">
                  <c:v>20.3</c:v>
                </c:pt>
                <c:pt idx="11">
                  <c:v>17.52</c:v>
                </c:pt>
                <c:pt idx="12">
                  <c:v>18.2</c:v>
                </c:pt>
                <c:pt idx="13">
                  <c:v>17.649999999999999</c:v>
                </c:pt>
                <c:pt idx="14">
                  <c:v>18.05</c:v>
                </c:pt>
                <c:pt idx="15">
                  <c:v>19.39</c:v>
                </c:pt>
                <c:pt idx="16">
                  <c:v>20.65</c:v>
                </c:pt>
                <c:pt idx="17">
                  <c:v>21.09</c:v>
                </c:pt>
                <c:pt idx="18">
                  <c:v>20.350000000000001</c:v>
                </c:pt>
                <c:pt idx="19">
                  <c:v>19.72</c:v>
                </c:pt>
                <c:pt idx="20">
                  <c:v>20.260000000000002</c:v>
                </c:pt>
                <c:pt idx="21">
                  <c:v>19.55</c:v>
                </c:pt>
                <c:pt idx="22">
                  <c:v>19.16</c:v>
                </c:pt>
                <c:pt idx="23">
                  <c:v>18.34</c:v>
                </c:pt>
                <c:pt idx="24">
                  <c:v>18.45</c:v>
                </c:pt>
                <c:pt idx="25">
                  <c:v>18.899999999999999</c:v>
                </c:pt>
                <c:pt idx="26">
                  <c:v>19</c:v>
                </c:pt>
                <c:pt idx="27">
                  <c:v>19.350000000000001</c:v>
                </c:pt>
                <c:pt idx="28">
                  <c:v>19.05</c:v>
                </c:pt>
                <c:pt idx="29">
                  <c:v>18.32</c:v>
                </c:pt>
                <c:pt idx="30">
                  <c:v>17.29</c:v>
                </c:pt>
                <c:pt idx="31">
                  <c:v>17.62</c:v>
                </c:pt>
                <c:pt idx="32">
                  <c:v>17.670000000000002</c:v>
                </c:pt>
                <c:pt idx="33">
                  <c:v>16.32</c:v>
                </c:pt>
                <c:pt idx="34">
                  <c:v>14.3</c:v>
                </c:pt>
                <c:pt idx="35">
                  <c:v>13.25</c:v>
                </c:pt>
                <c:pt idx="36">
                  <c:v>14.31</c:v>
                </c:pt>
                <c:pt idx="37">
                  <c:v>13.54</c:v>
                </c:pt>
                <c:pt idx="38">
                  <c:v>13.25</c:v>
                </c:pt>
                <c:pt idx="39">
                  <c:v>15.12</c:v>
                </c:pt>
                <c:pt idx="40">
                  <c:v>16.39</c:v>
                </c:pt>
                <c:pt idx="41">
                  <c:v>16.98</c:v>
                </c:pt>
                <c:pt idx="42">
                  <c:v>18.350000000000001</c:v>
                </c:pt>
                <c:pt idx="43">
                  <c:v>16.22</c:v>
                </c:pt>
                <c:pt idx="44">
                  <c:v>16.850000000000001</c:v>
                </c:pt>
                <c:pt idx="45">
                  <c:v>17.079999999999998</c:v>
                </c:pt>
                <c:pt idx="46">
                  <c:v>17</c:v>
                </c:pt>
                <c:pt idx="47">
                  <c:v>16.440000000000001</c:v>
                </c:pt>
                <c:pt idx="48">
                  <c:v>16.600000000000001</c:v>
                </c:pt>
                <c:pt idx="49">
                  <c:v>17.010000000000002</c:v>
                </c:pt>
                <c:pt idx="50">
                  <c:v>17.38</c:v>
                </c:pt>
                <c:pt idx="51">
                  <c:v>19.13</c:v>
                </c:pt>
                <c:pt idx="52">
                  <c:v>17.600000000000001</c:v>
                </c:pt>
                <c:pt idx="53">
                  <c:v>16.37</c:v>
                </c:pt>
                <c:pt idx="54">
                  <c:v>15.95</c:v>
                </c:pt>
                <c:pt idx="55">
                  <c:v>16.13</c:v>
                </c:pt>
                <c:pt idx="56">
                  <c:v>16.260000000000002</c:v>
                </c:pt>
                <c:pt idx="57">
                  <c:v>16.350000000000001</c:v>
                </c:pt>
                <c:pt idx="58">
                  <c:v>17.04</c:v>
                </c:pt>
                <c:pt idx="59">
                  <c:v>18.37</c:v>
                </c:pt>
                <c:pt idx="60">
                  <c:v>16.489999999999998</c:v>
                </c:pt>
                <c:pt idx="61">
                  <c:v>17.7</c:v>
                </c:pt>
                <c:pt idx="62">
                  <c:v>19.16</c:v>
                </c:pt>
                <c:pt idx="63">
                  <c:v>19.5</c:v>
                </c:pt>
                <c:pt idx="64">
                  <c:v>17.940000000000001</c:v>
                </c:pt>
                <c:pt idx="65">
                  <c:v>18.899999999999999</c:v>
                </c:pt>
                <c:pt idx="66">
                  <c:v>18.8</c:v>
                </c:pt>
                <c:pt idx="67">
                  <c:v>20.87</c:v>
                </c:pt>
                <c:pt idx="68">
                  <c:v>23.52</c:v>
                </c:pt>
                <c:pt idx="69">
                  <c:v>23.65</c:v>
                </c:pt>
                <c:pt idx="70">
                  <c:v>22.62</c:v>
                </c:pt>
                <c:pt idx="71">
                  <c:v>23.68</c:v>
                </c:pt>
                <c:pt idx="72">
                  <c:v>23.13</c:v>
                </c:pt>
                <c:pt idx="73">
                  <c:v>19.23</c:v>
                </c:pt>
                <c:pt idx="74">
                  <c:v>19.2</c:v>
                </c:pt>
                <c:pt idx="75">
                  <c:v>18.61</c:v>
                </c:pt>
                <c:pt idx="76">
                  <c:v>19.45</c:v>
                </c:pt>
                <c:pt idx="77">
                  <c:v>18.350000000000001</c:v>
                </c:pt>
                <c:pt idx="78">
                  <c:v>19.02</c:v>
                </c:pt>
                <c:pt idx="79">
                  <c:v>18.399999999999999</c:v>
                </c:pt>
                <c:pt idx="80">
                  <c:v>19.850000000000001</c:v>
                </c:pt>
                <c:pt idx="81">
                  <c:v>20.190000000000001</c:v>
                </c:pt>
                <c:pt idx="82">
                  <c:v>18.77</c:v>
                </c:pt>
                <c:pt idx="83">
                  <c:v>16.600000000000001</c:v>
                </c:pt>
                <c:pt idx="84">
                  <c:v>16.59</c:v>
                </c:pt>
                <c:pt idx="85">
                  <c:v>14.07</c:v>
                </c:pt>
                <c:pt idx="86">
                  <c:v>14.45</c:v>
                </c:pt>
                <c:pt idx="87">
                  <c:v>14.35</c:v>
                </c:pt>
                <c:pt idx="88">
                  <c:v>14</c:v>
                </c:pt>
                <c:pt idx="89">
                  <c:v>13.27</c:v>
                </c:pt>
                <c:pt idx="90">
                  <c:v>13.05</c:v>
                </c:pt>
                <c:pt idx="91">
                  <c:v>12.15</c:v>
                </c:pt>
                <c:pt idx="92">
                  <c:v>14.47</c:v>
                </c:pt>
                <c:pt idx="93">
                  <c:v>13.06</c:v>
                </c:pt>
                <c:pt idx="94">
                  <c:v>11</c:v>
                </c:pt>
                <c:pt idx="95">
                  <c:v>10.45</c:v>
                </c:pt>
                <c:pt idx="96">
                  <c:v>10.94</c:v>
                </c:pt>
                <c:pt idx="97">
                  <c:v>11.05</c:v>
                </c:pt>
                <c:pt idx="98">
                  <c:v>14.81</c:v>
                </c:pt>
                <c:pt idx="99">
                  <c:v>16.38</c:v>
                </c:pt>
                <c:pt idx="100">
                  <c:v>15.42</c:v>
                </c:pt>
                <c:pt idx="101">
                  <c:v>16.899999999999999</c:v>
                </c:pt>
                <c:pt idx="102">
                  <c:v>19.91</c:v>
                </c:pt>
                <c:pt idx="103">
                  <c:v>21.22</c:v>
                </c:pt>
                <c:pt idx="104">
                  <c:v>23.6</c:v>
                </c:pt>
                <c:pt idx="105">
                  <c:v>21.48</c:v>
                </c:pt>
                <c:pt idx="106">
                  <c:v>24.75</c:v>
                </c:pt>
                <c:pt idx="107">
                  <c:v>25.28</c:v>
                </c:pt>
                <c:pt idx="108">
                  <c:v>25</c:v>
                </c:pt>
                <c:pt idx="109">
                  <c:v>28</c:v>
                </c:pt>
                <c:pt idx="110">
                  <c:v>27</c:v>
                </c:pt>
                <c:pt idx="111">
                  <c:v>23</c:v>
                </c:pt>
                <c:pt idx="112">
                  <c:v>28</c:v>
                </c:pt>
                <c:pt idx="113">
                  <c:v>30</c:v>
                </c:pt>
                <c:pt idx="114">
                  <c:v>29</c:v>
                </c:pt>
                <c:pt idx="115">
                  <c:v>30</c:v>
                </c:pt>
                <c:pt idx="116">
                  <c:v>33</c:v>
                </c:pt>
                <c:pt idx="117">
                  <c:v>31</c:v>
                </c:pt>
                <c:pt idx="118">
                  <c:v>32</c:v>
                </c:pt>
                <c:pt idx="119">
                  <c:v>25</c:v>
                </c:pt>
                <c:pt idx="120">
                  <c:v>26</c:v>
                </c:pt>
                <c:pt idx="121">
                  <c:v>27</c:v>
                </c:pt>
                <c:pt idx="122">
                  <c:v>24</c:v>
                </c:pt>
                <c:pt idx="123">
                  <c:v>26</c:v>
                </c:pt>
                <c:pt idx="124">
                  <c:v>28</c:v>
                </c:pt>
                <c:pt idx="125">
                  <c:v>28</c:v>
                </c:pt>
                <c:pt idx="126">
                  <c:v>25</c:v>
                </c:pt>
                <c:pt idx="127">
                  <c:v>26</c:v>
                </c:pt>
                <c:pt idx="128">
                  <c:v>25</c:v>
                </c:pt>
                <c:pt idx="129">
                  <c:v>20</c:v>
                </c:pt>
                <c:pt idx="130">
                  <c:v>19</c:v>
                </c:pt>
                <c:pt idx="131">
                  <c:v>19</c:v>
                </c:pt>
                <c:pt idx="132">
                  <c:v>20</c:v>
                </c:pt>
                <c:pt idx="133">
                  <c:v>20</c:v>
                </c:pt>
                <c:pt idx="134">
                  <c:v>24</c:v>
                </c:pt>
                <c:pt idx="135">
                  <c:v>26</c:v>
                </c:pt>
                <c:pt idx="136">
                  <c:v>25</c:v>
                </c:pt>
                <c:pt idx="137">
                  <c:v>24</c:v>
                </c:pt>
                <c:pt idx="138">
                  <c:v>26</c:v>
                </c:pt>
                <c:pt idx="139">
                  <c:v>27</c:v>
                </c:pt>
                <c:pt idx="140">
                  <c:v>28</c:v>
                </c:pt>
                <c:pt idx="141">
                  <c:v>27</c:v>
                </c:pt>
                <c:pt idx="142">
                  <c:v>24</c:v>
                </c:pt>
                <c:pt idx="143">
                  <c:v>29</c:v>
                </c:pt>
                <c:pt idx="144">
                  <c:v>31</c:v>
                </c:pt>
                <c:pt idx="145">
                  <c:v>33</c:v>
                </c:pt>
                <c:pt idx="146">
                  <c:v>30</c:v>
                </c:pt>
                <c:pt idx="147">
                  <c:v>25</c:v>
                </c:pt>
                <c:pt idx="148">
                  <c:v>26</c:v>
                </c:pt>
                <c:pt idx="149">
                  <c:v>28</c:v>
                </c:pt>
                <c:pt idx="150">
                  <c:v>29</c:v>
                </c:pt>
                <c:pt idx="151">
                  <c:v>30</c:v>
                </c:pt>
                <c:pt idx="152">
                  <c:v>27</c:v>
                </c:pt>
                <c:pt idx="153">
                  <c:v>30</c:v>
                </c:pt>
                <c:pt idx="154">
                  <c:v>29</c:v>
                </c:pt>
                <c:pt idx="155">
                  <c:v>30</c:v>
                </c:pt>
                <c:pt idx="156">
                  <c:v>31</c:v>
                </c:pt>
                <c:pt idx="157">
                  <c:v>31</c:v>
                </c:pt>
                <c:pt idx="158">
                  <c:v>34</c:v>
                </c:pt>
                <c:pt idx="159">
                  <c:v>33</c:v>
                </c:pt>
                <c:pt idx="160">
                  <c:v>38</c:v>
                </c:pt>
                <c:pt idx="161">
                  <c:v>35</c:v>
                </c:pt>
                <c:pt idx="162">
                  <c:v>38</c:v>
                </c:pt>
                <c:pt idx="163">
                  <c:v>43</c:v>
                </c:pt>
                <c:pt idx="164">
                  <c:v>43</c:v>
                </c:pt>
                <c:pt idx="165">
                  <c:v>50</c:v>
                </c:pt>
                <c:pt idx="166">
                  <c:v>43</c:v>
                </c:pt>
                <c:pt idx="167">
                  <c:v>40</c:v>
                </c:pt>
                <c:pt idx="168">
                  <c:v>44</c:v>
                </c:pt>
                <c:pt idx="169">
                  <c:v>46</c:v>
                </c:pt>
                <c:pt idx="170">
                  <c:v>53</c:v>
                </c:pt>
                <c:pt idx="171">
                  <c:v>52</c:v>
                </c:pt>
                <c:pt idx="172">
                  <c:v>49</c:v>
                </c:pt>
                <c:pt idx="173">
                  <c:v>55</c:v>
                </c:pt>
                <c:pt idx="174">
                  <c:v>58</c:v>
                </c:pt>
                <c:pt idx="175">
                  <c:v>64</c:v>
                </c:pt>
                <c:pt idx="176">
                  <c:v>63</c:v>
                </c:pt>
                <c:pt idx="177">
                  <c:v>59</c:v>
                </c:pt>
                <c:pt idx="178">
                  <c:v>55</c:v>
                </c:pt>
                <c:pt idx="179">
                  <c:v>57</c:v>
                </c:pt>
                <c:pt idx="180">
                  <c:v>63</c:v>
                </c:pt>
                <c:pt idx="181">
                  <c:v>60</c:v>
                </c:pt>
                <c:pt idx="182">
                  <c:v>62</c:v>
                </c:pt>
                <c:pt idx="183">
                  <c:v>70</c:v>
                </c:pt>
                <c:pt idx="184">
                  <c:v>70</c:v>
                </c:pt>
                <c:pt idx="185">
                  <c:v>69</c:v>
                </c:pt>
                <c:pt idx="186">
                  <c:v>77</c:v>
                </c:pt>
                <c:pt idx="187">
                  <c:v>73</c:v>
                </c:pt>
                <c:pt idx="188">
                  <c:v>63</c:v>
                </c:pt>
                <c:pt idx="189">
                  <c:v>58</c:v>
                </c:pt>
                <c:pt idx="190">
                  <c:v>59</c:v>
                </c:pt>
                <c:pt idx="191">
                  <c:v>62</c:v>
                </c:pt>
                <c:pt idx="192">
                  <c:v>54</c:v>
                </c:pt>
                <c:pt idx="193">
                  <c:v>58</c:v>
                </c:pt>
                <c:pt idx="194">
                  <c:v>62</c:v>
                </c:pt>
                <c:pt idx="195">
                  <c:v>68</c:v>
                </c:pt>
                <c:pt idx="196">
                  <c:v>68</c:v>
                </c:pt>
                <c:pt idx="197">
                  <c:v>72</c:v>
                </c:pt>
                <c:pt idx="198">
                  <c:v>78</c:v>
                </c:pt>
                <c:pt idx="199">
                  <c:v>71</c:v>
                </c:pt>
                <c:pt idx="200">
                  <c:v>78</c:v>
                </c:pt>
                <c:pt idx="201">
                  <c:v>83</c:v>
                </c:pt>
                <c:pt idx="202">
                  <c:v>92</c:v>
                </c:pt>
                <c:pt idx="203">
                  <c:v>91</c:v>
                </c:pt>
                <c:pt idx="204">
                  <c:v>92</c:v>
                </c:pt>
                <c:pt idx="205">
                  <c:v>95</c:v>
                </c:pt>
                <c:pt idx="206">
                  <c:v>103</c:v>
                </c:pt>
                <c:pt idx="207">
                  <c:v>111</c:v>
                </c:pt>
                <c:pt idx="208">
                  <c:v>125</c:v>
                </c:pt>
                <c:pt idx="209">
                  <c:v>135</c:v>
                </c:pt>
                <c:pt idx="210">
                  <c:v>134</c:v>
                </c:pt>
                <c:pt idx="211">
                  <c:v>115</c:v>
                </c:pt>
                <c:pt idx="212">
                  <c:v>101</c:v>
                </c:pt>
                <c:pt idx="213">
                  <c:v>74</c:v>
                </c:pt>
                <c:pt idx="214">
                  <c:v>55</c:v>
                </c:pt>
                <c:pt idx="215">
                  <c:v>44</c:v>
                </c:pt>
                <c:pt idx="216">
                  <c:v>46</c:v>
                </c:pt>
                <c:pt idx="217">
                  <c:v>44</c:v>
                </c:pt>
                <c:pt idx="218">
                  <c:v>48</c:v>
                </c:pt>
                <c:pt idx="219">
                  <c:v>52</c:v>
                </c:pt>
                <c:pt idx="220">
                  <c:v>59</c:v>
                </c:pt>
                <c:pt idx="221">
                  <c:v>69</c:v>
                </c:pt>
                <c:pt idx="222">
                  <c:v>66</c:v>
                </c:pt>
                <c:pt idx="223">
                  <c:v>73</c:v>
                </c:pt>
                <c:pt idx="224">
                  <c:v>68</c:v>
                </c:pt>
                <c:pt idx="225">
                  <c:v>74</c:v>
                </c:pt>
                <c:pt idx="226">
                  <c:v>78</c:v>
                </c:pt>
                <c:pt idx="227">
                  <c:v>75</c:v>
                </c:pt>
                <c:pt idx="228">
                  <c:v>77</c:v>
                </c:pt>
                <c:pt idx="229">
                  <c:v>75</c:v>
                </c:pt>
                <c:pt idx="230">
                  <c:v>80</c:v>
                </c:pt>
                <c:pt idx="231">
                  <c:v>86</c:v>
                </c:pt>
                <c:pt idx="232">
                  <c:v>77</c:v>
                </c:pt>
                <c:pt idx="233">
                  <c:v>76</c:v>
                </c:pt>
                <c:pt idx="234">
                  <c:v>75</c:v>
                </c:pt>
                <c:pt idx="235">
                  <c:v>77</c:v>
                </c:pt>
                <c:pt idx="236">
                  <c:v>78</c:v>
                </c:pt>
                <c:pt idx="237">
                  <c:v>83</c:v>
                </c:pt>
                <c:pt idx="238">
                  <c:v>86</c:v>
                </c:pt>
                <c:pt idx="239">
                  <c:v>92</c:v>
                </c:pt>
                <c:pt idx="240">
                  <c:v>97</c:v>
                </c:pt>
                <c:pt idx="241">
                  <c:v>104</c:v>
                </c:pt>
                <c:pt idx="242">
                  <c:v>115</c:v>
                </c:pt>
                <c:pt idx="243">
                  <c:v>123</c:v>
                </c:pt>
                <c:pt idx="244">
                  <c:v>114</c:v>
                </c:pt>
                <c:pt idx="245">
                  <c:v>114</c:v>
                </c:pt>
                <c:pt idx="246">
                  <c:v>117</c:v>
                </c:pt>
                <c:pt idx="247">
                  <c:v>110</c:v>
                </c:pt>
                <c:pt idx="248">
                  <c:v>109</c:v>
                </c:pt>
                <c:pt idx="249">
                  <c:v>108</c:v>
                </c:pt>
                <c:pt idx="250">
                  <c:v>110</c:v>
                </c:pt>
                <c:pt idx="251">
                  <c:v>108</c:v>
                </c:pt>
                <c:pt idx="252">
                  <c:v>111</c:v>
                </c:pt>
                <c:pt idx="253">
                  <c:v>119</c:v>
                </c:pt>
                <c:pt idx="254">
                  <c:v>124</c:v>
                </c:pt>
                <c:pt idx="255">
                  <c:v>120</c:v>
                </c:pt>
                <c:pt idx="256">
                  <c:v>110</c:v>
                </c:pt>
                <c:pt idx="257">
                  <c:v>96</c:v>
                </c:pt>
                <c:pt idx="258">
                  <c:v>103</c:v>
                </c:pt>
                <c:pt idx="259">
                  <c:v>112</c:v>
                </c:pt>
                <c:pt idx="260">
                  <c:v>113</c:v>
                </c:pt>
                <c:pt idx="261">
                  <c:v>111</c:v>
                </c:pt>
                <c:pt idx="262">
                  <c:v>109</c:v>
                </c:pt>
                <c:pt idx="263">
                  <c:v>109</c:v>
                </c:pt>
                <c:pt idx="264">
                  <c:v>112</c:v>
                </c:pt>
                <c:pt idx="265">
                  <c:v>116</c:v>
                </c:pt>
                <c:pt idx="266">
                  <c:v>109</c:v>
                </c:pt>
                <c:pt idx="267">
                  <c:v>103</c:v>
                </c:pt>
                <c:pt idx="268">
                  <c:v>103</c:v>
                </c:pt>
                <c:pt idx="269">
                  <c:v>103</c:v>
                </c:pt>
                <c:pt idx="270">
                  <c:v>107</c:v>
                </c:pt>
                <c:pt idx="271">
                  <c:v>110</c:v>
                </c:pt>
                <c:pt idx="272">
                  <c:v>111</c:v>
                </c:pt>
                <c:pt idx="273">
                  <c:v>109</c:v>
                </c:pt>
                <c:pt idx="274">
                  <c:v>108</c:v>
                </c:pt>
                <c:pt idx="275">
                  <c:v>111</c:v>
                </c:pt>
                <c:pt idx="276">
                  <c:v>107</c:v>
                </c:pt>
                <c:pt idx="277">
                  <c:v>109</c:v>
                </c:pt>
                <c:pt idx="278">
                  <c:v>108</c:v>
                </c:pt>
                <c:pt idx="279">
                  <c:v>108</c:v>
                </c:pt>
                <c:pt idx="280">
                  <c:v>109</c:v>
                </c:pt>
                <c:pt idx="281">
                  <c:v>111</c:v>
                </c:pt>
                <c:pt idx="282">
                  <c:v>108</c:v>
                </c:pt>
                <c:pt idx="283">
                  <c:v>104</c:v>
                </c:pt>
                <c:pt idx="284">
                  <c:v>102</c:v>
                </c:pt>
                <c:pt idx="285" formatCode="General">
                  <c:v>97.15</c:v>
                </c:pt>
                <c:pt idx="286" formatCode="General">
                  <c:v>86.02</c:v>
                </c:pt>
                <c:pt idx="287" formatCode="General">
                  <c:v>72.58</c:v>
                </c:pt>
                <c:pt idx="288" formatCode="General">
                  <c:v>57.35</c:v>
                </c:pt>
                <c:pt idx="289" formatCode="General">
                  <c:v>49.15</c:v>
                </c:pt>
                <c:pt idx="290" formatCode="General">
                  <c:v>60.75</c:v>
                </c:pt>
                <c:pt idx="291" formatCode="General">
                  <c:v>56.31</c:v>
                </c:pt>
                <c:pt idx="292" formatCode="General">
                  <c:v>65.63</c:v>
                </c:pt>
                <c:pt idx="293" formatCode="General">
                  <c:v>62.89</c:v>
                </c:pt>
                <c:pt idx="294" formatCode="General">
                  <c:v>61.77</c:v>
                </c:pt>
                <c:pt idx="295" formatCode="General">
                  <c:v>53.43</c:v>
                </c:pt>
                <c:pt idx="296" formatCode="General">
                  <c:v>53.02</c:v>
                </c:pt>
                <c:pt idx="297" formatCode="General">
                  <c:v>48.53</c:v>
                </c:pt>
                <c:pt idx="298" formatCode="General">
                  <c:v>48.7</c:v>
                </c:pt>
                <c:pt idx="299" formatCode="General">
                  <c:v>37.6</c:v>
                </c:pt>
                <c:pt idx="300" formatCode="General">
                  <c:v>35.869999999999997</c:v>
                </c:pt>
                <c:pt idx="301" formatCode="General">
                  <c:v>36.58</c:v>
                </c:pt>
                <c:pt idx="302" formatCode="General">
                  <c:v>40.15</c:v>
                </c:pt>
                <c:pt idx="303" formatCode="General">
                  <c:v>47.32</c:v>
                </c:pt>
                <c:pt idx="304" formatCode="General">
                  <c:v>49.56</c:v>
                </c:pt>
                <c:pt idx="305" formatCode="General">
                  <c:v>50.42</c:v>
                </c:pt>
                <c:pt idx="306" formatCode="General">
                  <c:v>43.21</c:v>
                </c:pt>
                <c:pt idx="307" formatCode="General">
                  <c:v>44.42</c:v>
                </c:pt>
                <c:pt idx="308" formatCode="General">
                  <c:v>46.05</c:v>
                </c:pt>
                <c:pt idx="309" formatCode="General">
                  <c:v>48.55</c:v>
                </c:pt>
                <c:pt idx="310" formatCode="General">
                  <c:v>47.12</c:v>
                </c:pt>
                <c:pt idx="311" formatCode="General">
                  <c:v>56.75</c:v>
                </c:pt>
                <c:pt idx="312" formatCode="General">
                  <c:v>55.63</c:v>
                </c:pt>
                <c:pt idx="313" formatCode="General">
                  <c:v>56.52</c:v>
                </c:pt>
                <c:pt idx="314" formatCode="General">
                  <c:v>53.53</c:v>
                </c:pt>
                <c:pt idx="315" formatCode="General">
                  <c:v>51.86</c:v>
                </c:pt>
                <c:pt idx="316" formatCode="General">
                  <c:v>51.24</c:v>
                </c:pt>
                <c:pt idx="317" formatCode="General">
                  <c:v>45.63</c:v>
                </c:pt>
                <c:pt idx="318" formatCode="General">
                  <c:v>52.69</c:v>
                </c:pt>
                <c:pt idx="319" formatCode="General">
                  <c:v>52.76</c:v>
                </c:pt>
                <c:pt idx="320" formatCode="General">
                  <c:v>56.7</c:v>
                </c:pt>
                <c:pt idx="321" formatCode="General">
                  <c:v>61.03</c:v>
                </c:pt>
                <c:pt idx="322" formatCode="General">
                  <c:v>62.58</c:v>
                </c:pt>
                <c:pt idx="323" formatCode="General">
                  <c:v>66.48</c:v>
                </c:pt>
                <c:pt idx="324" formatCode="General">
                  <c:v>68.92</c:v>
                </c:pt>
                <c:pt idx="325" formatCode="General">
                  <c:v>64.7</c:v>
                </c:pt>
                <c:pt idx="326" formatCode="General">
                  <c:v>69.349999999999994</c:v>
                </c:pt>
                <c:pt idx="327" formatCode="General">
                  <c:v>74.59</c:v>
                </c:pt>
                <c:pt idx="328" formatCode="General">
                  <c:v>79.08</c:v>
                </c:pt>
                <c:pt idx="329" formatCode="General">
                  <c:v>77.09</c:v>
                </c:pt>
                <c:pt idx="330" formatCode="General">
                  <c:v>74.03</c:v>
                </c:pt>
                <c:pt idx="331" formatCode="General">
                  <c:v>77.650000000000006</c:v>
                </c:pt>
                <c:pt idx="332" formatCode="General">
                  <c:v>82.86</c:v>
                </c:pt>
                <c:pt idx="333" formatCode="General">
                  <c:v>76.23</c:v>
                </c:pt>
                <c:pt idx="334">
                  <c:v>59.05</c:v>
                </c:pt>
                <c:pt idx="335" formatCode="General">
                  <c:v>53.35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2DA0-46D2-A8C0-42979CDE5769}"/>
            </c:ext>
          </c:extLst>
        </c:ser>
        <c:ser>
          <c:idx val="0"/>
          <c:order val="1"/>
          <c:tx>
            <c:strRef>
              <c:f>Sheet1!$E$1</c:f>
              <c:strCache>
                <c:ptCount val="1"/>
                <c:pt idx="0">
                  <c:v>CIF  Порты АРА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multiLvlStrRef>
              <c:f>Sheet1!$A$14:$B$349</c:f>
              <c:multiLvlStrCache>
                <c:ptCount val="336"/>
                <c:lvl>
                  <c:pt idx="0">
                    <c:v>.</c:v>
                  </c:pt>
                  <c:pt idx="1">
                    <c:v>.</c:v>
                  </c:pt>
                  <c:pt idx="2">
                    <c:v>.</c:v>
                  </c:pt>
                  <c:pt idx="3">
                    <c:v>.</c:v>
                  </c:pt>
                  <c:pt idx="4">
                    <c:v>.</c:v>
                  </c:pt>
                  <c:pt idx="5">
                    <c:v>.</c:v>
                  </c:pt>
                  <c:pt idx="6">
                    <c:v>.</c:v>
                  </c:pt>
                  <c:pt idx="7">
                    <c:v>.</c:v>
                  </c:pt>
                  <c:pt idx="8">
                    <c:v>.</c:v>
                  </c:pt>
                  <c:pt idx="9">
                    <c:v>.</c:v>
                  </c:pt>
                  <c:pt idx="10">
                    <c:v>.</c:v>
                  </c:pt>
                  <c:pt idx="11">
                    <c:v>.</c:v>
                  </c:pt>
                  <c:pt idx="12">
                    <c:v>.</c:v>
                  </c:pt>
                  <c:pt idx="13">
                    <c:v>.</c:v>
                  </c:pt>
                  <c:pt idx="14">
                    <c:v>.</c:v>
                  </c:pt>
                  <c:pt idx="15">
                    <c:v>.</c:v>
                  </c:pt>
                  <c:pt idx="16">
                    <c:v>.</c:v>
                  </c:pt>
                  <c:pt idx="17">
                    <c:v>.</c:v>
                  </c:pt>
                  <c:pt idx="18">
                    <c:v>.</c:v>
                  </c:pt>
                  <c:pt idx="19">
                    <c:v>.</c:v>
                  </c:pt>
                  <c:pt idx="20">
                    <c:v>.</c:v>
                  </c:pt>
                  <c:pt idx="21">
                    <c:v>.</c:v>
                  </c:pt>
                  <c:pt idx="22">
                    <c:v>.</c:v>
                  </c:pt>
                  <c:pt idx="23">
                    <c:v>.</c:v>
                  </c:pt>
                  <c:pt idx="24">
                    <c:v>.</c:v>
                  </c:pt>
                  <c:pt idx="25">
                    <c:v>.</c:v>
                  </c:pt>
                  <c:pt idx="26">
                    <c:v>.</c:v>
                  </c:pt>
                  <c:pt idx="27">
                    <c:v>.</c:v>
                  </c:pt>
                  <c:pt idx="28">
                    <c:v>.</c:v>
                  </c:pt>
                  <c:pt idx="29">
                    <c:v>.</c:v>
                  </c:pt>
                  <c:pt idx="30">
                    <c:v>.</c:v>
                  </c:pt>
                  <c:pt idx="31">
                    <c:v>.</c:v>
                  </c:pt>
                  <c:pt idx="32">
                    <c:v>.</c:v>
                  </c:pt>
                  <c:pt idx="33">
                    <c:v>.</c:v>
                  </c:pt>
                  <c:pt idx="34">
                    <c:v>.</c:v>
                  </c:pt>
                  <c:pt idx="35">
                    <c:v>.</c:v>
                  </c:pt>
                  <c:pt idx="36">
                    <c:v>.</c:v>
                  </c:pt>
                  <c:pt idx="37">
                    <c:v>.</c:v>
                  </c:pt>
                  <c:pt idx="38">
                    <c:v>.</c:v>
                  </c:pt>
                  <c:pt idx="39">
                    <c:v>.</c:v>
                  </c:pt>
                  <c:pt idx="40">
                    <c:v>.</c:v>
                  </c:pt>
                  <c:pt idx="41">
                    <c:v>.</c:v>
                  </c:pt>
                  <c:pt idx="42">
                    <c:v>.</c:v>
                  </c:pt>
                  <c:pt idx="43">
                    <c:v>.</c:v>
                  </c:pt>
                  <c:pt idx="44">
                    <c:v>.</c:v>
                  </c:pt>
                  <c:pt idx="45">
                    <c:v>.</c:v>
                  </c:pt>
                  <c:pt idx="46">
                    <c:v>.</c:v>
                  </c:pt>
                  <c:pt idx="47">
                    <c:v>.</c:v>
                  </c:pt>
                  <c:pt idx="48">
                    <c:v>.</c:v>
                  </c:pt>
                  <c:pt idx="49">
                    <c:v>.</c:v>
                  </c:pt>
                  <c:pt idx="50">
                    <c:v>.</c:v>
                  </c:pt>
                  <c:pt idx="51">
                    <c:v>.</c:v>
                  </c:pt>
                  <c:pt idx="52">
                    <c:v>.</c:v>
                  </c:pt>
                  <c:pt idx="53">
                    <c:v>.</c:v>
                  </c:pt>
                  <c:pt idx="54">
                    <c:v>.</c:v>
                  </c:pt>
                  <c:pt idx="55">
                    <c:v>.</c:v>
                  </c:pt>
                  <c:pt idx="56">
                    <c:v>.</c:v>
                  </c:pt>
                  <c:pt idx="57">
                    <c:v>.</c:v>
                  </c:pt>
                  <c:pt idx="58">
                    <c:v>.</c:v>
                  </c:pt>
                  <c:pt idx="59">
                    <c:v>.</c:v>
                  </c:pt>
                  <c:pt idx="60">
                    <c:v>.</c:v>
                  </c:pt>
                  <c:pt idx="61">
                    <c:v>.</c:v>
                  </c:pt>
                  <c:pt idx="62">
                    <c:v>.</c:v>
                  </c:pt>
                  <c:pt idx="63">
                    <c:v>.</c:v>
                  </c:pt>
                  <c:pt idx="64">
                    <c:v>.</c:v>
                  </c:pt>
                  <c:pt idx="65">
                    <c:v>.</c:v>
                  </c:pt>
                  <c:pt idx="66">
                    <c:v>.</c:v>
                  </c:pt>
                  <c:pt idx="67">
                    <c:v>.</c:v>
                  </c:pt>
                  <c:pt idx="68">
                    <c:v>.</c:v>
                  </c:pt>
                  <c:pt idx="69">
                    <c:v>.</c:v>
                  </c:pt>
                  <c:pt idx="70">
                    <c:v>.</c:v>
                  </c:pt>
                  <c:pt idx="71">
                    <c:v>.</c:v>
                  </c:pt>
                  <c:pt idx="72">
                    <c:v>.</c:v>
                  </c:pt>
                  <c:pt idx="73">
                    <c:v>.</c:v>
                  </c:pt>
                  <c:pt idx="74">
                    <c:v>.</c:v>
                  </c:pt>
                  <c:pt idx="75">
                    <c:v>.</c:v>
                  </c:pt>
                  <c:pt idx="76">
                    <c:v>.</c:v>
                  </c:pt>
                  <c:pt idx="77">
                    <c:v>.</c:v>
                  </c:pt>
                  <c:pt idx="78">
                    <c:v>.</c:v>
                  </c:pt>
                  <c:pt idx="79">
                    <c:v>.</c:v>
                  </c:pt>
                  <c:pt idx="80">
                    <c:v>.</c:v>
                  </c:pt>
                  <c:pt idx="81">
                    <c:v>.</c:v>
                  </c:pt>
                  <c:pt idx="82">
                    <c:v>.</c:v>
                  </c:pt>
                  <c:pt idx="83">
                    <c:v>.</c:v>
                  </c:pt>
                  <c:pt idx="84">
                    <c:v>.</c:v>
                  </c:pt>
                  <c:pt idx="85">
                    <c:v>.</c:v>
                  </c:pt>
                  <c:pt idx="86">
                    <c:v>.</c:v>
                  </c:pt>
                  <c:pt idx="87">
                    <c:v>.</c:v>
                  </c:pt>
                  <c:pt idx="88">
                    <c:v>.</c:v>
                  </c:pt>
                  <c:pt idx="89">
                    <c:v>.</c:v>
                  </c:pt>
                  <c:pt idx="90">
                    <c:v>.</c:v>
                  </c:pt>
                  <c:pt idx="91">
                    <c:v>.</c:v>
                  </c:pt>
                  <c:pt idx="92">
                    <c:v>.</c:v>
                  </c:pt>
                  <c:pt idx="93">
                    <c:v>.</c:v>
                  </c:pt>
                  <c:pt idx="94">
                    <c:v>.</c:v>
                  </c:pt>
                  <c:pt idx="95">
                    <c:v>.</c:v>
                  </c:pt>
                  <c:pt idx="96">
                    <c:v>.</c:v>
                  </c:pt>
                  <c:pt idx="97">
                    <c:v>.</c:v>
                  </c:pt>
                  <c:pt idx="98">
                    <c:v>.</c:v>
                  </c:pt>
                  <c:pt idx="99">
                    <c:v>.</c:v>
                  </c:pt>
                  <c:pt idx="100">
                    <c:v>.</c:v>
                  </c:pt>
                  <c:pt idx="101">
                    <c:v>.</c:v>
                  </c:pt>
                  <c:pt idx="102">
                    <c:v>.</c:v>
                  </c:pt>
                  <c:pt idx="103">
                    <c:v>.</c:v>
                  </c:pt>
                  <c:pt idx="104">
                    <c:v>.</c:v>
                  </c:pt>
                  <c:pt idx="105">
                    <c:v>.</c:v>
                  </c:pt>
                  <c:pt idx="106">
                    <c:v>.</c:v>
                  </c:pt>
                  <c:pt idx="107">
                    <c:v>.</c:v>
                  </c:pt>
                  <c:pt idx="108">
                    <c:v>.</c:v>
                  </c:pt>
                  <c:pt idx="109">
                    <c:v>.</c:v>
                  </c:pt>
                  <c:pt idx="110">
                    <c:v>.</c:v>
                  </c:pt>
                  <c:pt idx="111">
                    <c:v>.</c:v>
                  </c:pt>
                  <c:pt idx="112">
                    <c:v>.</c:v>
                  </c:pt>
                  <c:pt idx="113">
                    <c:v>.</c:v>
                  </c:pt>
                  <c:pt idx="114">
                    <c:v>.</c:v>
                  </c:pt>
                  <c:pt idx="115">
                    <c:v>.</c:v>
                  </c:pt>
                  <c:pt idx="116">
                    <c:v>.</c:v>
                  </c:pt>
                  <c:pt idx="117">
                    <c:v>.</c:v>
                  </c:pt>
                  <c:pt idx="118">
                    <c:v>.</c:v>
                  </c:pt>
                  <c:pt idx="119">
                    <c:v>.</c:v>
                  </c:pt>
                  <c:pt idx="120">
                    <c:v>.</c:v>
                  </c:pt>
                  <c:pt idx="121">
                    <c:v>.</c:v>
                  </c:pt>
                  <c:pt idx="122">
                    <c:v>.</c:v>
                  </c:pt>
                  <c:pt idx="123">
                    <c:v>.</c:v>
                  </c:pt>
                  <c:pt idx="124">
                    <c:v>.</c:v>
                  </c:pt>
                  <c:pt idx="125">
                    <c:v>.</c:v>
                  </c:pt>
                  <c:pt idx="126">
                    <c:v>.</c:v>
                  </c:pt>
                  <c:pt idx="127">
                    <c:v>.</c:v>
                  </c:pt>
                  <c:pt idx="128">
                    <c:v>.</c:v>
                  </c:pt>
                  <c:pt idx="129">
                    <c:v>.</c:v>
                  </c:pt>
                  <c:pt idx="130">
                    <c:v>.</c:v>
                  </c:pt>
                  <c:pt idx="131">
                    <c:v>.</c:v>
                  </c:pt>
                  <c:pt idx="132">
                    <c:v>.</c:v>
                  </c:pt>
                  <c:pt idx="133">
                    <c:v>.</c:v>
                  </c:pt>
                  <c:pt idx="134">
                    <c:v>.</c:v>
                  </c:pt>
                  <c:pt idx="135">
                    <c:v>.</c:v>
                  </c:pt>
                  <c:pt idx="136">
                    <c:v>.</c:v>
                  </c:pt>
                  <c:pt idx="137">
                    <c:v>.</c:v>
                  </c:pt>
                  <c:pt idx="138">
                    <c:v>.</c:v>
                  </c:pt>
                  <c:pt idx="139">
                    <c:v>.</c:v>
                  </c:pt>
                  <c:pt idx="140">
                    <c:v>.</c:v>
                  </c:pt>
                  <c:pt idx="141">
                    <c:v>.</c:v>
                  </c:pt>
                  <c:pt idx="142">
                    <c:v>.</c:v>
                  </c:pt>
                  <c:pt idx="143">
                    <c:v>.</c:v>
                  </c:pt>
                  <c:pt idx="144">
                    <c:v>.</c:v>
                  </c:pt>
                  <c:pt idx="145">
                    <c:v>.</c:v>
                  </c:pt>
                  <c:pt idx="146">
                    <c:v>.</c:v>
                  </c:pt>
                  <c:pt idx="147">
                    <c:v>.</c:v>
                  </c:pt>
                  <c:pt idx="148">
                    <c:v>.</c:v>
                  </c:pt>
                  <c:pt idx="149">
                    <c:v>.</c:v>
                  </c:pt>
                  <c:pt idx="150">
                    <c:v>.</c:v>
                  </c:pt>
                  <c:pt idx="151">
                    <c:v>.</c:v>
                  </c:pt>
                  <c:pt idx="152">
                    <c:v>.</c:v>
                  </c:pt>
                  <c:pt idx="153">
                    <c:v>.</c:v>
                  </c:pt>
                  <c:pt idx="154">
                    <c:v>.</c:v>
                  </c:pt>
                  <c:pt idx="155">
                    <c:v>.</c:v>
                  </c:pt>
                  <c:pt idx="156">
                    <c:v>.</c:v>
                  </c:pt>
                  <c:pt idx="157">
                    <c:v>.</c:v>
                  </c:pt>
                  <c:pt idx="158">
                    <c:v>.</c:v>
                  </c:pt>
                  <c:pt idx="159">
                    <c:v>.</c:v>
                  </c:pt>
                  <c:pt idx="160">
                    <c:v>.</c:v>
                  </c:pt>
                  <c:pt idx="161">
                    <c:v>.</c:v>
                  </c:pt>
                  <c:pt idx="162">
                    <c:v>.</c:v>
                  </c:pt>
                  <c:pt idx="163">
                    <c:v>.</c:v>
                  </c:pt>
                  <c:pt idx="164">
                    <c:v>.</c:v>
                  </c:pt>
                  <c:pt idx="165">
                    <c:v>.</c:v>
                  </c:pt>
                  <c:pt idx="166">
                    <c:v>.</c:v>
                  </c:pt>
                  <c:pt idx="167">
                    <c:v>.</c:v>
                  </c:pt>
                  <c:pt idx="168">
                    <c:v>.</c:v>
                  </c:pt>
                  <c:pt idx="169">
                    <c:v>.</c:v>
                  </c:pt>
                  <c:pt idx="170">
                    <c:v>.</c:v>
                  </c:pt>
                  <c:pt idx="171">
                    <c:v>.</c:v>
                  </c:pt>
                  <c:pt idx="172">
                    <c:v>.</c:v>
                  </c:pt>
                  <c:pt idx="173">
                    <c:v>.</c:v>
                  </c:pt>
                  <c:pt idx="174">
                    <c:v>.</c:v>
                  </c:pt>
                  <c:pt idx="175">
                    <c:v>.</c:v>
                  </c:pt>
                  <c:pt idx="176">
                    <c:v>.</c:v>
                  </c:pt>
                  <c:pt idx="177">
                    <c:v>.</c:v>
                  </c:pt>
                  <c:pt idx="178">
                    <c:v>.</c:v>
                  </c:pt>
                  <c:pt idx="179">
                    <c:v>.</c:v>
                  </c:pt>
                  <c:pt idx="180">
                    <c:v>.</c:v>
                  </c:pt>
                  <c:pt idx="181">
                    <c:v>.</c:v>
                  </c:pt>
                  <c:pt idx="182">
                    <c:v>.</c:v>
                  </c:pt>
                  <c:pt idx="183">
                    <c:v>.</c:v>
                  </c:pt>
                  <c:pt idx="184">
                    <c:v>.</c:v>
                  </c:pt>
                  <c:pt idx="185">
                    <c:v>.</c:v>
                  </c:pt>
                  <c:pt idx="186">
                    <c:v>.</c:v>
                  </c:pt>
                  <c:pt idx="187">
                    <c:v>.</c:v>
                  </c:pt>
                  <c:pt idx="188">
                    <c:v>.</c:v>
                  </c:pt>
                  <c:pt idx="189">
                    <c:v>.</c:v>
                  </c:pt>
                  <c:pt idx="190">
                    <c:v>.</c:v>
                  </c:pt>
                  <c:pt idx="191">
                    <c:v>.</c:v>
                  </c:pt>
                  <c:pt idx="192">
                    <c:v>.</c:v>
                  </c:pt>
                  <c:pt idx="193">
                    <c:v>.</c:v>
                  </c:pt>
                  <c:pt idx="194">
                    <c:v>.</c:v>
                  </c:pt>
                  <c:pt idx="195">
                    <c:v>.</c:v>
                  </c:pt>
                  <c:pt idx="196">
                    <c:v>.</c:v>
                  </c:pt>
                  <c:pt idx="197">
                    <c:v>.</c:v>
                  </c:pt>
                  <c:pt idx="198">
                    <c:v>.</c:v>
                  </c:pt>
                  <c:pt idx="199">
                    <c:v>.</c:v>
                  </c:pt>
                  <c:pt idx="200">
                    <c:v>.</c:v>
                  </c:pt>
                  <c:pt idx="201">
                    <c:v>.</c:v>
                  </c:pt>
                  <c:pt idx="202">
                    <c:v>.</c:v>
                  </c:pt>
                  <c:pt idx="203">
                    <c:v>.</c:v>
                  </c:pt>
                  <c:pt idx="204">
                    <c:v>.</c:v>
                  </c:pt>
                  <c:pt idx="205">
                    <c:v>.</c:v>
                  </c:pt>
                  <c:pt idx="206">
                    <c:v>.</c:v>
                  </c:pt>
                  <c:pt idx="207">
                    <c:v>.</c:v>
                  </c:pt>
                  <c:pt idx="208">
                    <c:v>.</c:v>
                  </c:pt>
                  <c:pt idx="209">
                    <c:v>.</c:v>
                  </c:pt>
                  <c:pt idx="210">
                    <c:v>.</c:v>
                  </c:pt>
                  <c:pt idx="211">
                    <c:v>.</c:v>
                  </c:pt>
                  <c:pt idx="212">
                    <c:v>.</c:v>
                  </c:pt>
                  <c:pt idx="213">
                    <c:v>.</c:v>
                  </c:pt>
                  <c:pt idx="214">
                    <c:v>.</c:v>
                  </c:pt>
                  <c:pt idx="215">
                    <c:v>.</c:v>
                  </c:pt>
                  <c:pt idx="216">
                    <c:v>.</c:v>
                  </c:pt>
                  <c:pt idx="217">
                    <c:v>.</c:v>
                  </c:pt>
                  <c:pt idx="218">
                    <c:v>.</c:v>
                  </c:pt>
                  <c:pt idx="219">
                    <c:v>.</c:v>
                  </c:pt>
                  <c:pt idx="220">
                    <c:v>.</c:v>
                  </c:pt>
                  <c:pt idx="221">
                    <c:v>.</c:v>
                  </c:pt>
                  <c:pt idx="222">
                    <c:v>.</c:v>
                  </c:pt>
                  <c:pt idx="223">
                    <c:v>.</c:v>
                  </c:pt>
                  <c:pt idx="224">
                    <c:v>.</c:v>
                  </c:pt>
                  <c:pt idx="225">
                    <c:v>.</c:v>
                  </c:pt>
                  <c:pt idx="226">
                    <c:v>.</c:v>
                  </c:pt>
                  <c:pt idx="227">
                    <c:v>.</c:v>
                  </c:pt>
                  <c:pt idx="228">
                    <c:v>.</c:v>
                  </c:pt>
                  <c:pt idx="229">
                    <c:v>.</c:v>
                  </c:pt>
                  <c:pt idx="230">
                    <c:v>.</c:v>
                  </c:pt>
                  <c:pt idx="231">
                    <c:v>.</c:v>
                  </c:pt>
                  <c:pt idx="232">
                    <c:v>.</c:v>
                  </c:pt>
                  <c:pt idx="233">
                    <c:v>.</c:v>
                  </c:pt>
                  <c:pt idx="234">
                    <c:v>.</c:v>
                  </c:pt>
                  <c:pt idx="235">
                    <c:v>.</c:v>
                  </c:pt>
                  <c:pt idx="236">
                    <c:v>.</c:v>
                  </c:pt>
                  <c:pt idx="237">
                    <c:v>.</c:v>
                  </c:pt>
                  <c:pt idx="238">
                    <c:v>.</c:v>
                  </c:pt>
                  <c:pt idx="239">
                    <c:v>.</c:v>
                  </c:pt>
                  <c:pt idx="240">
                    <c:v>.</c:v>
                  </c:pt>
                  <c:pt idx="241">
                    <c:v>.</c:v>
                  </c:pt>
                  <c:pt idx="242">
                    <c:v>.</c:v>
                  </c:pt>
                  <c:pt idx="243">
                    <c:v>.</c:v>
                  </c:pt>
                  <c:pt idx="244">
                    <c:v>.</c:v>
                  </c:pt>
                  <c:pt idx="245">
                    <c:v>.</c:v>
                  </c:pt>
                  <c:pt idx="246">
                    <c:v>.</c:v>
                  </c:pt>
                  <c:pt idx="247">
                    <c:v>.</c:v>
                  </c:pt>
                  <c:pt idx="248">
                    <c:v>.</c:v>
                  </c:pt>
                  <c:pt idx="249">
                    <c:v>.</c:v>
                  </c:pt>
                  <c:pt idx="250">
                    <c:v>.</c:v>
                  </c:pt>
                  <c:pt idx="251">
                    <c:v>.</c:v>
                  </c:pt>
                  <c:pt idx="252">
                    <c:v>.</c:v>
                  </c:pt>
                  <c:pt idx="253">
                    <c:v>.</c:v>
                  </c:pt>
                  <c:pt idx="254">
                    <c:v>.</c:v>
                  </c:pt>
                  <c:pt idx="255">
                    <c:v>.</c:v>
                  </c:pt>
                  <c:pt idx="256">
                    <c:v>.</c:v>
                  </c:pt>
                  <c:pt idx="257">
                    <c:v>.</c:v>
                  </c:pt>
                  <c:pt idx="258">
                    <c:v>.</c:v>
                  </c:pt>
                  <c:pt idx="259">
                    <c:v>.</c:v>
                  </c:pt>
                  <c:pt idx="260">
                    <c:v>.</c:v>
                  </c:pt>
                  <c:pt idx="261">
                    <c:v>.</c:v>
                  </c:pt>
                  <c:pt idx="262">
                    <c:v>.</c:v>
                  </c:pt>
                  <c:pt idx="263">
                    <c:v>.</c:v>
                  </c:pt>
                  <c:pt idx="264">
                    <c:v>.</c:v>
                  </c:pt>
                  <c:pt idx="265">
                    <c:v>.</c:v>
                  </c:pt>
                  <c:pt idx="266">
                    <c:v>.</c:v>
                  </c:pt>
                  <c:pt idx="267">
                    <c:v>.</c:v>
                  </c:pt>
                  <c:pt idx="268">
                    <c:v>.</c:v>
                  </c:pt>
                  <c:pt idx="269">
                    <c:v>.</c:v>
                  </c:pt>
                  <c:pt idx="270">
                    <c:v>.</c:v>
                  </c:pt>
                  <c:pt idx="271">
                    <c:v>.</c:v>
                  </c:pt>
                  <c:pt idx="272">
                    <c:v>.</c:v>
                  </c:pt>
                  <c:pt idx="273">
                    <c:v>.</c:v>
                  </c:pt>
                  <c:pt idx="274">
                    <c:v>.</c:v>
                  </c:pt>
                  <c:pt idx="275">
                    <c:v>.</c:v>
                  </c:pt>
                  <c:pt idx="276">
                    <c:v>.</c:v>
                  </c:pt>
                  <c:pt idx="277">
                    <c:v>.</c:v>
                  </c:pt>
                  <c:pt idx="278">
                    <c:v>.</c:v>
                  </c:pt>
                  <c:pt idx="279">
                    <c:v>.</c:v>
                  </c:pt>
                  <c:pt idx="280">
                    <c:v>.</c:v>
                  </c:pt>
                  <c:pt idx="281">
                    <c:v>.</c:v>
                  </c:pt>
                  <c:pt idx="282">
                    <c:v>.</c:v>
                  </c:pt>
                  <c:pt idx="283">
                    <c:v>.</c:v>
                  </c:pt>
                  <c:pt idx="284">
                    <c:v>.</c:v>
                  </c:pt>
                  <c:pt idx="285">
                    <c:v>.</c:v>
                  </c:pt>
                  <c:pt idx="286">
                    <c:v>.</c:v>
                  </c:pt>
                  <c:pt idx="287">
                    <c:v>.</c:v>
                  </c:pt>
                  <c:pt idx="288">
                    <c:v>.</c:v>
                  </c:pt>
                  <c:pt idx="289">
                    <c:v>.</c:v>
                  </c:pt>
                  <c:pt idx="290">
                    <c:v>.</c:v>
                  </c:pt>
                  <c:pt idx="291">
                    <c:v>.</c:v>
                  </c:pt>
                  <c:pt idx="292">
                    <c:v>.</c:v>
                  </c:pt>
                  <c:pt idx="293">
                    <c:v>.</c:v>
                  </c:pt>
                  <c:pt idx="294">
                    <c:v>.</c:v>
                  </c:pt>
                  <c:pt idx="295">
                    <c:v>.</c:v>
                  </c:pt>
                  <c:pt idx="296">
                    <c:v>.</c:v>
                  </c:pt>
                  <c:pt idx="297">
                    <c:v>.</c:v>
                  </c:pt>
                  <c:pt idx="298">
                    <c:v>.</c:v>
                  </c:pt>
                  <c:pt idx="299">
                    <c:v>.</c:v>
                  </c:pt>
                  <c:pt idx="300">
                    <c:v>.</c:v>
                  </c:pt>
                  <c:pt idx="301">
                    <c:v>.</c:v>
                  </c:pt>
                  <c:pt idx="302">
                    <c:v>.</c:v>
                  </c:pt>
                  <c:pt idx="303">
                    <c:v>.</c:v>
                  </c:pt>
                  <c:pt idx="304">
                    <c:v>.</c:v>
                  </c:pt>
                  <c:pt idx="305">
                    <c:v>.</c:v>
                  </c:pt>
                  <c:pt idx="306">
                    <c:v>.</c:v>
                  </c:pt>
                  <c:pt idx="307">
                    <c:v>.</c:v>
                  </c:pt>
                  <c:pt idx="308">
                    <c:v>.</c:v>
                  </c:pt>
                  <c:pt idx="309">
                    <c:v>.</c:v>
                  </c:pt>
                  <c:pt idx="310">
                    <c:v>.</c:v>
                  </c:pt>
                  <c:pt idx="311">
                    <c:v>.</c:v>
                  </c:pt>
                  <c:pt idx="312">
                    <c:v>.</c:v>
                  </c:pt>
                  <c:pt idx="313">
                    <c:v>.</c:v>
                  </c:pt>
                  <c:pt idx="314">
                    <c:v>.</c:v>
                  </c:pt>
                  <c:pt idx="315">
                    <c:v>.</c:v>
                  </c:pt>
                  <c:pt idx="316">
                    <c:v>.</c:v>
                  </c:pt>
                  <c:pt idx="318">
                    <c:v>.</c:v>
                  </c:pt>
                  <c:pt idx="319">
                    <c:v>.</c:v>
                  </c:pt>
                  <c:pt idx="320">
                    <c:v>.</c:v>
                  </c:pt>
                  <c:pt idx="321">
                    <c:v>.</c:v>
                  </c:pt>
                  <c:pt idx="322">
                    <c:v>.</c:v>
                  </c:pt>
                  <c:pt idx="323">
                    <c:v>.</c:v>
                  </c:pt>
                  <c:pt idx="324">
                    <c:v>.</c:v>
                  </c:pt>
                  <c:pt idx="325">
                    <c:v>.</c:v>
                  </c:pt>
                  <c:pt idx="326">
                    <c:v>.</c:v>
                  </c:pt>
                  <c:pt idx="327">
                    <c:v>.</c:v>
                  </c:pt>
                  <c:pt idx="328">
                    <c:v>.</c:v>
                  </c:pt>
                  <c:pt idx="330">
                    <c:v>.</c:v>
                  </c:pt>
                  <c:pt idx="331">
                    <c:v>.</c:v>
                  </c:pt>
                  <c:pt idx="332">
                    <c:v>.</c:v>
                  </c:pt>
                  <c:pt idx="333">
                    <c:v>.</c:v>
                  </c:pt>
                  <c:pt idx="334">
                    <c:v>.</c:v>
                  </c:pt>
                  <c:pt idx="335">
                    <c:v>.</c:v>
                  </c:pt>
                </c:lvl>
                <c:lvl>
                  <c:pt idx="0">
                    <c:v>1991</c:v>
                  </c:pt>
                  <c:pt idx="12">
                    <c:v>1992</c:v>
                  </c:pt>
                  <c:pt idx="24">
                    <c:v>1993</c:v>
                  </c:pt>
                  <c:pt idx="36">
                    <c:v>1994</c:v>
                  </c:pt>
                  <c:pt idx="48">
                    <c:v>1995</c:v>
                  </c:pt>
                  <c:pt idx="60">
                    <c:v>1996</c:v>
                  </c:pt>
                  <c:pt idx="72">
                    <c:v>1997</c:v>
                  </c:pt>
                  <c:pt idx="84">
                    <c:v>1998</c:v>
                  </c:pt>
                  <c:pt idx="96">
                    <c:v>1999</c:v>
                  </c:pt>
                  <c:pt idx="108">
                    <c:v>2000</c:v>
                  </c:pt>
                  <c:pt idx="120">
                    <c:v>2001</c:v>
                  </c:pt>
                  <c:pt idx="132">
                    <c:v>2002</c:v>
                  </c:pt>
                  <c:pt idx="144">
                    <c:v>2003</c:v>
                  </c:pt>
                  <c:pt idx="156">
                    <c:v>2004</c:v>
                  </c:pt>
                  <c:pt idx="168">
                    <c:v>2005</c:v>
                  </c:pt>
                  <c:pt idx="180">
                    <c:v>2006</c:v>
                  </c:pt>
                  <c:pt idx="192">
                    <c:v>2007</c:v>
                  </c:pt>
                  <c:pt idx="204">
                    <c:v>2008</c:v>
                  </c:pt>
                  <c:pt idx="216">
                    <c:v>2009</c:v>
                  </c:pt>
                  <c:pt idx="228">
                    <c:v>2010</c:v>
                  </c:pt>
                  <c:pt idx="240">
                    <c:v>2011</c:v>
                  </c:pt>
                  <c:pt idx="252">
                    <c:v>2012</c:v>
                  </c:pt>
                  <c:pt idx="264">
                    <c:v>2013</c:v>
                  </c:pt>
                  <c:pt idx="276">
                    <c:v>2014</c:v>
                  </c:pt>
                  <c:pt idx="288">
                    <c:v>2015</c:v>
                  </c:pt>
                  <c:pt idx="300">
                    <c:v>2016</c:v>
                  </c:pt>
                  <c:pt idx="312">
                    <c:v>2017</c:v>
                  </c:pt>
                  <c:pt idx="324">
                    <c:v>2018</c:v>
                  </c:pt>
                </c:lvl>
              </c:multiLvlStrCache>
            </c:multiLvlStrRef>
          </c:cat>
          <c:val>
            <c:numRef>
              <c:f>Sheet1!$E$14:$E$349</c:f>
              <c:numCache>
                <c:formatCode>General</c:formatCode>
                <c:ptCount val="336"/>
                <c:pt idx="12" formatCode="0.00">
                  <c:v>42.18</c:v>
                </c:pt>
                <c:pt idx="13" formatCode="0.00">
                  <c:v>41.66</c:v>
                </c:pt>
                <c:pt idx="14" formatCode="0.00">
                  <c:v>40.590000000000003</c:v>
                </c:pt>
                <c:pt idx="15" formatCode="0.00">
                  <c:v>40.57</c:v>
                </c:pt>
                <c:pt idx="16" formatCode="0.00">
                  <c:v>40.29</c:v>
                </c:pt>
                <c:pt idx="17" formatCode="0.00">
                  <c:v>39.69</c:v>
                </c:pt>
                <c:pt idx="18" formatCode="0.00">
                  <c:v>37.450000000000003</c:v>
                </c:pt>
                <c:pt idx="19" formatCode="0.00">
                  <c:v>36.450000000000003</c:v>
                </c:pt>
                <c:pt idx="20" formatCode="0.00">
                  <c:v>35.299999999999997</c:v>
                </c:pt>
                <c:pt idx="21" formatCode="0.00">
                  <c:v>35.869999999999997</c:v>
                </c:pt>
                <c:pt idx="22" formatCode="0.00">
                  <c:v>36.11</c:v>
                </c:pt>
                <c:pt idx="23" formatCode="0.00">
                  <c:v>36.159999999999997</c:v>
                </c:pt>
                <c:pt idx="24" formatCode="0.00">
                  <c:v>34.549999999999997</c:v>
                </c:pt>
                <c:pt idx="25" formatCode="0.00">
                  <c:v>34.51</c:v>
                </c:pt>
                <c:pt idx="26" formatCode="0.00">
                  <c:v>33.659999999999997</c:v>
                </c:pt>
                <c:pt idx="27" formatCode="0.00">
                  <c:v>34.450000000000003</c:v>
                </c:pt>
                <c:pt idx="28" formatCode="0.00">
                  <c:v>34.32</c:v>
                </c:pt>
                <c:pt idx="29" formatCode="0.00">
                  <c:v>33.11</c:v>
                </c:pt>
                <c:pt idx="30" formatCode="0.00">
                  <c:v>32.35</c:v>
                </c:pt>
                <c:pt idx="31" formatCode="0.00">
                  <c:v>32.4</c:v>
                </c:pt>
                <c:pt idx="32" formatCode="0.00">
                  <c:v>32.869999999999997</c:v>
                </c:pt>
                <c:pt idx="33" formatCode="0.00">
                  <c:v>33.53</c:v>
                </c:pt>
                <c:pt idx="34" formatCode="0.00">
                  <c:v>34.04</c:v>
                </c:pt>
                <c:pt idx="35" formatCode="0.00">
                  <c:v>34.32</c:v>
                </c:pt>
                <c:pt idx="36" formatCode="0.00">
                  <c:v>34.549999999999997</c:v>
                </c:pt>
                <c:pt idx="37" formatCode="0.00">
                  <c:v>33.99</c:v>
                </c:pt>
                <c:pt idx="38" formatCode="0.00">
                  <c:v>35.19</c:v>
                </c:pt>
                <c:pt idx="39" formatCode="0.00">
                  <c:v>35.229999999999997</c:v>
                </c:pt>
                <c:pt idx="40" formatCode="0.00">
                  <c:v>36.18</c:v>
                </c:pt>
                <c:pt idx="41" formatCode="0.00">
                  <c:v>36.26</c:v>
                </c:pt>
                <c:pt idx="42" formatCode="0.00">
                  <c:v>37.04</c:v>
                </c:pt>
                <c:pt idx="43" formatCode="0.00">
                  <c:v>37.51</c:v>
                </c:pt>
                <c:pt idx="44" formatCode="0.00">
                  <c:v>38.31</c:v>
                </c:pt>
                <c:pt idx="45" formatCode="0.00">
                  <c:v>38.93</c:v>
                </c:pt>
                <c:pt idx="46" formatCode="0.00">
                  <c:v>40.770000000000003</c:v>
                </c:pt>
                <c:pt idx="47" formatCode="0.00">
                  <c:v>42.22</c:v>
                </c:pt>
                <c:pt idx="48" formatCode="0.00">
                  <c:v>42.89</c:v>
                </c:pt>
                <c:pt idx="49" formatCode="0.00">
                  <c:v>43.38</c:v>
                </c:pt>
                <c:pt idx="50" formatCode="0.00">
                  <c:v>43.94</c:v>
                </c:pt>
                <c:pt idx="51" formatCode="0.00">
                  <c:v>45.1</c:v>
                </c:pt>
                <c:pt idx="52" formatCode="0.00">
                  <c:v>45.87</c:v>
                </c:pt>
                <c:pt idx="53" formatCode="0.00">
                  <c:v>45.75</c:v>
                </c:pt>
                <c:pt idx="54" formatCode="0.00">
                  <c:v>45.37</c:v>
                </c:pt>
                <c:pt idx="55" formatCode="0.00">
                  <c:v>44.96</c:v>
                </c:pt>
                <c:pt idx="56" formatCode="0.00">
                  <c:v>44.77</c:v>
                </c:pt>
                <c:pt idx="57" formatCode="0.00">
                  <c:v>43.85</c:v>
                </c:pt>
                <c:pt idx="58" formatCode="0.00">
                  <c:v>44.1</c:v>
                </c:pt>
                <c:pt idx="59" formatCode="0.00">
                  <c:v>44.01</c:v>
                </c:pt>
                <c:pt idx="60" formatCode="0.00">
                  <c:v>43.6</c:v>
                </c:pt>
                <c:pt idx="61" formatCode="0.00">
                  <c:v>43.52</c:v>
                </c:pt>
                <c:pt idx="62" formatCode="0.00">
                  <c:v>42.07</c:v>
                </c:pt>
                <c:pt idx="63" formatCode="0.00">
                  <c:v>41.03</c:v>
                </c:pt>
                <c:pt idx="64" formatCode="0.00">
                  <c:v>39.770000000000003</c:v>
                </c:pt>
                <c:pt idx="65" formatCode="0.00">
                  <c:v>39.49</c:v>
                </c:pt>
                <c:pt idx="66" formatCode="0.00">
                  <c:v>39.86</c:v>
                </c:pt>
                <c:pt idx="67" formatCode="0.00">
                  <c:v>40.31</c:v>
                </c:pt>
                <c:pt idx="68" formatCode="0.00">
                  <c:v>40.98</c:v>
                </c:pt>
                <c:pt idx="69" formatCode="0.00">
                  <c:v>41.09</c:v>
                </c:pt>
                <c:pt idx="70" formatCode="0.00">
                  <c:v>41.62</c:v>
                </c:pt>
                <c:pt idx="71" formatCode="0.00">
                  <c:v>41.67</c:v>
                </c:pt>
                <c:pt idx="72" formatCode="0.00">
                  <c:v>41.72</c:v>
                </c:pt>
                <c:pt idx="73" formatCode="0.00">
                  <c:v>41.01</c:v>
                </c:pt>
                <c:pt idx="74" formatCode="0.00">
                  <c:v>41.11</c:v>
                </c:pt>
                <c:pt idx="75" formatCode="0.00">
                  <c:v>40.82</c:v>
                </c:pt>
                <c:pt idx="76" formatCode="0.00">
                  <c:v>39.93</c:v>
                </c:pt>
                <c:pt idx="77" formatCode="0.00">
                  <c:v>39.119999999999997</c:v>
                </c:pt>
                <c:pt idx="78" formatCode="0.00">
                  <c:v>38.11</c:v>
                </c:pt>
                <c:pt idx="79" formatCode="0.00">
                  <c:v>37.75</c:v>
                </c:pt>
                <c:pt idx="80" formatCode="0.00">
                  <c:v>37.340000000000003</c:v>
                </c:pt>
                <c:pt idx="81" formatCode="0.00">
                  <c:v>36.979999999999997</c:v>
                </c:pt>
                <c:pt idx="82" formatCode="0.00">
                  <c:v>36.76</c:v>
                </c:pt>
                <c:pt idx="83" formatCode="0.00">
                  <c:v>36.380000000000003</c:v>
                </c:pt>
                <c:pt idx="84" formatCode="0.00">
                  <c:v>35.74</c:v>
                </c:pt>
                <c:pt idx="85" formatCode="0.00">
                  <c:v>35.39</c:v>
                </c:pt>
                <c:pt idx="86" formatCode="0.00">
                  <c:v>32.4</c:v>
                </c:pt>
                <c:pt idx="87" formatCode="0.00">
                  <c:v>32.24</c:v>
                </c:pt>
                <c:pt idx="88" formatCode="0.00">
                  <c:v>31.83</c:v>
                </c:pt>
                <c:pt idx="89" formatCode="0.00">
                  <c:v>31.52</c:v>
                </c:pt>
                <c:pt idx="90" formatCode="0.00">
                  <c:v>31.27</c:v>
                </c:pt>
                <c:pt idx="91" formatCode="0.00">
                  <c:v>30.43</c:v>
                </c:pt>
                <c:pt idx="92" formatCode="0.00">
                  <c:v>30.29</c:v>
                </c:pt>
                <c:pt idx="93" formatCode="0.00">
                  <c:v>31.46</c:v>
                </c:pt>
                <c:pt idx="94" formatCode="0.00">
                  <c:v>30.97</c:v>
                </c:pt>
                <c:pt idx="95" formatCode="0.00">
                  <c:v>30.49</c:v>
                </c:pt>
                <c:pt idx="96" formatCode="0.00">
                  <c:v>29.97</c:v>
                </c:pt>
                <c:pt idx="97" formatCode="0.00">
                  <c:v>29.66</c:v>
                </c:pt>
                <c:pt idx="98" formatCode="0.00">
                  <c:v>29.94</c:v>
                </c:pt>
                <c:pt idx="99" formatCode="0.00">
                  <c:v>29.22</c:v>
                </c:pt>
                <c:pt idx="100" formatCode="0.00">
                  <c:v>29.21</c:v>
                </c:pt>
                <c:pt idx="101" formatCode="0.00">
                  <c:v>27.84</c:v>
                </c:pt>
                <c:pt idx="102" formatCode="0.00">
                  <c:v>26.65</c:v>
                </c:pt>
                <c:pt idx="103" formatCode="0.00">
                  <c:v>26.68</c:v>
                </c:pt>
                <c:pt idx="104" formatCode="0.00">
                  <c:v>27.26</c:v>
                </c:pt>
                <c:pt idx="105" formatCode="0.00">
                  <c:v>29.17</c:v>
                </c:pt>
                <c:pt idx="106" formatCode="0.00">
                  <c:v>29.53</c:v>
                </c:pt>
                <c:pt idx="107" formatCode="0.00">
                  <c:v>30.39</c:v>
                </c:pt>
                <c:pt idx="108" formatCode="0.00">
                  <c:v>30.15</c:v>
                </c:pt>
                <c:pt idx="109" formatCode="0.00">
                  <c:v>30.3</c:v>
                </c:pt>
                <c:pt idx="110" formatCode="0.00">
                  <c:v>33.85</c:v>
                </c:pt>
                <c:pt idx="111" formatCode="0.00">
                  <c:v>34.81</c:v>
                </c:pt>
                <c:pt idx="112" formatCode="0.00">
                  <c:v>34.39</c:v>
                </c:pt>
                <c:pt idx="113" formatCode="0.00">
                  <c:v>35.130000000000003</c:v>
                </c:pt>
                <c:pt idx="114" formatCode="0.00">
                  <c:v>36.159999999999997</c:v>
                </c:pt>
                <c:pt idx="115" formatCode="0.00">
                  <c:v>36.200000000000003</c:v>
                </c:pt>
                <c:pt idx="116" formatCode="0.00">
                  <c:v>37.01</c:v>
                </c:pt>
                <c:pt idx="117" formatCode="0.00">
                  <c:v>39.56</c:v>
                </c:pt>
                <c:pt idx="118" formatCode="0.00">
                  <c:v>41.73</c:v>
                </c:pt>
                <c:pt idx="119" formatCode="0.00">
                  <c:v>43.07</c:v>
                </c:pt>
                <c:pt idx="120" formatCode="0.00">
                  <c:v>41.94</c:v>
                </c:pt>
                <c:pt idx="121" formatCode="0.00">
                  <c:v>41.08</c:v>
                </c:pt>
                <c:pt idx="122" formatCode="0.00">
                  <c:v>41.99</c:v>
                </c:pt>
                <c:pt idx="123" formatCode="0.00">
                  <c:v>42.98</c:v>
                </c:pt>
                <c:pt idx="124" formatCode="0.00">
                  <c:v>42.4</c:v>
                </c:pt>
                <c:pt idx="125" formatCode="0.00">
                  <c:v>41.41</c:v>
                </c:pt>
                <c:pt idx="126" formatCode="0.00">
                  <c:v>39.869999999999997</c:v>
                </c:pt>
                <c:pt idx="127" formatCode="0.00">
                  <c:v>38.22</c:v>
                </c:pt>
                <c:pt idx="128" formatCode="0.00">
                  <c:v>37.909999999999997</c:v>
                </c:pt>
                <c:pt idx="129" formatCode="0.00">
                  <c:v>36</c:v>
                </c:pt>
                <c:pt idx="130" formatCode="0.00">
                  <c:v>35.119999999999997</c:v>
                </c:pt>
                <c:pt idx="131" formatCode="0.00">
                  <c:v>34.5</c:v>
                </c:pt>
                <c:pt idx="132" formatCode="0.00">
                  <c:v>34.1</c:v>
                </c:pt>
                <c:pt idx="133" formatCode="0.00">
                  <c:v>33.1</c:v>
                </c:pt>
                <c:pt idx="134" formatCode="0.00">
                  <c:v>33.25</c:v>
                </c:pt>
                <c:pt idx="135" formatCode="0.00">
                  <c:v>32.75</c:v>
                </c:pt>
                <c:pt idx="136" formatCode="0.00">
                  <c:v>28.7</c:v>
                </c:pt>
                <c:pt idx="137" formatCode="0.00">
                  <c:v>28.6</c:v>
                </c:pt>
                <c:pt idx="138" formatCode="0.00">
                  <c:v>27</c:v>
                </c:pt>
                <c:pt idx="139" formatCode="0.00">
                  <c:v>25.98</c:v>
                </c:pt>
                <c:pt idx="140" formatCode="0.00">
                  <c:v>30.23</c:v>
                </c:pt>
                <c:pt idx="141" formatCode="0.00">
                  <c:v>34.28</c:v>
                </c:pt>
                <c:pt idx="142" formatCode="0.00">
                  <c:v>34.340000000000003</c:v>
                </c:pt>
                <c:pt idx="143" formatCode="0.00">
                  <c:v>35.01</c:v>
                </c:pt>
                <c:pt idx="144" formatCode="0.00">
                  <c:v>36.450000000000003</c:v>
                </c:pt>
                <c:pt idx="145" formatCode="0.00">
                  <c:v>35.49</c:v>
                </c:pt>
                <c:pt idx="146" formatCode="0.00">
                  <c:v>33.64</c:v>
                </c:pt>
                <c:pt idx="147" formatCode="0.00">
                  <c:v>33.090000000000003</c:v>
                </c:pt>
                <c:pt idx="148" formatCode="0.00">
                  <c:v>34.21</c:v>
                </c:pt>
                <c:pt idx="149" formatCode="0.00">
                  <c:v>37.130000000000003</c:v>
                </c:pt>
                <c:pt idx="150" formatCode="0.00">
                  <c:v>39.67</c:v>
                </c:pt>
                <c:pt idx="151">
                  <c:v>42.67</c:v>
                </c:pt>
                <c:pt idx="152" formatCode="0.00">
                  <c:v>47.55</c:v>
                </c:pt>
                <c:pt idx="153" formatCode="0.00">
                  <c:v>58.8</c:v>
                </c:pt>
                <c:pt idx="154" formatCode="0.00">
                  <c:v>61.33</c:v>
                </c:pt>
                <c:pt idx="155" formatCode="0.00">
                  <c:v>62.02</c:v>
                </c:pt>
                <c:pt idx="156" formatCode="0.00">
                  <c:v>67.7</c:v>
                </c:pt>
                <c:pt idx="157" formatCode="0.00">
                  <c:v>69.94</c:v>
                </c:pt>
                <c:pt idx="158" formatCode="0.00">
                  <c:v>66.38</c:v>
                </c:pt>
                <c:pt idx="159" formatCode="0.00">
                  <c:v>66.23</c:v>
                </c:pt>
                <c:pt idx="160" formatCode="0.00">
                  <c:v>67.349999999999994</c:v>
                </c:pt>
                <c:pt idx="161" formatCode="0.00">
                  <c:v>73.86</c:v>
                </c:pt>
                <c:pt idx="162" formatCode="0.00">
                  <c:v>77.87</c:v>
                </c:pt>
                <c:pt idx="163" formatCode="0.00">
                  <c:v>76.52</c:v>
                </c:pt>
                <c:pt idx="164" formatCode="0.00">
                  <c:v>74.12</c:v>
                </c:pt>
                <c:pt idx="165" formatCode="0.00">
                  <c:v>72.099999999999994</c:v>
                </c:pt>
                <c:pt idx="166" formatCode="0.00">
                  <c:v>77.77</c:v>
                </c:pt>
                <c:pt idx="167" formatCode="0.00">
                  <c:v>77.06</c:v>
                </c:pt>
                <c:pt idx="168" formatCode="0.00">
                  <c:v>70.55</c:v>
                </c:pt>
                <c:pt idx="169" formatCode="0.00">
                  <c:v>64.41</c:v>
                </c:pt>
                <c:pt idx="170" formatCode="0.00">
                  <c:v>66.14</c:v>
                </c:pt>
                <c:pt idx="171" formatCode="0.00">
                  <c:v>67</c:v>
                </c:pt>
                <c:pt idx="172" formatCode="0.00">
                  <c:v>65.16</c:v>
                </c:pt>
                <c:pt idx="173" formatCode="0.00">
                  <c:v>60.91</c:v>
                </c:pt>
                <c:pt idx="174" formatCode="0.00">
                  <c:v>62.8</c:v>
                </c:pt>
                <c:pt idx="175" formatCode="0.00">
                  <c:v>59.16</c:v>
                </c:pt>
                <c:pt idx="176" formatCode="0.00">
                  <c:v>58.2</c:v>
                </c:pt>
                <c:pt idx="177" formatCode="0.00">
                  <c:v>54.9</c:v>
                </c:pt>
                <c:pt idx="178" formatCode="0.00">
                  <c:v>52.06</c:v>
                </c:pt>
                <c:pt idx="179" formatCode="0.00">
                  <c:v>52.24</c:v>
                </c:pt>
                <c:pt idx="180" formatCode="0.00">
                  <c:v>54.26</c:v>
                </c:pt>
                <c:pt idx="181" formatCode="0.00">
                  <c:v>60.62</c:v>
                </c:pt>
                <c:pt idx="182" formatCode="0.00">
                  <c:v>64.599999999999994</c:v>
                </c:pt>
                <c:pt idx="183" formatCode="0.00">
                  <c:v>63.75</c:v>
                </c:pt>
                <c:pt idx="184" formatCode="0.00">
                  <c:v>60.05</c:v>
                </c:pt>
                <c:pt idx="185" formatCode="0.00">
                  <c:v>62.64</c:v>
                </c:pt>
                <c:pt idx="186" formatCode="0.00">
                  <c:v>62.57</c:v>
                </c:pt>
                <c:pt idx="187" formatCode="0.00">
                  <c:v>71.02</c:v>
                </c:pt>
                <c:pt idx="188" formatCode="0.00">
                  <c:v>65.61</c:v>
                </c:pt>
                <c:pt idx="189" formatCode="0.00">
                  <c:v>66.19</c:v>
                </c:pt>
                <c:pt idx="190" formatCode="0.00">
                  <c:v>67.599999999999994</c:v>
                </c:pt>
                <c:pt idx="191" formatCode="0.00">
                  <c:v>68.099999999999994</c:v>
                </c:pt>
                <c:pt idx="192" formatCode="0.00">
                  <c:v>68.5</c:v>
                </c:pt>
                <c:pt idx="193" formatCode="0.00">
                  <c:v>68.87</c:v>
                </c:pt>
                <c:pt idx="194" formatCode="0.00">
                  <c:v>72.31</c:v>
                </c:pt>
                <c:pt idx="195" formatCode="0.00">
                  <c:v>71.69</c:v>
                </c:pt>
                <c:pt idx="196" formatCode="0.00">
                  <c:v>72.14</c:v>
                </c:pt>
                <c:pt idx="197" formatCode="0.00">
                  <c:v>77.099999999999994</c:v>
                </c:pt>
                <c:pt idx="198" formatCode="0.00">
                  <c:v>78.69</c:v>
                </c:pt>
                <c:pt idx="199" formatCode="0.00">
                  <c:v>86.6</c:v>
                </c:pt>
                <c:pt idx="200" formatCode="0.00">
                  <c:v>95.75</c:v>
                </c:pt>
                <c:pt idx="201" formatCode="0.00">
                  <c:v>116.25</c:v>
                </c:pt>
                <c:pt idx="202" formatCode="0.00">
                  <c:v>128.4</c:v>
                </c:pt>
                <c:pt idx="203" formatCode="0.00">
                  <c:v>129.62</c:v>
                </c:pt>
                <c:pt idx="204">
                  <c:v>127.65</c:v>
                </c:pt>
                <c:pt idx="205">
                  <c:v>146.30000000000001</c:v>
                </c:pt>
                <c:pt idx="206">
                  <c:v>137.5</c:v>
                </c:pt>
                <c:pt idx="207">
                  <c:v>145.1</c:v>
                </c:pt>
                <c:pt idx="208">
                  <c:v>156.75</c:v>
                </c:pt>
                <c:pt idx="209">
                  <c:v>179.3</c:v>
                </c:pt>
                <c:pt idx="210">
                  <c:v>194.1</c:v>
                </c:pt>
                <c:pt idx="211">
                  <c:v>196.5</c:v>
                </c:pt>
                <c:pt idx="212">
                  <c:v>160.94999999999999</c:v>
                </c:pt>
                <c:pt idx="213">
                  <c:v>118.1</c:v>
                </c:pt>
                <c:pt idx="214">
                  <c:v>94.2</c:v>
                </c:pt>
                <c:pt idx="215">
                  <c:v>79.75</c:v>
                </c:pt>
                <c:pt idx="216">
                  <c:v>69.25</c:v>
                </c:pt>
                <c:pt idx="217">
                  <c:v>70.75</c:v>
                </c:pt>
                <c:pt idx="218">
                  <c:v>61.15</c:v>
                </c:pt>
                <c:pt idx="219">
                  <c:v>65.95</c:v>
                </c:pt>
                <c:pt idx="220">
                  <c:v>63.58</c:v>
                </c:pt>
                <c:pt idx="221">
                  <c:v>59.9</c:v>
                </c:pt>
                <c:pt idx="222">
                  <c:v>67.819999999999993</c:v>
                </c:pt>
                <c:pt idx="223">
                  <c:v>71.41</c:v>
                </c:pt>
                <c:pt idx="224">
                  <c:v>70.099999999999994</c:v>
                </c:pt>
                <c:pt idx="225">
                  <c:v>75.2</c:v>
                </c:pt>
                <c:pt idx="226">
                  <c:v>77.900000000000006</c:v>
                </c:pt>
                <c:pt idx="227">
                  <c:v>76.400000000000006</c:v>
                </c:pt>
                <c:pt idx="228">
                  <c:v>82.95</c:v>
                </c:pt>
                <c:pt idx="229">
                  <c:v>75.25</c:v>
                </c:pt>
                <c:pt idx="230">
                  <c:v>74.099999999999994</c:v>
                </c:pt>
                <c:pt idx="231" formatCode="#\ ##0.0">
                  <c:v>87.7</c:v>
                </c:pt>
                <c:pt idx="232">
                  <c:v>91.6</c:v>
                </c:pt>
                <c:pt idx="233">
                  <c:v>91.6</c:v>
                </c:pt>
                <c:pt idx="234">
                  <c:v>92.6</c:v>
                </c:pt>
                <c:pt idx="235">
                  <c:v>91.77</c:v>
                </c:pt>
                <c:pt idx="236">
                  <c:v>91.95</c:v>
                </c:pt>
                <c:pt idx="237">
                  <c:v>99.32</c:v>
                </c:pt>
                <c:pt idx="238">
                  <c:v>106.31</c:v>
                </c:pt>
                <c:pt idx="239">
                  <c:v>122.68</c:v>
                </c:pt>
                <c:pt idx="240">
                  <c:v>124.13</c:v>
                </c:pt>
                <c:pt idx="241" formatCode="#\ ##0.0">
                  <c:v>119.2</c:v>
                </c:pt>
                <c:pt idx="242" formatCode="#\ ##0.0">
                  <c:v>125.6</c:v>
                </c:pt>
                <c:pt idx="243" formatCode="#\ ##0.0">
                  <c:v>127.83</c:v>
                </c:pt>
                <c:pt idx="244" formatCode="#\ ##0.0">
                  <c:v>121.52</c:v>
                </c:pt>
                <c:pt idx="245" formatCode="#\ ##0.0">
                  <c:v>122.69</c:v>
                </c:pt>
                <c:pt idx="246" formatCode="#\ ##0.0">
                  <c:v>123.64</c:v>
                </c:pt>
                <c:pt idx="247" formatCode="#\ ##0.0">
                  <c:v>124.78</c:v>
                </c:pt>
                <c:pt idx="248" formatCode="#\ ##0.0">
                  <c:v>125.43</c:v>
                </c:pt>
                <c:pt idx="249" formatCode="#\ ##0.0">
                  <c:v>117.59</c:v>
                </c:pt>
                <c:pt idx="250" formatCode="#\ ##0.0">
                  <c:v>115.35</c:v>
                </c:pt>
                <c:pt idx="251" formatCode="#\ ##0.0">
                  <c:v>110.6</c:v>
                </c:pt>
                <c:pt idx="252" formatCode="#\ ##0.0">
                  <c:v>106.11</c:v>
                </c:pt>
                <c:pt idx="253" formatCode="#\ ##0.0">
                  <c:v>99.4</c:v>
                </c:pt>
                <c:pt idx="254" formatCode="#\ ##0.0">
                  <c:v>97.09</c:v>
                </c:pt>
                <c:pt idx="255" formatCode="#\ ##0.0">
                  <c:v>96.23</c:v>
                </c:pt>
                <c:pt idx="256" formatCode="#\ ##0.0">
                  <c:v>86.71</c:v>
                </c:pt>
                <c:pt idx="257" formatCode="#\ ##0.0">
                  <c:v>86.94</c:v>
                </c:pt>
                <c:pt idx="258" formatCode="#\ ##0.0">
                  <c:v>89.01</c:v>
                </c:pt>
                <c:pt idx="259" formatCode="#\ ##0.0">
                  <c:v>93.78</c:v>
                </c:pt>
                <c:pt idx="260" formatCode="#\ ##0.0">
                  <c:v>89.27</c:v>
                </c:pt>
                <c:pt idx="261" formatCode="#\ ##0.0">
                  <c:v>86.54</c:v>
                </c:pt>
                <c:pt idx="262" formatCode="#\ ##0.0">
                  <c:v>89.53</c:v>
                </c:pt>
                <c:pt idx="263" formatCode="#\ ##0.0">
                  <c:v>90.04</c:v>
                </c:pt>
                <c:pt idx="264" formatCode="#\ ##0.0">
                  <c:v>86.36</c:v>
                </c:pt>
                <c:pt idx="265" formatCode="#\ ##0.0">
                  <c:v>87.72</c:v>
                </c:pt>
                <c:pt idx="266" formatCode="#\ ##0.0">
                  <c:v>85.21</c:v>
                </c:pt>
                <c:pt idx="267" formatCode="#\ ##0.0">
                  <c:v>82.45</c:v>
                </c:pt>
                <c:pt idx="268" formatCode="#\ ##0.0">
                  <c:v>80.459999999999994</c:v>
                </c:pt>
                <c:pt idx="269" formatCode="#\ ##0.0">
                  <c:v>74.59</c:v>
                </c:pt>
                <c:pt idx="270" formatCode="#\ ##0.0">
                  <c:v>74.59</c:v>
                </c:pt>
                <c:pt idx="271" formatCode="#\ ##0.0">
                  <c:v>75.73</c:v>
                </c:pt>
                <c:pt idx="272" formatCode="#\ ##0.0">
                  <c:v>78.25</c:v>
                </c:pt>
                <c:pt idx="273" formatCode="#\ ##0.0">
                  <c:v>84.1</c:v>
                </c:pt>
                <c:pt idx="274" formatCode="#\ ##0.0">
                  <c:v>84.17</c:v>
                </c:pt>
                <c:pt idx="275" formatCode="#\ ##0.0">
                  <c:v>84.59</c:v>
                </c:pt>
                <c:pt idx="276" formatCode="#\ ##0.0">
                  <c:v>83.18</c:v>
                </c:pt>
                <c:pt idx="277" formatCode="#\ ##0.0">
                  <c:v>77.2</c:v>
                </c:pt>
                <c:pt idx="278" formatCode="#\ ##0.0">
                  <c:v>75.17</c:v>
                </c:pt>
                <c:pt idx="279" formatCode="#\ ##0.0">
                  <c:v>76.87</c:v>
                </c:pt>
                <c:pt idx="280" formatCode="#\ ##0.0">
                  <c:v>74.88</c:v>
                </c:pt>
                <c:pt idx="281" formatCode="#\ ##0.0">
                  <c:v>72.31</c:v>
                </c:pt>
                <c:pt idx="282" formatCode="#\ ##0.0">
                  <c:v>73.36</c:v>
                </c:pt>
                <c:pt idx="283" formatCode="#\ ##0.0">
                  <c:v>77.010000000000005</c:v>
                </c:pt>
                <c:pt idx="284" formatCode="#\ ##0.0">
                  <c:v>75.069999999999993</c:v>
                </c:pt>
                <c:pt idx="285" formatCode="#\ ##0.0">
                  <c:v>72.87</c:v>
                </c:pt>
                <c:pt idx="286" formatCode="#\ ##0.0">
                  <c:v>75.239999999999995</c:v>
                </c:pt>
                <c:pt idx="287" formatCode="#\ ##0.0">
                  <c:v>70.95</c:v>
                </c:pt>
                <c:pt idx="288" formatCode="#\ ##0.0">
                  <c:v>58.95</c:v>
                </c:pt>
                <c:pt idx="289" formatCode="#\ ##0.0">
                  <c:v>61.9</c:v>
                </c:pt>
                <c:pt idx="290">
                  <c:v>61.06</c:v>
                </c:pt>
                <c:pt idx="291">
                  <c:v>59.55</c:v>
                </c:pt>
                <c:pt idx="292">
                  <c:v>58.84</c:v>
                </c:pt>
                <c:pt idx="293">
                  <c:v>58.2</c:v>
                </c:pt>
                <c:pt idx="294">
                  <c:v>58.43</c:v>
                </c:pt>
                <c:pt idx="295">
                  <c:v>55.87</c:v>
                </c:pt>
                <c:pt idx="296">
                  <c:v>53.52</c:v>
                </c:pt>
                <c:pt idx="297">
                  <c:v>52.56</c:v>
                </c:pt>
                <c:pt idx="298">
                  <c:v>52.25</c:v>
                </c:pt>
                <c:pt idx="299">
                  <c:v>48.19</c:v>
                </c:pt>
                <c:pt idx="300" formatCode="#\ ##0.0">
                  <c:v>45.78</c:v>
                </c:pt>
                <c:pt idx="301" formatCode="#\ ##0.0">
                  <c:v>42.43</c:v>
                </c:pt>
                <c:pt idx="302">
                  <c:v>46.21</c:v>
                </c:pt>
                <c:pt idx="303">
                  <c:v>45.73</c:v>
                </c:pt>
                <c:pt idx="304">
                  <c:v>49.15</c:v>
                </c:pt>
                <c:pt idx="305">
                  <c:v>53.63</c:v>
                </c:pt>
                <c:pt idx="306">
                  <c:v>57.34</c:v>
                </c:pt>
                <c:pt idx="307">
                  <c:v>61.32</c:v>
                </c:pt>
                <c:pt idx="308">
                  <c:v>68.069999999999993</c:v>
                </c:pt>
                <c:pt idx="309">
                  <c:v>83.76</c:v>
                </c:pt>
                <c:pt idx="310">
                  <c:v>84.26</c:v>
                </c:pt>
                <c:pt idx="311">
                  <c:v>86.7</c:v>
                </c:pt>
                <c:pt idx="312" formatCode="#\ ##0.0">
                  <c:v>90.82</c:v>
                </c:pt>
                <c:pt idx="313" formatCode="#\ ##0.0">
                  <c:v>80.44</c:v>
                </c:pt>
                <c:pt idx="314">
                  <c:v>69.91</c:v>
                </c:pt>
                <c:pt idx="315">
                  <c:v>74.06</c:v>
                </c:pt>
                <c:pt idx="316">
                  <c:v>77.41</c:v>
                </c:pt>
                <c:pt idx="317">
                  <c:v>80.290000000000006</c:v>
                </c:pt>
                <c:pt idx="318">
                  <c:v>83.04</c:v>
                </c:pt>
                <c:pt idx="319">
                  <c:v>86.3</c:v>
                </c:pt>
                <c:pt idx="320">
                  <c:v>92.08</c:v>
                </c:pt>
                <c:pt idx="321">
                  <c:v>92.61</c:v>
                </c:pt>
                <c:pt idx="322">
                  <c:v>92.02</c:v>
                </c:pt>
                <c:pt idx="323">
                  <c:v>95.66</c:v>
                </c:pt>
                <c:pt idx="324" formatCode="#\ ##0.0">
                  <c:v>95.09</c:v>
                </c:pt>
                <c:pt idx="325" formatCode="#\ ##0.0">
                  <c:v>81.87</c:v>
                </c:pt>
                <c:pt idx="326">
                  <c:v>76.22</c:v>
                </c:pt>
                <c:pt idx="327">
                  <c:v>83.31</c:v>
                </c:pt>
                <c:pt idx="328">
                  <c:v>91.41</c:v>
                </c:pt>
                <c:pt idx="329">
                  <c:v>97.24</c:v>
                </c:pt>
                <c:pt idx="330">
                  <c:v>101.77</c:v>
                </c:pt>
                <c:pt idx="331">
                  <c:v>99.6</c:v>
                </c:pt>
                <c:pt idx="332">
                  <c:v>101.22</c:v>
                </c:pt>
                <c:pt idx="333" formatCode="0.00">
                  <c:v>100.78</c:v>
                </c:pt>
                <c:pt idx="334">
                  <c:v>86.19</c:v>
                </c:pt>
                <c:pt idx="335">
                  <c:v>81.209999999999994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2DA0-46D2-A8C0-42979CDE5769}"/>
            </c:ext>
          </c:extLst>
        </c:ser>
        <c:ser>
          <c:idx val="1"/>
          <c:order val="2"/>
          <c:tx>
            <c:strRef>
              <c:f>Sheet1!$F$1</c:f>
              <c:strCache>
                <c:ptCount val="1"/>
                <c:pt idx="0">
                  <c:v>CIF  Азия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cat>
            <c:multiLvlStrRef>
              <c:f>Sheet1!$A$14:$B$349</c:f>
              <c:multiLvlStrCache>
                <c:ptCount val="336"/>
                <c:lvl>
                  <c:pt idx="0">
                    <c:v>.</c:v>
                  </c:pt>
                  <c:pt idx="1">
                    <c:v>.</c:v>
                  </c:pt>
                  <c:pt idx="2">
                    <c:v>.</c:v>
                  </c:pt>
                  <c:pt idx="3">
                    <c:v>.</c:v>
                  </c:pt>
                  <c:pt idx="4">
                    <c:v>.</c:v>
                  </c:pt>
                  <c:pt idx="5">
                    <c:v>.</c:v>
                  </c:pt>
                  <c:pt idx="6">
                    <c:v>.</c:v>
                  </c:pt>
                  <c:pt idx="7">
                    <c:v>.</c:v>
                  </c:pt>
                  <c:pt idx="8">
                    <c:v>.</c:v>
                  </c:pt>
                  <c:pt idx="9">
                    <c:v>.</c:v>
                  </c:pt>
                  <c:pt idx="10">
                    <c:v>.</c:v>
                  </c:pt>
                  <c:pt idx="11">
                    <c:v>.</c:v>
                  </c:pt>
                  <c:pt idx="12">
                    <c:v>.</c:v>
                  </c:pt>
                  <c:pt idx="13">
                    <c:v>.</c:v>
                  </c:pt>
                  <c:pt idx="14">
                    <c:v>.</c:v>
                  </c:pt>
                  <c:pt idx="15">
                    <c:v>.</c:v>
                  </c:pt>
                  <c:pt idx="16">
                    <c:v>.</c:v>
                  </c:pt>
                  <c:pt idx="17">
                    <c:v>.</c:v>
                  </c:pt>
                  <c:pt idx="18">
                    <c:v>.</c:v>
                  </c:pt>
                  <c:pt idx="19">
                    <c:v>.</c:v>
                  </c:pt>
                  <c:pt idx="20">
                    <c:v>.</c:v>
                  </c:pt>
                  <c:pt idx="21">
                    <c:v>.</c:v>
                  </c:pt>
                  <c:pt idx="22">
                    <c:v>.</c:v>
                  </c:pt>
                  <c:pt idx="23">
                    <c:v>.</c:v>
                  </c:pt>
                  <c:pt idx="24">
                    <c:v>.</c:v>
                  </c:pt>
                  <c:pt idx="25">
                    <c:v>.</c:v>
                  </c:pt>
                  <c:pt idx="26">
                    <c:v>.</c:v>
                  </c:pt>
                  <c:pt idx="27">
                    <c:v>.</c:v>
                  </c:pt>
                  <c:pt idx="28">
                    <c:v>.</c:v>
                  </c:pt>
                  <c:pt idx="29">
                    <c:v>.</c:v>
                  </c:pt>
                  <c:pt idx="30">
                    <c:v>.</c:v>
                  </c:pt>
                  <c:pt idx="31">
                    <c:v>.</c:v>
                  </c:pt>
                  <c:pt idx="32">
                    <c:v>.</c:v>
                  </c:pt>
                  <c:pt idx="33">
                    <c:v>.</c:v>
                  </c:pt>
                  <c:pt idx="34">
                    <c:v>.</c:v>
                  </c:pt>
                  <c:pt idx="35">
                    <c:v>.</c:v>
                  </c:pt>
                  <c:pt idx="36">
                    <c:v>.</c:v>
                  </c:pt>
                  <c:pt idx="37">
                    <c:v>.</c:v>
                  </c:pt>
                  <c:pt idx="38">
                    <c:v>.</c:v>
                  </c:pt>
                  <c:pt idx="39">
                    <c:v>.</c:v>
                  </c:pt>
                  <c:pt idx="40">
                    <c:v>.</c:v>
                  </c:pt>
                  <c:pt idx="41">
                    <c:v>.</c:v>
                  </c:pt>
                  <c:pt idx="42">
                    <c:v>.</c:v>
                  </c:pt>
                  <c:pt idx="43">
                    <c:v>.</c:v>
                  </c:pt>
                  <c:pt idx="44">
                    <c:v>.</c:v>
                  </c:pt>
                  <c:pt idx="45">
                    <c:v>.</c:v>
                  </c:pt>
                  <c:pt idx="46">
                    <c:v>.</c:v>
                  </c:pt>
                  <c:pt idx="47">
                    <c:v>.</c:v>
                  </c:pt>
                  <c:pt idx="48">
                    <c:v>.</c:v>
                  </c:pt>
                  <c:pt idx="49">
                    <c:v>.</c:v>
                  </c:pt>
                  <c:pt idx="50">
                    <c:v>.</c:v>
                  </c:pt>
                  <c:pt idx="51">
                    <c:v>.</c:v>
                  </c:pt>
                  <c:pt idx="52">
                    <c:v>.</c:v>
                  </c:pt>
                  <c:pt idx="53">
                    <c:v>.</c:v>
                  </c:pt>
                  <c:pt idx="54">
                    <c:v>.</c:v>
                  </c:pt>
                  <c:pt idx="55">
                    <c:v>.</c:v>
                  </c:pt>
                  <c:pt idx="56">
                    <c:v>.</c:v>
                  </c:pt>
                  <c:pt idx="57">
                    <c:v>.</c:v>
                  </c:pt>
                  <c:pt idx="58">
                    <c:v>.</c:v>
                  </c:pt>
                  <c:pt idx="59">
                    <c:v>.</c:v>
                  </c:pt>
                  <c:pt idx="60">
                    <c:v>.</c:v>
                  </c:pt>
                  <c:pt idx="61">
                    <c:v>.</c:v>
                  </c:pt>
                  <c:pt idx="62">
                    <c:v>.</c:v>
                  </c:pt>
                  <c:pt idx="63">
                    <c:v>.</c:v>
                  </c:pt>
                  <c:pt idx="64">
                    <c:v>.</c:v>
                  </c:pt>
                  <c:pt idx="65">
                    <c:v>.</c:v>
                  </c:pt>
                  <c:pt idx="66">
                    <c:v>.</c:v>
                  </c:pt>
                  <c:pt idx="67">
                    <c:v>.</c:v>
                  </c:pt>
                  <c:pt idx="68">
                    <c:v>.</c:v>
                  </c:pt>
                  <c:pt idx="69">
                    <c:v>.</c:v>
                  </c:pt>
                  <c:pt idx="70">
                    <c:v>.</c:v>
                  </c:pt>
                  <c:pt idx="71">
                    <c:v>.</c:v>
                  </c:pt>
                  <c:pt idx="72">
                    <c:v>.</c:v>
                  </c:pt>
                  <c:pt idx="73">
                    <c:v>.</c:v>
                  </c:pt>
                  <c:pt idx="74">
                    <c:v>.</c:v>
                  </c:pt>
                  <c:pt idx="75">
                    <c:v>.</c:v>
                  </c:pt>
                  <c:pt idx="76">
                    <c:v>.</c:v>
                  </c:pt>
                  <c:pt idx="77">
                    <c:v>.</c:v>
                  </c:pt>
                  <c:pt idx="78">
                    <c:v>.</c:v>
                  </c:pt>
                  <c:pt idx="79">
                    <c:v>.</c:v>
                  </c:pt>
                  <c:pt idx="80">
                    <c:v>.</c:v>
                  </c:pt>
                  <c:pt idx="81">
                    <c:v>.</c:v>
                  </c:pt>
                  <c:pt idx="82">
                    <c:v>.</c:v>
                  </c:pt>
                  <c:pt idx="83">
                    <c:v>.</c:v>
                  </c:pt>
                  <c:pt idx="84">
                    <c:v>.</c:v>
                  </c:pt>
                  <c:pt idx="85">
                    <c:v>.</c:v>
                  </c:pt>
                  <c:pt idx="86">
                    <c:v>.</c:v>
                  </c:pt>
                  <c:pt idx="87">
                    <c:v>.</c:v>
                  </c:pt>
                  <c:pt idx="88">
                    <c:v>.</c:v>
                  </c:pt>
                  <c:pt idx="89">
                    <c:v>.</c:v>
                  </c:pt>
                  <c:pt idx="90">
                    <c:v>.</c:v>
                  </c:pt>
                  <c:pt idx="91">
                    <c:v>.</c:v>
                  </c:pt>
                  <c:pt idx="92">
                    <c:v>.</c:v>
                  </c:pt>
                  <c:pt idx="93">
                    <c:v>.</c:v>
                  </c:pt>
                  <c:pt idx="94">
                    <c:v>.</c:v>
                  </c:pt>
                  <c:pt idx="95">
                    <c:v>.</c:v>
                  </c:pt>
                  <c:pt idx="96">
                    <c:v>.</c:v>
                  </c:pt>
                  <c:pt idx="97">
                    <c:v>.</c:v>
                  </c:pt>
                  <c:pt idx="98">
                    <c:v>.</c:v>
                  </c:pt>
                  <c:pt idx="99">
                    <c:v>.</c:v>
                  </c:pt>
                  <c:pt idx="100">
                    <c:v>.</c:v>
                  </c:pt>
                  <c:pt idx="101">
                    <c:v>.</c:v>
                  </c:pt>
                  <c:pt idx="102">
                    <c:v>.</c:v>
                  </c:pt>
                  <c:pt idx="103">
                    <c:v>.</c:v>
                  </c:pt>
                  <c:pt idx="104">
                    <c:v>.</c:v>
                  </c:pt>
                  <c:pt idx="105">
                    <c:v>.</c:v>
                  </c:pt>
                  <c:pt idx="106">
                    <c:v>.</c:v>
                  </c:pt>
                  <c:pt idx="107">
                    <c:v>.</c:v>
                  </c:pt>
                  <c:pt idx="108">
                    <c:v>.</c:v>
                  </c:pt>
                  <c:pt idx="109">
                    <c:v>.</c:v>
                  </c:pt>
                  <c:pt idx="110">
                    <c:v>.</c:v>
                  </c:pt>
                  <c:pt idx="111">
                    <c:v>.</c:v>
                  </c:pt>
                  <c:pt idx="112">
                    <c:v>.</c:v>
                  </c:pt>
                  <c:pt idx="113">
                    <c:v>.</c:v>
                  </c:pt>
                  <c:pt idx="114">
                    <c:v>.</c:v>
                  </c:pt>
                  <c:pt idx="115">
                    <c:v>.</c:v>
                  </c:pt>
                  <c:pt idx="116">
                    <c:v>.</c:v>
                  </c:pt>
                  <c:pt idx="117">
                    <c:v>.</c:v>
                  </c:pt>
                  <c:pt idx="118">
                    <c:v>.</c:v>
                  </c:pt>
                  <c:pt idx="119">
                    <c:v>.</c:v>
                  </c:pt>
                  <c:pt idx="120">
                    <c:v>.</c:v>
                  </c:pt>
                  <c:pt idx="121">
                    <c:v>.</c:v>
                  </c:pt>
                  <c:pt idx="122">
                    <c:v>.</c:v>
                  </c:pt>
                  <c:pt idx="123">
                    <c:v>.</c:v>
                  </c:pt>
                  <c:pt idx="124">
                    <c:v>.</c:v>
                  </c:pt>
                  <c:pt idx="125">
                    <c:v>.</c:v>
                  </c:pt>
                  <c:pt idx="126">
                    <c:v>.</c:v>
                  </c:pt>
                  <c:pt idx="127">
                    <c:v>.</c:v>
                  </c:pt>
                  <c:pt idx="128">
                    <c:v>.</c:v>
                  </c:pt>
                  <c:pt idx="129">
                    <c:v>.</c:v>
                  </c:pt>
                  <c:pt idx="130">
                    <c:v>.</c:v>
                  </c:pt>
                  <c:pt idx="131">
                    <c:v>.</c:v>
                  </c:pt>
                  <c:pt idx="132">
                    <c:v>.</c:v>
                  </c:pt>
                  <c:pt idx="133">
                    <c:v>.</c:v>
                  </c:pt>
                  <c:pt idx="134">
                    <c:v>.</c:v>
                  </c:pt>
                  <c:pt idx="135">
                    <c:v>.</c:v>
                  </c:pt>
                  <c:pt idx="136">
                    <c:v>.</c:v>
                  </c:pt>
                  <c:pt idx="137">
                    <c:v>.</c:v>
                  </c:pt>
                  <c:pt idx="138">
                    <c:v>.</c:v>
                  </c:pt>
                  <c:pt idx="139">
                    <c:v>.</c:v>
                  </c:pt>
                  <c:pt idx="140">
                    <c:v>.</c:v>
                  </c:pt>
                  <c:pt idx="141">
                    <c:v>.</c:v>
                  </c:pt>
                  <c:pt idx="142">
                    <c:v>.</c:v>
                  </c:pt>
                  <c:pt idx="143">
                    <c:v>.</c:v>
                  </c:pt>
                  <c:pt idx="144">
                    <c:v>.</c:v>
                  </c:pt>
                  <c:pt idx="145">
                    <c:v>.</c:v>
                  </c:pt>
                  <c:pt idx="146">
                    <c:v>.</c:v>
                  </c:pt>
                  <c:pt idx="147">
                    <c:v>.</c:v>
                  </c:pt>
                  <c:pt idx="148">
                    <c:v>.</c:v>
                  </c:pt>
                  <c:pt idx="149">
                    <c:v>.</c:v>
                  </c:pt>
                  <c:pt idx="150">
                    <c:v>.</c:v>
                  </c:pt>
                  <c:pt idx="151">
                    <c:v>.</c:v>
                  </c:pt>
                  <c:pt idx="152">
                    <c:v>.</c:v>
                  </c:pt>
                  <c:pt idx="153">
                    <c:v>.</c:v>
                  </c:pt>
                  <c:pt idx="154">
                    <c:v>.</c:v>
                  </c:pt>
                  <c:pt idx="155">
                    <c:v>.</c:v>
                  </c:pt>
                  <c:pt idx="156">
                    <c:v>.</c:v>
                  </c:pt>
                  <c:pt idx="157">
                    <c:v>.</c:v>
                  </c:pt>
                  <c:pt idx="158">
                    <c:v>.</c:v>
                  </c:pt>
                  <c:pt idx="159">
                    <c:v>.</c:v>
                  </c:pt>
                  <c:pt idx="160">
                    <c:v>.</c:v>
                  </c:pt>
                  <c:pt idx="161">
                    <c:v>.</c:v>
                  </c:pt>
                  <c:pt idx="162">
                    <c:v>.</c:v>
                  </c:pt>
                  <c:pt idx="163">
                    <c:v>.</c:v>
                  </c:pt>
                  <c:pt idx="164">
                    <c:v>.</c:v>
                  </c:pt>
                  <c:pt idx="165">
                    <c:v>.</c:v>
                  </c:pt>
                  <c:pt idx="166">
                    <c:v>.</c:v>
                  </c:pt>
                  <c:pt idx="167">
                    <c:v>.</c:v>
                  </c:pt>
                  <c:pt idx="168">
                    <c:v>.</c:v>
                  </c:pt>
                  <c:pt idx="169">
                    <c:v>.</c:v>
                  </c:pt>
                  <c:pt idx="170">
                    <c:v>.</c:v>
                  </c:pt>
                  <c:pt idx="171">
                    <c:v>.</c:v>
                  </c:pt>
                  <c:pt idx="172">
                    <c:v>.</c:v>
                  </c:pt>
                  <c:pt idx="173">
                    <c:v>.</c:v>
                  </c:pt>
                  <c:pt idx="174">
                    <c:v>.</c:v>
                  </c:pt>
                  <c:pt idx="175">
                    <c:v>.</c:v>
                  </c:pt>
                  <c:pt idx="176">
                    <c:v>.</c:v>
                  </c:pt>
                  <c:pt idx="177">
                    <c:v>.</c:v>
                  </c:pt>
                  <c:pt idx="178">
                    <c:v>.</c:v>
                  </c:pt>
                  <c:pt idx="179">
                    <c:v>.</c:v>
                  </c:pt>
                  <c:pt idx="180">
                    <c:v>.</c:v>
                  </c:pt>
                  <c:pt idx="181">
                    <c:v>.</c:v>
                  </c:pt>
                  <c:pt idx="182">
                    <c:v>.</c:v>
                  </c:pt>
                  <c:pt idx="183">
                    <c:v>.</c:v>
                  </c:pt>
                  <c:pt idx="184">
                    <c:v>.</c:v>
                  </c:pt>
                  <c:pt idx="185">
                    <c:v>.</c:v>
                  </c:pt>
                  <c:pt idx="186">
                    <c:v>.</c:v>
                  </c:pt>
                  <c:pt idx="187">
                    <c:v>.</c:v>
                  </c:pt>
                  <c:pt idx="188">
                    <c:v>.</c:v>
                  </c:pt>
                  <c:pt idx="189">
                    <c:v>.</c:v>
                  </c:pt>
                  <c:pt idx="190">
                    <c:v>.</c:v>
                  </c:pt>
                  <c:pt idx="191">
                    <c:v>.</c:v>
                  </c:pt>
                  <c:pt idx="192">
                    <c:v>.</c:v>
                  </c:pt>
                  <c:pt idx="193">
                    <c:v>.</c:v>
                  </c:pt>
                  <c:pt idx="194">
                    <c:v>.</c:v>
                  </c:pt>
                  <c:pt idx="195">
                    <c:v>.</c:v>
                  </c:pt>
                  <c:pt idx="196">
                    <c:v>.</c:v>
                  </c:pt>
                  <c:pt idx="197">
                    <c:v>.</c:v>
                  </c:pt>
                  <c:pt idx="198">
                    <c:v>.</c:v>
                  </c:pt>
                  <c:pt idx="199">
                    <c:v>.</c:v>
                  </c:pt>
                  <c:pt idx="200">
                    <c:v>.</c:v>
                  </c:pt>
                  <c:pt idx="201">
                    <c:v>.</c:v>
                  </c:pt>
                  <c:pt idx="202">
                    <c:v>.</c:v>
                  </c:pt>
                  <c:pt idx="203">
                    <c:v>.</c:v>
                  </c:pt>
                  <c:pt idx="204">
                    <c:v>.</c:v>
                  </c:pt>
                  <c:pt idx="205">
                    <c:v>.</c:v>
                  </c:pt>
                  <c:pt idx="206">
                    <c:v>.</c:v>
                  </c:pt>
                  <c:pt idx="207">
                    <c:v>.</c:v>
                  </c:pt>
                  <c:pt idx="208">
                    <c:v>.</c:v>
                  </c:pt>
                  <c:pt idx="209">
                    <c:v>.</c:v>
                  </c:pt>
                  <c:pt idx="210">
                    <c:v>.</c:v>
                  </c:pt>
                  <c:pt idx="211">
                    <c:v>.</c:v>
                  </c:pt>
                  <c:pt idx="212">
                    <c:v>.</c:v>
                  </c:pt>
                  <c:pt idx="213">
                    <c:v>.</c:v>
                  </c:pt>
                  <c:pt idx="214">
                    <c:v>.</c:v>
                  </c:pt>
                  <c:pt idx="215">
                    <c:v>.</c:v>
                  </c:pt>
                  <c:pt idx="216">
                    <c:v>.</c:v>
                  </c:pt>
                  <c:pt idx="217">
                    <c:v>.</c:v>
                  </c:pt>
                  <c:pt idx="218">
                    <c:v>.</c:v>
                  </c:pt>
                  <c:pt idx="219">
                    <c:v>.</c:v>
                  </c:pt>
                  <c:pt idx="220">
                    <c:v>.</c:v>
                  </c:pt>
                  <c:pt idx="221">
                    <c:v>.</c:v>
                  </c:pt>
                  <c:pt idx="222">
                    <c:v>.</c:v>
                  </c:pt>
                  <c:pt idx="223">
                    <c:v>.</c:v>
                  </c:pt>
                  <c:pt idx="224">
                    <c:v>.</c:v>
                  </c:pt>
                  <c:pt idx="225">
                    <c:v>.</c:v>
                  </c:pt>
                  <c:pt idx="226">
                    <c:v>.</c:v>
                  </c:pt>
                  <c:pt idx="227">
                    <c:v>.</c:v>
                  </c:pt>
                  <c:pt idx="228">
                    <c:v>.</c:v>
                  </c:pt>
                  <c:pt idx="229">
                    <c:v>.</c:v>
                  </c:pt>
                  <c:pt idx="230">
                    <c:v>.</c:v>
                  </c:pt>
                  <c:pt idx="231">
                    <c:v>.</c:v>
                  </c:pt>
                  <c:pt idx="232">
                    <c:v>.</c:v>
                  </c:pt>
                  <c:pt idx="233">
                    <c:v>.</c:v>
                  </c:pt>
                  <c:pt idx="234">
                    <c:v>.</c:v>
                  </c:pt>
                  <c:pt idx="235">
                    <c:v>.</c:v>
                  </c:pt>
                  <c:pt idx="236">
                    <c:v>.</c:v>
                  </c:pt>
                  <c:pt idx="237">
                    <c:v>.</c:v>
                  </c:pt>
                  <c:pt idx="238">
                    <c:v>.</c:v>
                  </c:pt>
                  <c:pt idx="239">
                    <c:v>.</c:v>
                  </c:pt>
                  <c:pt idx="240">
                    <c:v>.</c:v>
                  </c:pt>
                  <c:pt idx="241">
                    <c:v>.</c:v>
                  </c:pt>
                  <c:pt idx="242">
                    <c:v>.</c:v>
                  </c:pt>
                  <c:pt idx="243">
                    <c:v>.</c:v>
                  </c:pt>
                  <c:pt idx="244">
                    <c:v>.</c:v>
                  </c:pt>
                  <c:pt idx="245">
                    <c:v>.</c:v>
                  </c:pt>
                  <c:pt idx="246">
                    <c:v>.</c:v>
                  </c:pt>
                  <c:pt idx="247">
                    <c:v>.</c:v>
                  </c:pt>
                  <c:pt idx="248">
                    <c:v>.</c:v>
                  </c:pt>
                  <c:pt idx="249">
                    <c:v>.</c:v>
                  </c:pt>
                  <c:pt idx="250">
                    <c:v>.</c:v>
                  </c:pt>
                  <c:pt idx="251">
                    <c:v>.</c:v>
                  </c:pt>
                  <c:pt idx="252">
                    <c:v>.</c:v>
                  </c:pt>
                  <c:pt idx="253">
                    <c:v>.</c:v>
                  </c:pt>
                  <c:pt idx="254">
                    <c:v>.</c:v>
                  </c:pt>
                  <c:pt idx="255">
                    <c:v>.</c:v>
                  </c:pt>
                  <c:pt idx="256">
                    <c:v>.</c:v>
                  </c:pt>
                  <c:pt idx="257">
                    <c:v>.</c:v>
                  </c:pt>
                  <c:pt idx="258">
                    <c:v>.</c:v>
                  </c:pt>
                  <c:pt idx="259">
                    <c:v>.</c:v>
                  </c:pt>
                  <c:pt idx="260">
                    <c:v>.</c:v>
                  </c:pt>
                  <c:pt idx="261">
                    <c:v>.</c:v>
                  </c:pt>
                  <c:pt idx="262">
                    <c:v>.</c:v>
                  </c:pt>
                  <c:pt idx="263">
                    <c:v>.</c:v>
                  </c:pt>
                  <c:pt idx="264">
                    <c:v>.</c:v>
                  </c:pt>
                  <c:pt idx="265">
                    <c:v>.</c:v>
                  </c:pt>
                  <c:pt idx="266">
                    <c:v>.</c:v>
                  </c:pt>
                  <c:pt idx="267">
                    <c:v>.</c:v>
                  </c:pt>
                  <c:pt idx="268">
                    <c:v>.</c:v>
                  </c:pt>
                  <c:pt idx="269">
                    <c:v>.</c:v>
                  </c:pt>
                  <c:pt idx="270">
                    <c:v>.</c:v>
                  </c:pt>
                  <c:pt idx="271">
                    <c:v>.</c:v>
                  </c:pt>
                  <c:pt idx="272">
                    <c:v>.</c:v>
                  </c:pt>
                  <c:pt idx="273">
                    <c:v>.</c:v>
                  </c:pt>
                  <c:pt idx="274">
                    <c:v>.</c:v>
                  </c:pt>
                  <c:pt idx="275">
                    <c:v>.</c:v>
                  </c:pt>
                  <c:pt idx="276">
                    <c:v>.</c:v>
                  </c:pt>
                  <c:pt idx="277">
                    <c:v>.</c:v>
                  </c:pt>
                  <c:pt idx="278">
                    <c:v>.</c:v>
                  </c:pt>
                  <c:pt idx="279">
                    <c:v>.</c:v>
                  </c:pt>
                  <c:pt idx="280">
                    <c:v>.</c:v>
                  </c:pt>
                  <c:pt idx="281">
                    <c:v>.</c:v>
                  </c:pt>
                  <c:pt idx="282">
                    <c:v>.</c:v>
                  </c:pt>
                  <c:pt idx="283">
                    <c:v>.</c:v>
                  </c:pt>
                  <c:pt idx="284">
                    <c:v>.</c:v>
                  </c:pt>
                  <c:pt idx="285">
                    <c:v>.</c:v>
                  </c:pt>
                  <c:pt idx="286">
                    <c:v>.</c:v>
                  </c:pt>
                  <c:pt idx="287">
                    <c:v>.</c:v>
                  </c:pt>
                  <c:pt idx="288">
                    <c:v>.</c:v>
                  </c:pt>
                  <c:pt idx="289">
                    <c:v>.</c:v>
                  </c:pt>
                  <c:pt idx="290">
                    <c:v>.</c:v>
                  </c:pt>
                  <c:pt idx="291">
                    <c:v>.</c:v>
                  </c:pt>
                  <c:pt idx="292">
                    <c:v>.</c:v>
                  </c:pt>
                  <c:pt idx="293">
                    <c:v>.</c:v>
                  </c:pt>
                  <c:pt idx="294">
                    <c:v>.</c:v>
                  </c:pt>
                  <c:pt idx="295">
                    <c:v>.</c:v>
                  </c:pt>
                  <c:pt idx="296">
                    <c:v>.</c:v>
                  </c:pt>
                  <c:pt idx="297">
                    <c:v>.</c:v>
                  </c:pt>
                  <c:pt idx="298">
                    <c:v>.</c:v>
                  </c:pt>
                  <c:pt idx="299">
                    <c:v>.</c:v>
                  </c:pt>
                  <c:pt idx="300">
                    <c:v>.</c:v>
                  </c:pt>
                  <c:pt idx="301">
                    <c:v>.</c:v>
                  </c:pt>
                  <c:pt idx="302">
                    <c:v>.</c:v>
                  </c:pt>
                  <c:pt idx="303">
                    <c:v>.</c:v>
                  </c:pt>
                  <c:pt idx="304">
                    <c:v>.</c:v>
                  </c:pt>
                  <c:pt idx="305">
                    <c:v>.</c:v>
                  </c:pt>
                  <c:pt idx="306">
                    <c:v>.</c:v>
                  </c:pt>
                  <c:pt idx="307">
                    <c:v>.</c:v>
                  </c:pt>
                  <c:pt idx="308">
                    <c:v>.</c:v>
                  </c:pt>
                  <c:pt idx="309">
                    <c:v>.</c:v>
                  </c:pt>
                  <c:pt idx="310">
                    <c:v>.</c:v>
                  </c:pt>
                  <c:pt idx="311">
                    <c:v>.</c:v>
                  </c:pt>
                  <c:pt idx="312">
                    <c:v>.</c:v>
                  </c:pt>
                  <c:pt idx="313">
                    <c:v>.</c:v>
                  </c:pt>
                  <c:pt idx="314">
                    <c:v>.</c:v>
                  </c:pt>
                  <c:pt idx="315">
                    <c:v>.</c:v>
                  </c:pt>
                  <c:pt idx="316">
                    <c:v>.</c:v>
                  </c:pt>
                  <c:pt idx="318">
                    <c:v>.</c:v>
                  </c:pt>
                  <c:pt idx="319">
                    <c:v>.</c:v>
                  </c:pt>
                  <c:pt idx="320">
                    <c:v>.</c:v>
                  </c:pt>
                  <c:pt idx="321">
                    <c:v>.</c:v>
                  </c:pt>
                  <c:pt idx="322">
                    <c:v>.</c:v>
                  </c:pt>
                  <c:pt idx="323">
                    <c:v>.</c:v>
                  </c:pt>
                  <c:pt idx="324">
                    <c:v>.</c:v>
                  </c:pt>
                  <c:pt idx="325">
                    <c:v>.</c:v>
                  </c:pt>
                  <c:pt idx="326">
                    <c:v>.</c:v>
                  </c:pt>
                  <c:pt idx="327">
                    <c:v>.</c:v>
                  </c:pt>
                  <c:pt idx="328">
                    <c:v>.</c:v>
                  </c:pt>
                  <c:pt idx="330">
                    <c:v>.</c:v>
                  </c:pt>
                  <c:pt idx="331">
                    <c:v>.</c:v>
                  </c:pt>
                  <c:pt idx="332">
                    <c:v>.</c:v>
                  </c:pt>
                  <c:pt idx="333">
                    <c:v>.</c:v>
                  </c:pt>
                  <c:pt idx="334">
                    <c:v>.</c:v>
                  </c:pt>
                  <c:pt idx="335">
                    <c:v>.</c:v>
                  </c:pt>
                </c:lvl>
                <c:lvl>
                  <c:pt idx="0">
                    <c:v>1991</c:v>
                  </c:pt>
                  <c:pt idx="12">
                    <c:v>1992</c:v>
                  </c:pt>
                  <c:pt idx="24">
                    <c:v>1993</c:v>
                  </c:pt>
                  <c:pt idx="36">
                    <c:v>1994</c:v>
                  </c:pt>
                  <c:pt idx="48">
                    <c:v>1995</c:v>
                  </c:pt>
                  <c:pt idx="60">
                    <c:v>1996</c:v>
                  </c:pt>
                  <c:pt idx="72">
                    <c:v>1997</c:v>
                  </c:pt>
                  <c:pt idx="84">
                    <c:v>1998</c:v>
                  </c:pt>
                  <c:pt idx="96">
                    <c:v>1999</c:v>
                  </c:pt>
                  <c:pt idx="108">
                    <c:v>2000</c:v>
                  </c:pt>
                  <c:pt idx="120">
                    <c:v>2001</c:v>
                  </c:pt>
                  <c:pt idx="132">
                    <c:v>2002</c:v>
                  </c:pt>
                  <c:pt idx="144">
                    <c:v>2003</c:v>
                  </c:pt>
                  <c:pt idx="156">
                    <c:v>2004</c:v>
                  </c:pt>
                  <c:pt idx="168">
                    <c:v>2005</c:v>
                  </c:pt>
                  <c:pt idx="180">
                    <c:v>2006</c:v>
                  </c:pt>
                  <c:pt idx="192">
                    <c:v>2007</c:v>
                  </c:pt>
                  <c:pt idx="204">
                    <c:v>2008</c:v>
                  </c:pt>
                  <c:pt idx="216">
                    <c:v>2009</c:v>
                  </c:pt>
                  <c:pt idx="228">
                    <c:v>2010</c:v>
                  </c:pt>
                  <c:pt idx="240">
                    <c:v>2011</c:v>
                  </c:pt>
                  <c:pt idx="252">
                    <c:v>2012</c:v>
                  </c:pt>
                  <c:pt idx="264">
                    <c:v>2013</c:v>
                  </c:pt>
                  <c:pt idx="276">
                    <c:v>2014</c:v>
                  </c:pt>
                  <c:pt idx="288">
                    <c:v>2015</c:v>
                  </c:pt>
                  <c:pt idx="300">
                    <c:v>2016</c:v>
                  </c:pt>
                  <c:pt idx="312">
                    <c:v>2017</c:v>
                  </c:pt>
                  <c:pt idx="324">
                    <c:v>2018</c:v>
                  </c:pt>
                </c:lvl>
              </c:multiLvlStrCache>
            </c:multiLvlStrRef>
          </c:cat>
          <c:val>
            <c:numRef>
              <c:f>Sheet1!$F$14:$F$349</c:f>
              <c:numCache>
                <c:formatCode>General</c:formatCode>
                <c:ptCount val="336"/>
                <c:pt idx="84" formatCode="0.00">
                  <c:v>34.54</c:v>
                </c:pt>
                <c:pt idx="85" formatCode="0.00">
                  <c:v>34.35</c:v>
                </c:pt>
                <c:pt idx="86" formatCode="0.00">
                  <c:v>33.06</c:v>
                </c:pt>
                <c:pt idx="87" formatCode="0.00">
                  <c:v>31.5</c:v>
                </c:pt>
                <c:pt idx="88" formatCode="0.00">
                  <c:v>31.43</c:v>
                </c:pt>
                <c:pt idx="89" formatCode="0.00">
                  <c:v>29.09</c:v>
                </c:pt>
                <c:pt idx="90" formatCode="0.00">
                  <c:v>27.2</c:v>
                </c:pt>
                <c:pt idx="91" formatCode="0.00">
                  <c:v>26.31</c:v>
                </c:pt>
                <c:pt idx="92" formatCode="0.00">
                  <c:v>25.54</c:v>
                </c:pt>
                <c:pt idx="93" formatCode="0.00">
                  <c:v>26.13</c:v>
                </c:pt>
                <c:pt idx="94" formatCode="0.00">
                  <c:v>27.11</c:v>
                </c:pt>
                <c:pt idx="95" formatCode="0.00">
                  <c:v>27.45</c:v>
                </c:pt>
                <c:pt idx="96" formatCode="0.00">
                  <c:v>27.79</c:v>
                </c:pt>
                <c:pt idx="97" formatCode="0.00">
                  <c:v>27.59</c:v>
                </c:pt>
                <c:pt idx="98" formatCode="0.00">
                  <c:v>27.69</c:v>
                </c:pt>
                <c:pt idx="99" formatCode="0.00">
                  <c:v>27.49</c:v>
                </c:pt>
                <c:pt idx="100" formatCode="0.00">
                  <c:v>28.31</c:v>
                </c:pt>
                <c:pt idx="101" formatCode="0.00">
                  <c:v>27.21</c:v>
                </c:pt>
                <c:pt idx="102" formatCode="0.00">
                  <c:v>27.09</c:v>
                </c:pt>
                <c:pt idx="103" formatCode="0.00">
                  <c:v>27.28</c:v>
                </c:pt>
                <c:pt idx="104" formatCode="0.00">
                  <c:v>26.24</c:v>
                </c:pt>
                <c:pt idx="105" formatCode="0.00">
                  <c:v>29.5</c:v>
                </c:pt>
                <c:pt idx="106" formatCode="0.00">
                  <c:v>28.69</c:v>
                </c:pt>
                <c:pt idx="107" formatCode="0.00">
                  <c:v>28.93</c:v>
                </c:pt>
                <c:pt idx="108" formatCode="0.00">
                  <c:v>28.08</c:v>
                </c:pt>
                <c:pt idx="109" formatCode="0.00">
                  <c:v>27.96</c:v>
                </c:pt>
                <c:pt idx="110" formatCode="0.00">
                  <c:v>28.88</c:v>
                </c:pt>
                <c:pt idx="111" formatCode="0.00">
                  <c:v>28.99</c:v>
                </c:pt>
                <c:pt idx="112" formatCode="0.00">
                  <c:v>29.5</c:v>
                </c:pt>
                <c:pt idx="113" formatCode="0.00">
                  <c:v>30.22</c:v>
                </c:pt>
                <c:pt idx="114" formatCode="0.00">
                  <c:v>31.42</c:v>
                </c:pt>
                <c:pt idx="115" formatCode="0.00">
                  <c:v>32.020000000000003</c:v>
                </c:pt>
                <c:pt idx="116" formatCode="0.00">
                  <c:v>34.979999999999997</c:v>
                </c:pt>
                <c:pt idx="117" formatCode="0.00">
                  <c:v>35.51</c:v>
                </c:pt>
                <c:pt idx="118" formatCode="0.00">
                  <c:v>35.799999999999997</c:v>
                </c:pt>
                <c:pt idx="119" formatCode="0.00">
                  <c:v>37.75</c:v>
                </c:pt>
                <c:pt idx="120" formatCode="0.00">
                  <c:v>36.65</c:v>
                </c:pt>
                <c:pt idx="121" formatCode="0.00">
                  <c:v>37.74</c:v>
                </c:pt>
                <c:pt idx="122" formatCode="0.00">
                  <c:v>39.090000000000003</c:v>
                </c:pt>
                <c:pt idx="123" formatCode="0.00">
                  <c:v>39.700000000000003</c:v>
                </c:pt>
                <c:pt idx="124" formatCode="0.00">
                  <c:v>39.869999999999997</c:v>
                </c:pt>
                <c:pt idx="125" formatCode="0.00">
                  <c:v>38.17</c:v>
                </c:pt>
                <c:pt idx="126" formatCode="0.00">
                  <c:v>37.26</c:v>
                </c:pt>
                <c:pt idx="127" formatCode="0.00">
                  <c:v>35.159999999999997</c:v>
                </c:pt>
                <c:pt idx="128" formatCode="0.00">
                  <c:v>35.049999999999997</c:v>
                </c:pt>
                <c:pt idx="129" formatCode="0.00">
                  <c:v>34.93</c:v>
                </c:pt>
                <c:pt idx="130" formatCode="0.00">
                  <c:v>32.049999999999997</c:v>
                </c:pt>
                <c:pt idx="131" formatCode="0.00">
                  <c:v>31.05</c:v>
                </c:pt>
                <c:pt idx="132" formatCode="0.00">
                  <c:v>31.95</c:v>
                </c:pt>
                <c:pt idx="133" formatCode="0.00">
                  <c:v>33.25</c:v>
                </c:pt>
                <c:pt idx="134" formatCode="0.00">
                  <c:v>33.619999999999997</c:v>
                </c:pt>
                <c:pt idx="135" formatCode="0.00">
                  <c:v>33.049999999999997</c:v>
                </c:pt>
                <c:pt idx="136" formatCode="0.00">
                  <c:v>28.3</c:v>
                </c:pt>
                <c:pt idx="137" formatCode="0.00">
                  <c:v>28.55</c:v>
                </c:pt>
                <c:pt idx="138" formatCode="0.00">
                  <c:v>27.05</c:v>
                </c:pt>
                <c:pt idx="139" formatCode="0.00">
                  <c:v>26.6</c:v>
                </c:pt>
                <c:pt idx="140" formatCode="0.00">
                  <c:v>27.88</c:v>
                </c:pt>
                <c:pt idx="141" formatCode="0.00">
                  <c:v>29.2</c:v>
                </c:pt>
                <c:pt idx="142" formatCode="0.00">
                  <c:v>30.93</c:v>
                </c:pt>
                <c:pt idx="143" formatCode="0.00">
                  <c:v>31.95</c:v>
                </c:pt>
                <c:pt idx="144" formatCode="0.00">
                  <c:v>32.94</c:v>
                </c:pt>
                <c:pt idx="145" formatCode="0.00">
                  <c:v>32.51</c:v>
                </c:pt>
                <c:pt idx="146" formatCode="0.00">
                  <c:v>31.78</c:v>
                </c:pt>
                <c:pt idx="147" formatCode="0.00">
                  <c:v>31.16</c:v>
                </c:pt>
                <c:pt idx="148" formatCode="0.00">
                  <c:v>32.01</c:v>
                </c:pt>
                <c:pt idx="149" formatCode="0.00">
                  <c:v>33.93</c:v>
                </c:pt>
                <c:pt idx="150" formatCode="0.00">
                  <c:v>35.07</c:v>
                </c:pt>
                <c:pt idx="151" formatCode="0.00">
                  <c:v>35.85</c:v>
                </c:pt>
                <c:pt idx="152" formatCode="0.00">
                  <c:v>36.71</c:v>
                </c:pt>
                <c:pt idx="153" formatCode="0.00">
                  <c:v>45.77</c:v>
                </c:pt>
                <c:pt idx="154" formatCode="0.00">
                  <c:v>49.65</c:v>
                </c:pt>
                <c:pt idx="155" formatCode="0.00">
                  <c:v>53.2</c:v>
                </c:pt>
                <c:pt idx="156" formatCode="0.00">
                  <c:v>60.12</c:v>
                </c:pt>
                <c:pt idx="157" formatCode="0.00">
                  <c:v>64.95</c:v>
                </c:pt>
                <c:pt idx="158" formatCode="0.00">
                  <c:v>71.69</c:v>
                </c:pt>
                <c:pt idx="159" formatCode="0.00">
                  <c:v>69.55</c:v>
                </c:pt>
                <c:pt idx="160" formatCode="0.00">
                  <c:v>72.5</c:v>
                </c:pt>
                <c:pt idx="161" formatCode="0.00">
                  <c:v>71.47</c:v>
                </c:pt>
                <c:pt idx="162" formatCode="0.00">
                  <c:v>73.19</c:v>
                </c:pt>
                <c:pt idx="163" formatCode="0.00">
                  <c:v>72.61</c:v>
                </c:pt>
                <c:pt idx="164" formatCode="0.00">
                  <c:v>70.66</c:v>
                </c:pt>
                <c:pt idx="165" formatCode="0.00">
                  <c:v>71.489999999999995</c:v>
                </c:pt>
                <c:pt idx="166" formatCode="0.00">
                  <c:v>69.12</c:v>
                </c:pt>
                <c:pt idx="167" formatCode="0.00">
                  <c:v>69.02</c:v>
                </c:pt>
                <c:pt idx="168" formatCode="0.00">
                  <c:v>67.69</c:v>
                </c:pt>
                <c:pt idx="169" formatCode="0.00">
                  <c:v>66.16</c:v>
                </c:pt>
                <c:pt idx="170" formatCode="0.00">
                  <c:v>67.45</c:v>
                </c:pt>
                <c:pt idx="171" formatCode="0.00">
                  <c:v>67.84</c:v>
                </c:pt>
                <c:pt idx="172" formatCode="0.00">
                  <c:v>67.34</c:v>
                </c:pt>
                <c:pt idx="173" formatCode="0.00">
                  <c:v>62.71</c:v>
                </c:pt>
                <c:pt idx="174" formatCode="0.00">
                  <c:v>61.05</c:v>
                </c:pt>
                <c:pt idx="175" formatCode="0.00">
                  <c:v>57.68</c:v>
                </c:pt>
                <c:pt idx="176" formatCode="0.00">
                  <c:v>58.24</c:v>
                </c:pt>
                <c:pt idx="177" formatCode="0.00">
                  <c:v>55.74</c:v>
                </c:pt>
                <c:pt idx="178" formatCode="0.00">
                  <c:v>51.27</c:v>
                </c:pt>
                <c:pt idx="179" formatCode="0.00">
                  <c:v>50.35</c:v>
                </c:pt>
                <c:pt idx="180" formatCode="0.00">
                  <c:v>54.02</c:v>
                </c:pt>
                <c:pt idx="181" formatCode="0.00">
                  <c:v>57.22</c:v>
                </c:pt>
                <c:pt idx="182" formatCode="0.00">
                  <c:v>59.49</c:v>
                </c:pt>
                <c:pt idx="183" formatCode="0.00">
                  <c:v>62.28</c:v>
                </c:pt>
                <c:pt idx="184" formatCode="0.00">
                  <c:v>62.36</c:v>
                </c:pt>
                <c:pt idx="185" formatCode="0.00">
                  <c:v>60.64</c:v>
                </c:pt>
                <c:pt idx="186" formatCode="0.00">
                  <c:v>60.77</c:v>
                </c:pt>
                <c:pt idx="187" formatCode="0.00">
                  <c:v>61.97</c:v>
                </c:pt>
                <c:pt idx="188" formatCode="0.00">
                  <c:v>57.66</c:v>
                </c:pt>
                <c:pt idx="189" formatCode="0.00">
                  <c:v>54.98</c:v>
                </c:pt>
                <c:pt idx="190" formatCode="0.00">
                  <c:v>57.79</c:v>
                </c:pt>
                <c:pt idx="191" formatCode="0.00">
                  <c:v>65.040000000000006</c:v>
                </c:pt>
                <c:pt idx="192" formatCode="0.00">
                  <c:v>67.040000000000006</c:v>
                </c:pt>
                <c:pt idx="193" formatCode="0.00">
                  <c:v>68.5</c:v>
                </c:pt>
                <c:pt idx="194" formatCode="0.00">
                  <c:v>71.52</c:v>
                </c:pt>
                <c:pt idx="195" formatCode="0.00">
                  <c:v>73.63</c:v>
                </c:pt>
                <c:pt idx="196" formatCode="0.00">
                  <c:v>75.81</c:v>
                </c:pt>
                <c:pt idx="197" formatCode="0.00">
                  <c:v>77.98</c:v>
                </c:pt>
                <c:pt idx="198" formatCode="0.00">
                  <c:v>80.41</c:v>
                </c:pt>
                <c:pt idx="199" formatCode="0.00">
                  <c:v>83.47</c:v>
                </c:pt>
                <c:pt idx="200" formatCode="0.00">
                  <c:v>88.48</c:v>
                </c:pt>
                <c:pt idx="201" formatCode="0.00">
                  <c:v>97.62</c:v>
                </c:pt>
                <c:pt idx="202" formatCode="0.00">
                  <c:v>109.18</c:v>
                </c:pt>
                <c:pt idx="203" formatCode="0.00">
                  <c:v>115.26</c:v>
                </c:pt>
                <c:pt idx="204">
                  <c:v>118.9</c:v>
                </c:pt>
                <c:pt idx="205">
                  <c:v>141.16</c:v>
                </c:pt>
                <c:pt idx="206">
                  <c:v>155.01</c:v>
                </c:pt>
                <c:pt idx="207">
                  <c:v>149.9</c:v>
                </c:pt>
                <c:pt idx="208">
                  <c:v>146.28</c:v>
                </c:pt>
                <c:pt idx="209">
                  <c:v>171.68</c:v>
                </c:pt>
                <c:pt idx="210">
                  <c:v>179.66</c:v>
                </c:pt>
                <c:pt idx="211">
                  <c:v>179.74</c:v>
                </c:pt>
                <c:pt idx="212">
                  <c:v>172.55</c:v>
                </c:pt>
                <c:pt idx="213">
                  <c:v>146.80000000000001</c:v>
                </c:pt>
                <c:pt idx="214">
                  <c:v>132.62</c:v>
                </c:pt>
                <c:pt idx="215">
                  <c:v>82.4</c:v>
                </c:pt>
                <c:pt idx="216">
                  <c:v>84.15</c:v>
                </c:pt>
                <c:pt idx="217">
                  <c:v>86.19</c:v>
                </c:pt>
                <c:pt idx="218">
                  <c:v>77.569999999999993</c:v>
                </c:pt>
                <c:pt idx="219">
                  <c:v>67.34</c:v>
                </c:pt>
                <c:pt idx="220">
                  <c:v>70.459999999999994</c:v>
                </c:pt>
                <c:pt idx="221">
                  <c:v>72.209999999999994</c:v>
                </c:pt>
                <c:pt idx="222">
                  <c:v>79.849999999999994</c:v>
                </c:pt>
                <c:pt idx="223">
                  <c:v>80.430000000000007</c:v>
                </c:pt>
                <c:pt idx="224">
                  <c:v>79.349999999999994</c:v>
                </c:pt>
                <c:pt idx="225">
                  <c:v>76.5</c:v>
                </c:pt>
                <c:pt idx="226">
                  <c:v>82.44</c:v>
                </c:pt>
                <c:pt idx="227">
                  <c:v>89.2</c:v>
                </c:pt>
                <c:pt idx="228">
                  <c:v>92.95</c:v>
                </c:pt>
                <c:pt idx="229">
                  <c:v>97.39</c:v>
                </c:pt>
                <c:pt idx="230">
                  <c:v>97.45</c:v>
                </c:pt>
                <c:pt idx="231" formatCode="#\ ##0.0">
                  <c:v>106.34</c:v>
                </c:pt>
                <c:pt idx="232">
                  <c:v>112.7</c:v>
                </c:pt>
                <c:pt idx="233">
                  <c:v>108.4</c:v>
                </c:pt>
                <c:pt idx="234">
                  <c:v>104.47</c:v>
                </c:pt>
                <c:pt idx="235">
                  <c:v>100.76</c:v>
                </c:pt>
                <c:pt idx="236">
                  <c:v>104.9</c:v>
                </c:pt>
                <c:pt idx="237">
                  <c:v>105.6</c:v>
                </c:pt>
                <c:pt idx="238">
                  <c:v>114.47</c:v>
                </c:pt>
                <c:pt idx="239">
                  <c:v>119.75</c:v>
                </c:pt>
                <c:pt idx="240">
                  <c:v>126.81</c:v>
                </c:pt>
                <c:pt idx="241" formatCode="#\ ##0.0">
                  <c:v>121.58</c:v>
                </c:pt>
                <c:pt idx="242" formatCode="#\ ##0.0">
                  <c:v>125.84</c:v>
                </c:pt>
                <c:pt idx="243" formatCode="#\ ##0.0">
                  <c:v>123.34</c:v>
                </c:pt>
                <c:pt idx="244" formatCode="#\ ##0.0">
                  <c:v>130</c:v>
                </c:pt>
                <c:pt idx="245" formatCode="#\ ##0.0">
                  <c:v>129.43</c:v>
                </c:pt>
                <c:pt idx="246" formatCode="#\ ##0.0">
                  <c:v>122.69</c:v>
                </c:pt>
                <c:pt idx="247" formatCode="#\ ##0.0">
                  <c:v>127.01</c:v>
                </c:pt>
                <c:pt idx="248" formatCode="#\ ##0.0">
                  <c:v>127.78</c:v>
                </c:pt>
                <c:pt idx="249" formatCode="#\ ##0.0">
                  <c:v>128.88999999999999</c:v>
                </c:pt>
                <c:pt idx="250" formatCode="#\ ##0.0">
                  <c:v>124.53</c:v>
                </c:pt>
                <c:pt idx="251" formatCode="#\ ##0.0">
                  <c:v>120.94</c:v>
                </c:pt>
                <c:pt idx="252" formatCode="#\ ##0.0">
                  <c:v>121.64</c:v>
                </c:pt>
                <c:pt idx="253" formatCode="#\ ##0.0">
                  <c:v>122.16</c:v>
                </c:pt>
                <c:pt idx="254" formatCode="#\ ##0.0">
                  <c:v>118.09</c:v>
                </c:pt>
                <c:pt idx="255" formatCode="#\ ##0.0">
                  <c:v>115.2</c:v>
                </c:pt>
                <c:pt idx="256" formatCode="#\ ##0.0">
                  <c:v>106.79</c:v>
                </c:pt>
                <c:pt idx="257" formatCode="#\ ##0.0">
                  <c:v>101.73</c:v>
                </c:pt>
                <c:pt idx="258" formatCode="#\ ##0.0">
                  <c:v>95.86</c:v>
                </c:pt>
                <c:pt idx="259" formatCode="#\ ##0.0">
                  <c:v>96.54</c:v>
                </c:pt>
                <c:pt idx="260" formatCode="#\ ##0.0">
                  <c:v>97.39</c:v>
                </c:pt>
                <c:pt idx="261" formatCode="#\ ##0.0">
                  <c:v>94.45</c:v>
                </c:pt>
                <c:pt idx="262" formatCode="#\ ##0.0">
                  <c:v>96.97</c:v>
                </c:pt>
                <c:pt idx="263" formatCode="#\ ##0.0">
                  <c:v>99.23</c:v>
                </c:pt>
                <c:pt idx="264" formatCode="#\ ##0.0">
                  <c:v>96.98</c:v>
                </c:pt>
                <c:pt idx="265" formatCode="#\ ##0.0">
                  <c:v>98.39</c:v>
                </c:pt>
                <c:pt idx="266" formatCode="#\ ##0.0">
                  <c:v>97.16</c:v>
                </c:pt>
                <c:pt idx="267" formatCode="#\ ##0.0">
                  <c:v>92.98</c:v>
                </c:pt>
                <c:pt idx="268" formatCode="#\ ##0.0">
                  <c:v>92.52</c:v>
                </c:pt>
                <c:pt idx="269" formatCode="#\ ##0.0">
                  <c:v>89.83</c:v>
                </c:pt>
                <c:pt idx="270" formatCode="#\ ##0.0">
                  <c:v>89.83</c:v>
                </c:pt>
                <c:pt idx="271" formatCode="#\ ##0.0">
                  <c:v>85.24</c:v>
                </c:pt>
                <c:pt idx="272" formatCode="#\ ##0.0">
                  <c:v>86.48</c:v>
                </c:pt>
                <c:pt idx="273" formatCode="#\ ##0.0">
                  <c:v>88.28</c:v>
                </c:pt>
                <c:pt idx="274" formatCode="#\ ##0.0">
                  <c:v>89.38</c:v>
                </c:pt>
                <c:pt idx="275" formatCode="#\ ##0.0">
                  <c:v>88.77</c:v>
                </c:pt>
                <c:pt idx="276" formatCode="#\ ##0.0">
                  <c:v>87.26</c:v>
                </c:pt>
                <c:pt idx="277" formatCode="#\ ##0.0">
                  <c:v>83.3</c:v>
                </c:pt>
                <c:pt idx="278" formatCode="#\ ##0.0">
                  <c:v>83.38</c:v>
                </c:pt>
                <c:pt idx="279" formatCode="#\ ##0.0">
                  <c:v>81.77</c:v>
                </c:pt>
                <c:pt idx="280" formatCode="#\ ##0.0">
                  <c:v>81.92</c:v>
                </c:pt>
                <c:pt idx="281" formatCode="#\ ##0.0">
                  <c:v>78.2</c:v>
                </c:pt>
                <c:pt idx="282" formatCode="#\ ##0.0">
                  <c:v>76.34</c:v>
                </c:pt>
                <c:pt idx="283" formatCode="#\ ##0.0">
                  <c:v>74.08</c:v>
                </c:pt>
                <c:pt idx="284" formatCode="#\ ##0.0">
                  <c:v>72.42</c:v>
                </c:pt>
                <c:pt idx="285" formatCode="#\ ##0.0">
                  <c:v>72.8</c:v>
                </c:pt>
                <c:pt idx="286" formatCode="#\ ##0.0">
                  <c:v>71.959999999999994</c:v>
                </c:pt>
                <c:pt idx="287" formatCode="#\ ##0.0">
                  <c:v>71.22</c:v>
                </c:pt>
                <c:pt idx="288" formatCode="#\ ##0.0">
                  <c:v>69.67</c:v>
                </c:pt>
                <c:pt idx="289" formatCode="#\ ##0.0">
                  <c:v>70.92</c:v>
                </c:pt>
                <c:pt idx="290">
                  <c:v>68.900000000000006</c:v>
                </c:pt>
                <c:pt idx="291">
                  <c:v>65.53</c:v>
                </c:pt>
                <c:pt idx="292">
                  <c:v>62.34</c:v>
                </c:pt>
                <c:pt idx="293">
                  <c:v>65.27</c:v>
                </c:pt>
                <c:pt idx="294">
                  <c:v>64.349999999999994</c:v>
                </c:pt>
                <c:pt idx="295">
                  <c:v>61.34</c:v>
                </c:pt>
                <c:pt idx="296">
                  <c:v>60.98</c:v>
                </c:pt>
                <c:pt idx="297">
                  <c:v>59.22</c:v>
                </c:pt>
                <c:pt idx="298">
                  <c:v>57.23</c:v>
                </c:pt>
                <c:pt idx="299">
                  <c:v>56.46</c:v>
                </c:pt>
                <c:pt idx="300" formatCode="#\ ##0.0">
                  <c:v>55.39</c:v>
                </c:pt>
                <c:pt idx="301" formatCode="#\ ##0.0">
                  <c:v>54.92</c:v>
                </c:pt>
                <c:pt idx="302">
                  <c:v>55.28</c:v>
                </c:pt>
                <c:pt idx="303">
                  <c:v>56.74</c:v>
                </c:pt>
                <c:pt idx="304">
                  <c:v>60.93</c:v>
                </c:pt>
                <c:pt idx="305">
                  <c:v>62.6</c:v>
                </c:pt>
                <c:pt idx="306">
                  <c:v>62.6</c:v>
                </c:pt>
                <c:pt idx="307">
                  <c:v>71.95</c:v>
                </c:pt>
                <c:pt idx="308">
                  <c:v>77.650000000000006</c:v>
                </c:pt>
                <c:pt idx="309">
                  <c:v>89.19</c:v>
                </c:pt>
                <c:pt idx="310">
                  <c:v>102.28</c:v>
                </c:pt>
                <c:pt idx="311">
                  <c:v>99.8</c:v>
                </c:pt>
                <c:pt idx="312" formatCode="#\ ##0.0">
                  <c:v>98.42</c:v>
                </c:pt>
                <c:pt idx="313" formatCode="#\ ##0.0">
                  <c:v>94.53</c:v>
                </c:pt>
                <c:pt idx="314">
                  <c:v>98.93</c:v>
                </c:pt>
                <c:pt idx="315">
                  <c:v>97.41</c:v>
                </c:pt>
                <c:pt idx="316">
                  <c:v>87.66</c:v>
                </c:pt>
                <c:pt idx="317">
                  <c:v>89.8</c:v>
                </c:pt>
                <c:pt idx="318">
                  <c:v>92.33</c:v>
                </c:pt>
                <c:pt idx="319">
                  <c:v>98.11</c:v>
                </c:pt>
                <c:pt idx="320">
                  <c:v>105.4</c:v>
                </c:pt>
                <c:pt idx="321">
                  <c:v>107.76</c:v>
                </c:pt>
                <c:pt idx="322">
                  <c:v>110.05</c:v>
                </c:pt>
                <c:pt idx="323">
                  <c:v>112.67</c:v>
                </c:pt>
                <c:pt idx="324" formatCode="#,##0.00">
                  <c:v>112.58</c:v>
                </c:pt>
                <c:pt idx="325" formatCode="#\ ##0.0">
                  <c:v>109.46</c:v>
                </c:pt>
                <c:pt idx="326">
                  <c:v>103.09</c:v>
                </c:pt>
                <c:pt idx="327">
                  <c:v>102.49</c:v>
                </c:pt>
                <c:pt idx="328">
                  <c:v>110.29</c:v>
                </c:pt>
                <c:pt idx="329">
                  <c:v>115.29</c:v>
                </c:pt>
                <c:pt idx="330">
                  <c:v>117.5</c:v>
                </c:pt>
                <c:pt idx="331">
                  <c:v>118.77</c:v>
                </c:pt>
                <c:pt idx="332">
                  <c:v>118.93</c:v>
                </c:pt>
                <c:pt idx="333">
                  <c:v>115.88</c:v>
                </c:pt>
                <c:pt idx="334">
                  <c:v>107.03</c:v>
                </c:pt>
                <c:pt idx="335">
                  <c:v>109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2DA0-46D2-A8C0-42979CDE5769}"/>
            </c:ext>
          </c:extLst>
        </c:ser>
        <c:ser>
          <c:idx val="3"/>
          <c:order val="3"/>
          <c:tx>
            <c:strRef>
              <c:f>Sheet1!$G$1</c:f>
              <c:strCache>
                <c:ptCount val="1"/>
                <c:pt idx="0">
                  <c:v>CIF  Япония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multiLvlStrRef>
              <c:f>Sheet1!$A$14:$B$349</c:f>
              <c:multiLvlStrCache>
                <c:ptCount val="336"/>
                <c:lvl>
                  <c:pt idx="0">
                    <c:v>.</c:v>
                  </c:pt>
                  <c:pt idx="1">
                    <c:v>.</c:v>
                  </c:pt>
                  <c:pt idx="2">
                    <c:v>.</c:v>
                  </c:pt>
                  <c:pt idx="3">
                    <c:v>.</c:v>
                  </c:pt>
                  <c:pt idx="4">
                    <c:v>.</c:v>
                  </c:pt>
                  <c:pt idx="5">
                    <c:v>.</c:v>
                  </c:pt>
                  <c:pt idx="6">
                    <c:v>.</c:v>
                  </c:pt>
                  <c:pt idx="7">
                    <c:v>.</c:v>
                  </c:pt>
                  <c:pt idx="8">
                    <c:v>.</c:v>
                  </c:pt>
                  <c:pt idx="9">
                    <c:v>.</c:v>
                  </c:pt>
                  <c:pt idx="10">
                    <c:v>.</c:v>
                  </c:pt>
                  <c:pt idx="11">
                    <c:v>.</c:v>
                  </c:pt>
                  <c:pt idx="12">
                    <c:v>.</c:v>
                  </c:pt>
                  <c:pt idx="13">
                    <c:v>.</c:v>
                  </c:pt>
                  <c:pt idx="14">
                    <c:v>.</c:v>
                  </c:pt>
                  <c:pt idx="15">
                    <c:v>.</c:v>
                  </c:pt>
                  <c:pt idx="16">
                    <c:v>.</c:v>
                  </c:pt>
                  <c:pt idx="17">
                    <c:v>.</c:v>
                  </c:pt>
                  <c:pt idx="18">
                    <c:v>.</c:v>
                  </c:pt>
                  <c:pt idx="19">
                    <c:v>.</c:v>
                  </c:pt>
                  <c:pt idx="20">
                    <c:v>.</c:v>
                  </c:pt>
                  <c:pt idx="21">
                    <c:v>.</c:v>
                  </c:pt>
                  <c:pt idx="22">
                    <c:v>.</c:v>
                  </c:pt>
                  <c:pt idx="23">
                    <c:v>.</c:v>
                  </c:pt>
                  <c:pt idx="24">
                    <c:v>.</c:v>
                  </c:pt>
                  <c:pt idx="25">
                    <c:v>.</c:v>
                  </c:pt>
                  <c:pt idx="26">
                    <c:v>.</c:v>
                  </c:pt>
                  <c:pt idx="27">
                    <c:v>.</c:v>
                  </c:pt>
                  <c:pt idx="28">
                    <c:v>.</c:v>
                  </c:pt>
                  <c:pt idx="29">
                    <c:v>.</c:v>
                  </c:pt>
                  <c:pt idx="30">
                    <c:v>.</c:v>
                  </c:pt>
                  <c:pt idx="31">
                    <c:v>.</c:v>
                  </c:pt>
                  <c:pt idx="32">
                    <c:v>.</c:v>
                  </c:pt>
                  <c:pt idx="33">
                    <c:v>.</c:v>
                  </c:pt>
                  <c:pt idx="34">
                    <c:v>.</c:v>
                  </c:pt>
                  <c:pt idx="35">
                    <c:v>.</c:v>
                  </c:pt>
                  <c:pt idx="36">
                    <c:v>.</c:v>
                  </c:pt>
                  <c:pt idx="37">
                    <c:v>.</c:v>
                  </c:pt>
                  <c:pt idx="38">
                    <c:v>.</c:v>
                  </c:pt>
                  <c:pt idx="39">
                    <c:v>.</c:v>
                  </c:pt>
                  <c:pt idx="40">
                    <c:v>.</c:v>
                  </c:pt>
                  <c:pt idx="41">
                    <c:v>.</c:v>
                  </c:pt>
                  <c:pt idx="42">
                    <c:v>.</c:v>
                  </c:pt>
                  <c:pt idx="43">
                    <c:v>.</c:v>
                  </c:pt>
                  <c:pt idx="44">
                    <c:v>.</c:v>
                  </c:pt>
                  <c:pt idx="45">
                    <c:v>.</c:v>
                  </c:pt>
                  <c:pt idx="46">
                    <c:v>.</c:v>
                  </c:pt>
                  <c:pt idx="47">
                    <c:v>.</c:v>
                  </c:pt>
                  <c:pt idx="48">
                    <c:v>.</c:v>
                  </c:pt>
                  <c:pt idx="49">
                    <c:v>.</c:v>
                  </c:pt>
                  <c:pt idx="50">
                    <c:v>.</c:v>
                  </c:pt>
                  <c:pt idx="51">
                    <c:v>.</c:v>
                  </c:pt>
                  <c:pt idx="52">
                    <c:v>.</c:v>
                  </c:pt>
                  <c:pt idx="53">
                    <c:v>.</c:v>
                  </c:pt>
                  <c:pt idx="54">
                    <c:v>.</c:v>
                  </c:pt>
                  <c:pt idx="55">
                    <c:v>.</c:v>
                  </c:pt>
                  <c:pt idx="56">
                    <c:v>.</c:v>
                  </c:pt>
                  <c:pt idx="57">
                    <c:v>.</c:v>
                  </c:pt>
                  <c:pt idx="58">
                    <c:v>.</c:v>
                  </c:pt>
                  <c:pt idx="59">
                    <c:v>.</c:v>
                  </c:pt>
                  <c:pt idx="60">
                    <c:v>.</c:v>
                  </c:pt>
                  <c:pt idx="61">
                    <c:v>.</c:v>
                  </c:pt>
                  <c:pt idx="62">
                    <c:v>.</c:v>
                  </c:pt>
                  <c:pt idx="63">
                    <c:v>.</c:v>
                  </c:pt>
                  <c:pt idx="64">
                    <c:v>.</c:v>
                  </c:pt>
                  <c:pt idx="65">
                    <c:v>.</c:v>
                  </c:pt>
                  <c:pt idx="66">
                    <c:v>.</c:v>
                  </c:pt>
                  <c:pt idx="67">
                    <c:v>.</c:v>
                  </c:pt>
                  <c:pt idx="68">
                    <c:v>.</c:v>
                  </c:pt>
                  <c:pt idx="69">
                    <c:v>.</c:v>
                  </c:pt>
                  <c:pt idx="70">
                    <c:v>.</c:v>
                  </c:pt>
                  <c:pt idx="71">
                    <c:v>.</c:v>
                  </c:pt>
                  <c:pt idx="72">
                    <c:v>.</c:v>
                  </c:pt>
                  <c:pt idx="73">
                    <c:v>.</c:v>
                  </c:pt>
                  <c:pt idx="74">
                    <c:v>.</c:v>
                  </c:pt>
                  <c:pt idx="75">
                    <c:v>.</c:v>
                  </c:pt>
                  <c:pt idx="76">
                    <c:v>.</c:v>
                  </c:pt>
                  <c:pt idx="77">
                    <c:v>.</c:v>
                  </c:pt>
                  <c:pt idx="78">
                    <c:v>.</c:v>
                  </c:pt>
                  <c:pt idx="79">
                    <c:v>.</c:v>
                  </c:pt>
                  <c:pt idx="80">
                    <c:v>.</c:v>
                  </c:pt>
                  <c:pt idx="81">
                    <c:v>.</c:v>
                  </c:pt>
                  <c:pt idx="82">
                    <c:v>.</c:v>
                  </c:pt>
                  <c:pt idx="83">
                    <c:v>.</c:v>
                  </c:pt>
                  <c:pt idx="84">
                    <c:v>.</c:v>
                  </c:pt>
                  <c:pt idx="85">
                    <c:v>.</c:v>
                  </c:pt>
                  <c:pt idx="86">
                    <c:v>.</c:v>
                  </c:pt>
                  <c:pt idx="87">
                    <c:v>.</c:v>
                  </c:pt>
                  <c:pt idx="88">
                    <c:v>.</c:v>
                  </c:pt>
                  <c:pt idx="89">
                    <c:v>.</c:v>
                  </c:pt>
                  <c:pt idx="90">
                    <c:v>.</c:v>
                  </c:pt>
                  <c:pt idx="91">
                    <c:v>.</c:v>
                  </c:pt>
                  <c:pt idx="92">
                    <c:v>.</c:v>
                  </c:pt>
                  <c:pt idx="93">
                    <c:v>.</c:v>
                  </c:pt>
                  <c:pt idx="94">
                    <c:v>.</c:v>
                  </c:pt>
                  <c:pt idx="95">
                    <c:v>.</c:v>
                  </c:pt>
                  <c:pt idx="96">
                    <c:v>.</c:v>
                  </c:pt>
                  <c:pt idx="97">
                    <c:v>.</c:v>
                  </c:pt>
                  <c:pt idx="98">
                    <c:v>.</c:v>
                  </c:pt>
                  <c:pt idx="99">
                    <c:v>.</c:v>
                  </c:pt>
                  <c:pt idx="100">
                    <c:v>.</c:v>
                  </c:pt>
                  <c:pt idx="101">
                    <c:v>.</c:v>
                  </c:pt>
                  <c:pt idx="102">
                    <c:v>.</c:v>
                  </c:pt>
                  <c:pt idx="103">
                    <c:v>.</c:v>
                  </c:pt>
                  <c:pt idx="104">
                    <c:v>.</c:v>
                  </c:pt>
                  <c:pt idx="105">
                    <c:v>.</c:v>
                  </c:pt>
                  <c:pt idx="106">
                    <c:v>.</c:v>
                  </c:pt>
                  <c:pt idx="107">
                    <c:v>.</c:v>
                  </c:pt>
                  <c:pt idx="108">
                    <c:v>.</c:v>
                  </c:pt>
                  <c:pt idx="109">
                    <c:v>.</c:v>
                  </c:pt>
                  <c:pt idx="110">
                    <c:v>.</c:v>
                  </c:pt>
                  <c:pt idx="111">
                    <c:v>.</c:v>
                  </c:pt>
                  <c:pt idx="112">
                    <c:v>.</c:v>
                  </c:pt>
                  <c:pt idx="113">
                    <c:v>.</c:v>
                  </c:pt>
                  <c:pt idx="114">
                    <c:v>.</c:v>
                  </c:pt>
                  <c:pt idx="115">
                    <c:v>.</c:v>
                  </c:pt>
                  <c:pt idx="116">
                    <c:v>.</c:v>
                  </c:pt>
                  <c:pt idx="117">
                    <c:v>.</c:v>
                  </c:pt>
                  <c:pt idx="118">
                    <c:v>.</c:v>
                  </c:pt>
                  <c:pt idx="119">
                    <c:v>.</c:v>
                  </c:pt>
                  <c:pt idx="120">
                    <c:v>.</c:v>
                  </c:pt>
                  <c:pt idx="121">
                    <c:v>.</c:v>
                  </c:pt>
                  <c:pt idx="122">
                    <c:v>.</c:v>
                  </c:pt>
                  <c:pt idx="123">
                    <c:v>.</c:v>
                  </c:pt>
                  <c:pt idx="124">
                    <c:v>.</c:v>
                  </c:pt>
                  <c:pt idx="125">
                    <c:v>.</c:v>
                  </c:pt>
                  <c:pt idx="126">
                    <c:v>.</c:v>
                  </c:pt>
                  <c:pt idx="127">
                    <c:v>.</c:v>
                  </c:pt>
                  <c:pt idx="128">
                    <c:v>.</c:v>
                  </c:pt>
                  <c:pt idx="129">
                    <c:v>.</c:v>
                  </c:pt>
                  <c:pt idx="130">
                    <c:v>.</c:v>
                  </c:pt>
                  <c:pt idx="131">
                    <c:v>.</c:v>
                  </c:pt>
                  <c:pt idx="132">
                    <c:v>.</c:v>
                  </c:pt>
                  <c:pt idx="133">
                    <c:v>.</c:v>
                  </c:pt>
                  <c:pt idx="134">
                    <c:v>.</c:v>
                  </c:pt>
                  <c:pt idx="135">
                    <c:v>.</c:v>
                  </c:pt>
                  <c:pt idx="136">
                    <c:v>.</c:v>
                  </c:pt>
                  <c:pt idx="137">
                    <c:v>.</c:v>
                  </c:pt>
                  <c:pt idx="138">
                    <c:v>.</c:v>
                  </c:pt>
                  <c:pt idx="139">
                    <c:v>.</c:v>
                  </c:pt>
                  <c:pt idx="140">
                    <c:v>.</c:v>
                  </c:pt>
                  <c:pt idx="141">
                    <c:v>.</c:v>
                  </c:pt>
                  <c:pt idx="142">
                    <c:v>.</c:v>
                  </c:pt>
                  <c:pt idx="143">
                    <c:v>.</c:v>
                  </c:pt>
                  <c:pt idx="144">
                    <c:v>.</c:v>
                  </c:pt>
                  <c:pt idx="145">
                    <c:v>.</c:v>
                  </c:pt>
                  <c:pt idx="146">
                    <c:v>.</c:v>
                  </c:pt>
                  <c:pt idx="147">
                    <c:v>.</c:v>
                  </c:pt>
                  <c:pt idx="148">
                    <c:v>.</c:v>
                  </c:pt>
                  <c:pt idx="149">
                    <c:v>.</c:v>
                  </c:pt>
                  <c:pt idx="150">
                    <c:v>.</c:v>
                  </c:pt>
                  <c:pt idx="151">
                    <c:v>.</c:v>
                  </c:pt>
                  <c:pt idx="152">
                    <c:v>.</c:v>
                  </c:pt>
                  <c:pt idx="153">
                    <c:v>.</c:v>
                  </c:pt>
                  <c:pt idx="154">
                    <c:v>.</c:v>
                  </c:pt>
                  <c:pt idx="155">
                    <c:v>.</c:v>
                  </c:pt>
                  <c:pt idx="156">
                    <c:v>.</c:v>
                  </c:pt>
                  <c:pt idx="157">
                    <c:v>.</c:v>
                  </c:pt>
                  <c:pt idx="158">
                    <c:v>.</c:v>
                  </c:pt>
                  <c:pt idx="159">
                    <c:v>.</c:v>
                  </c:pt>
                  <c:pt idx="160">
                    <c:v>.</c:v>
                  </c:pt>
                  <c:pt idx="161">
                    <c:v>.</c:v>
                  </c:pt>
                  <c:pt idx="162">
                    <c:v>.</c:v>
                  </c:pt>
                  <c:pt idx="163">
                    <c:v>.</c:v>
                  </c:pt>
                  <c:pt idx="164">
                    <c:v>.</c:v>
                  </c:pt>
                  <c:pt idx="165">
                    <c:v>.</c:v>
                  </c:pt>
                  <c:pt idx="166">
                    <c:v>.</c:v>
                  </c:pt>
                  <c:pt idx="167">
                    <c:v>.</c:v>
                  </c:pt>
                  <c:pt idx="168">
                    <c:v>.</c:v>
                  </c:pt>
                  <c:pt idx="169">
                    <c:v>.</c:v>
                  </c:pt>
                  <c:pt idx="170">
                    <c:v>.</c:v>
                  </c:pt>
                  <c:pt idx="171">
                    <c:v>.</c:v>
                  </c:pt>
                  <c:pt idx="172">
                    <c:v>.</c:v>
                  </c:pt>
                  <c:pt idx="173">
                    <c:v>.</c:v>
                  </c:pt>
                  <c:pt idx="174">
                    <c:v>.</c:v>
                  </c:pt>
                  <c:pt idx="175">
                    <c:v>.</c:v>
                  </c:pt>
                  <c:pt idx="176">
                    <c:v>.</c:v>
                  </c:pt>
                  <c:pt idx="177">
                    <c:v>.</c:v>
                  </c:pt>
                  <c:pt idx="178">
                    <c:v>.</c:v>
                  </c:pt>
                  <c:pt idx="179">
                    <c:v>.</c:v>
                  </c:pt>
                  <c:pt idx="180">
                    <c:v>.</c:v>
                  </c:pt>
                  <c:pt idx="181">
                    <c:v>.</c:v>
                  </c:pt>
                  <c:pt idx="182">
                    <c:v>.</c:v>
                  </c:pt>
                  <c:pt idx="183">
                    <c:v>.</c:v>
                  </c:pt>
                  <c:pt idx="184">
                    <c:v>.</c:v>
                  </c:pt>
                  <c:pt idx="185">
                    <c:v>.</c:v>
                  </c:pt>
                  <c:pt idx="186">
                    <c:v>.</c:v>
                  </c:pt>
                  <c:pt idx="187">
                    <c:v>.</c:v>
                  </c:pt>
                  <c:pt idx="188">
                    <c:v>.</c:v>
                  </c:pt>
                  <c:pt idx="189">
                    <c:v>.</c:v>
                  </c:pt>
                  <c:pt idx="190">
                    <c:v>.</c:v>
                  </c:pt>
                  <c:pt idx="191">
                    <c:v>.</c:v>
                  </c:pt>
                  <c:pt idx="192">
                    <c:v>.</c:v>
                  </c:pt>
                  <c:pt idx="193">
                    <c:v>.</c:v>
                  </c:pt>
                  <c:pt idx="194">
                    <c:v>.</c:v>
                  </c:pt>
                  <c:pt idx="195">
                    <c:v>.</c:v>
                  </c:pt>
                  <c:pt idx="196">
                    <c:v>.</c:v>
                  </c:pt>
                  <c:pt idx="197">
                    <c:v>.</c:v>
                  </c:pt>
                  <c:pt idx="198">
                    <c:v>.</c:v>
                  </c:pt>
                  <c:pt idx="199">
                    <c:v>.</c:v>
                  </c:pt>
                  <c:pt idx="200">
                    <c:v>.</c:v>
                  </c:pt>
                  <c:pt idx="201">
                    <c:v>.</c:v>
                  </c:pt>
                  <c:pt idx="202">
                    <c:v>.</c:v>
                  </c:pt>
                  <c:pt idx="203">
                    <c:v>.</c:v>
                  </c:pt>
                  <c:pt idx="204">
                    <c:v>.</c:v>
                  </c:pt>
                  <c:pt idx="205">
                    <c:v>.</c:v>
                  </c:pt>
                  <c:pt idx="206">
                    <c:v>.</c:v>
                  </c:pt>
                  <c:pt idx="207">
                    <c:v>.</c:v>
                  </c:pt>
                  <c:pt idx="208">
                    <c:v>.</c:v>
                  </c:pt>
                  <c:pt idx="209">
                    <c:v>.</c:v>
                  </c:pt>
                  <c:pt idx="210">
                    <c:v>.</c:v>
                  </c:pt>
                  <c:pt idx="211">
                    <c:v>.</c:v>
                  </c:pt>
                  <c:pt idx="212">
                    <c:v>.</c:v>
                  </c:pt>
                  <c:pt idx="213">
                    <c:v>.</c:v>
                  </c:pt>
                  <c:pt idx="214">
                    <c:v>.</c:v>
                  </c:pt>
                  <c:pt idx="215">
                    <c:v>.</c:v>
                  </c:pt>
                  <c:pt idx="216">
                    <c:v>.</c:v>
                  </c:pt>
                  <c:pt idx="217">
                    <c:v>.</c:v>
                  </c:pt>
                  <c:pt idx="218">
                    <c:v>.</c:v>
                  </c:pt>
                  <c:pt idx="219">
                    <c:v>.</c:v>
                  </c:pt>
                  <c:pt idx="220">
                    <c:v>.</c:v>
                  </c:pt>
                  <c:pt idx="221">
                    <c:v>.</c:v>
                  </c:pt>
                  <c:pt idx="222">
                    <c:v>.</c:v>
                  </c:pt>
                  <c:pt idx="223">
                    <c:v>.</c:v>
                  </c:pt>
                  <c:pt idx="224">
                    <c:v>.</c:v>
                  </c:pt>
                  <c:pt idx="225">
                    <c:v>.</c:v>
                  </c:pt>
                  <c:pt idx="226">
                    <c:v>.</c:v>
                  </c:pt>
                  <c:pt idx="227">
                    <c:v>.</c:v>
                  </c:pt>
                  <c:pt idx="228">
                    <c:v>.</c:v>
                  </c:pt>
                  <c:pt idx="229">
                    <c:v>.</c:v>
                  </c:pt>
                  <c:pt idx="230">
                    <c:v>.</c:v>
                  </c:pt>
                  <c:pt idx="231">
                    <c:v>.</c:v>
                  </c:pt>
                  <c:pt idx="232">
                    <c:v>.</c:v>
                  </c:pt>
                  <c:pt idx="233">
                    <c:v>.</c:v>
                  </c:pt>
                  <c:pt idx="234">
                    <c:v>.</c:v>
                  </c:pt>
                  <c:pt idx="235">
                    <c:v>.</c:v>
                  </c:pt>
                  <c:pt idx="236">
                    <c:v>.</c:v>
                  </c:pt>
                  <c:pt idx="237">
                    <c:v>.</c:v>
                  </c:pt>
                  <c:pt idx="238">
                    <c:v>.</c:v>
                  </c:pt>
                  <c:pt idx="239">
                    <c:v>.</c:v>
                  </c:pt>
                  <c:pt idx="240">
                    <c:v>.</c:v>
                  </c:pt>
                  <c:pt idx="241">
                    <c:v>.</c:v>
                  </c:pt>
                  <c:pt idx="242">
                    <c:v>.</c:v>
                  </c:pt>
                  <c:pt idx="243">
                    <c:v>.</c:v>
                  </c:pt>
                  <c:pt idx="244">
                    <c:v>.</c:v>
                  </c:pt>
                  <c:pt idx="245">
                    <c:v>.</c:v>
                  </c:pt>
                  <c:pt idx="246">
                    <c:v>.</c:v>
                  </c:pt>
                  <c:pt idx="247">
                    <c:v>.</c:v>
                  </c:pt>
                  <c:pt idx="248">
                    <c:v>.</c:v>
                  </c:pt>
                  <c:pt idx="249">
                    <c:v>.</c:v>
                  </c:pt>
                  <c:pt idx="250">
                    <c:v>.</c:v>
                  </c:pt>
                  <c:pt idx="251">
                    <c:v>.</c:v>
                  </c:pt>
                  <c:pt idx="252">
                    <c:v>.</c:v>
                  </c:pt>
                  <c:pt idx="253">
                    <c:v>.</c:v>
                  </c:pt>
                  <c:pt idx="254">
                    <c:v>.</c:v>
                  </c:pt>
                  <c:pt idx="255">
                    <c:v>.</c:v>
                  </c:pt>
                  <c:pt idx="256">
                    <c:v>.</c:v>
                  </c:pt>
                  <c:pt idx="257">
                    <c:v>.</c:v>
                  </c:pt>
                  <c:pt idx="258">
                    <c:v>.</c:v>
                  </c:pt>
                  <c:pt idx="259">
                    <c:v>.</c:v>
                  </c:pt>
                  <c:pt idx="260">
                    <c:v>.</c:v>
                  </c:pt>
                  <c:pt idx="261">
                    <c:v>.</c:v>
                  </c:pt>
                  <c:pt idx="262">
                    <c:v>.</c:v>
                  </c:pt>
                  <c:pt idx="263">
                    <c:v>.</c:v>
                  </c:pt>
                  <c:pt idx="264">
                    <c:v>.</c:v>
                  </c:pt>
                  <c:pt idx="265">
                    <c:v>.</c:v>
                  </c:pt>
                  <c:pt idx="266">
                    <c:v>.</c:v>
                  </c:pt>
                  <c:pt idx="267">
                    <c:v>.</c:v>
                  </c:pt>
                  <c:pt idx="268">
                    <c:v>.</c:v>
                  </c:pt>
                  <c:pt idx="269">
                    <c:v>.</c:v>
                  </c:pt>
                  <c:pt idx="270">
                    <c:v>.</c:v>
                  </c:pt>
                  <c:pt idx="271">
                    <c:v>.</c:v>
                  </c:pt>
                  <c:pt idx="272">
                    <c:v>.</c:v>
                  </c:pt>
                  <c:pt idx="273">
                    <c:v>.</c:v>
                  </c:pt>
                  <c:pt idx="274">
                    <c:v>.</c:v>
                  </c:pt>
                  <c:pt idx="275">
                    <c:v>.</c:v>
                  </c:pt>
                  <c:pt idx="276">
                    <c:v>.</c:v>
                  </c:pt>
                  <c:pt idx="277">
                    <c:v>.</c:v>
                  </c:pt>
                  <c:pt idx="278">
                    <c:v>.</c:v>
                  </c:pt>
                  <c:pt idx="279">
                    <c:v>.</c:v>
                  </c:pt>
                  <c:pt idx="280">
                    <c:v>.</c:v>
                  </c:pt>
                  <c:pt idx="281">
                    <c:v>.</c:v>
                  </c:pt>
                  <c:pt idx="282">
                    <c:v>.</c:v>
                  </c:pt>
                  <c:pt idx="283">
                    <c:v>.</c:v>
                  </c:pt>
                  <c:pt idx="284">
                    <c:v>.</c:v>
                  </c:pt>
                  <c:pt idx="285">
                    <c:v>.</c:v>
                  </c:pt>
                  <c:pt idx="286">
                    <c:v>.</c:v>
                  </c:pt>
                  <c:pt idx="287">
                    <c:v>.</c:v>
                  </c:pt>
                  <c:pt idx="288">
                    <c:v>.</c:v>
                  </c:pt>
                  <c:pt idx="289">
                    <c:v>.</c:v>
                  </c:pt>
                  <c:pt idx="290">
                    <c:v>.</c:v>
                  </c:pt>
                  <c:pt idx="291">
                    <c:v>.</c:v>
                  </c:pt>
                  <c:pt idx="292">
                    <c:v>.</c:v>
                  </c:pt>
                  <c:pt idx="293">
                    <c:v>.</c:v>
                  </c:pt>
                  <c:pt idx="294">
                    <c:v>.</c:v>
                  </c:pt>
                  <c:pt idx="295">
                    <c:v>.</c:v>
                  </c:pt>
                  <c:pt idx="296">
                    <c:v>.</c:v>
                  </c:pt>
                  <c:pt idx="297">
                    <c:v>.</c:v>
                  </c:pt>
                  <c:pt idx="298">
                    <c:v>.</c:v>
                  </c:pt>
                  <c:pt idx="299">
                    <c:v>.</c:v>
                  </c:pt>
                  <c:pt idx="300">
                    <c:v>.</c:v>
                  </c:pt>
                  <c:pt idx="301">
                    <c:v>.</c:v>
                  </c:pt>
                  <c:pt idx="302">
                    <c:v>.</c:v>
                  </c:pt>
                  <c:pt idx="303">
                    <c:v>.</c:v>
                  </c:pt>
                  <c:pt idx="304">
                    <c:v>.</c:v>
                  </c:pt>
                  <c:pt idx="305">
                    <c:v>.</c:v>
                  </c:pt>
                  <c:pt idx="306">
                    <c:v>.</c:v>
                  </c:pt>
                  <c:pt idx="307">
                    <c:v>.</c:v>
                  </c:pt>
                  <c:pt idx="308">
                    <c:v>.</c:v>
                  </c:pt>
                  <c:pt idx="309">
                    <c:v>.</c:v>
                  </c:pt>
                  <c:pt idx="310">
                    <c:v>.</c:v>
                  </c:pt>
                  <c:pt idx="311">
                    <c:v>.</c:v>
                  </c:pt>
                  <c:pt idx="312">
                    <c:v>.</c:v>
                  </c:pt>
                  <c:pt idx="313">
                    <c:v>.</c:v>
                  </c:pt>
                  <c:pt idx="314">
                    <c:v>.</c:v>
                  </c:pt>
                  <c:pt idx="315">
                    <c:v>.</c:v>
                  </c:pt>
                  <c:pt idx="316">
                    <c:v>.</c:v>
                  </c:pt>
                  <c:pt idx="318">
                    <c:v>.</c:v>
                  </c:pt>
                  <c:pt idx="319">
                    <c:v>.</c:v>
                  </c:pt>
                  <c:pt idx="320">
                    <c:v>.</c:v>
                  </c:pt>
                  <c:pt idx="321">
                    <c:v>.</c:v>
                  </c:pt>
                  <c:pt idx="322">
                    <c:v>.</c:v>
                  </c:pt>
                  <c:pt idx="323">
                    <c:v>.</c:v>
                  </c:pt>
                  <c:pt idx="324">
                    <c:v>.</c:v>
                  </c:pt>
                  <c:pt idx="325">
                    <c:v>.</c:v>
                  </c:pt>
                  <c:pt idx="326">
                    <c:v>.</c:v>
                  </c:pt>
                  <c:pt idx="327">
                    <c:v>.</c:v>
                  </c:pt>
                  <c:pt idx="328">
                    <c:v>.</c:v>
                  </c:pt>
                  <c:pt idx="330">
                    <c:v>.</c:v>
                  </c:pt>
                  <c:pt idx="331">
                    <c:v>.</c:v>
                  </c:pt>
                  <c:pt idx="332">
                    <c:v>.</c:v>
                  </c:pt>
                  <c:pt idx="333">
                    <c:v>.</c:v>
                  </c:pt>
                  <c:pt idx="334">
                    <c:v>.</c:v>
                  </c:pt>
                  <c:pt idx="335">
                    <c:v>.</c:v>
                  </c:pt>
                </c:lvl>
                <c:lvl>
                  <c:pt idx="0">
                    <c:v>1991</c:v>
                  </c:pt>
                  <c:pt idx="12">
                    <c:v>1992</c:v>
                  </c:pt>
                  <c:pt idx="24">
                    <c:v>1993</c:v>
                  </c:pt>
                  <c:pt idx="36">
                    <c:v>1994</c:v>
                  </c:pt>
                  <c:pt idx="48">
                    <c:v>1995</c:v>
                  </c:pt>
                  <c:pt idx="60">
                    <c:v>1996</c:v>
                  </c:pt>
                  <c:pt idx="72">
                    <c:v>1997</c:v>
                  </c:pt>
                  <c:pt idx="84">
                    <c:v>1998</c:v>
                  </c:pt>
                  <c:pt idx="96">
                    <c:v>1999</c:v>
                  </c:pt>
                  <c:pt idx="108">
                    <c:v>2000</c:v>
                  </c:pt>
                  <c:pt idx="120">
                    <c:v>2001</c:v>
                  </c:pt>
                  <c:pt idx="132">
                    <c:v>2002</c:v>
                  </c:pt>
                  <c:pt idx="144">
                    <c:v>2003</c:v>
                  </c:pt>
                  <c:pt idx="156">
                    <c:v>2004</c:v>
                  </c:pt>
                  <c:pt idx="168">
                    <c:v>2005</c:v>
                  </c:pt>
                  <c:pt idx="180">
                    <c:v>2006</c:v>
                  </c:pt>
                  <c:pt idx="192">
                    <c:v>2007</c:v>
                  </c:pt>
                  <c:pt idx="204">
                    <c:v>2008</c:v>
                  </c:pt>
                  <c:pt idx="216">
                    <c:v>2009</c:v>
                  </c:pt>
                  <c:pt idx="228">
                    <c:v>2010</c:v>
                  </c:pt>
                  <c:pt idx="240">
                    <c:v>2011</c:v>
                  </c:pt>
                  <c:pt idx="252">
                    <c:v>2012</c:v>
                  </c:pt>
                  <c:pt idx="264">
                    <c:v>2013</c:v>
                  </c:pt>
                  <c:pt idx="276">
                    <c:v>2014</c:v>
                  </c:pt>
                  <c:pt idx="288">
                    <c:v>2015</c:v>
                  </c:pt>
                  <c:pt idx="300">
                    <c:v>2016</c:v>
                  </c:pt>
                  <c:pt idx="312">
                    <c:v>2017</c:v>
                  </c:pt>
                  <c:pt idx="324">
                    <c:v>2018</c:v>
                  </c:pt>
                </c:lvl>
              </c:multiLvlStrCache>
            </c:multiLvlStrRef>
          </c:cat>
          <c:val>
            <c:numRef>
              <c:f>Sheet1!$G$14:$G$349</c:f>
              <c:numCache>
                <c:formatCode>General</c:formatCode>
                <c:ptCount val="336"/>
                <c:pt idx="204">
                  <c:v>132.87</c:v>
                </c:pt>
                <c:pt idx="205">
                  <c:v>144.62</c:v>
                </c:pt>
                <c:pt idx="206">
                  <c:v>170.24</c:v>
                </c:pt>
                <c:pt idx="207">
                  <c:v>152.97999999999999</c:v>
                </c:pt>
                <c:pt idx="208">
                  <c:v>164.81</c:v>
                </c:pt>
                <c:pt idx="209">
                  <c:v>197.88</c:v>
                </c:pt>
                <c:pt idx="210">
                  <c:v>223.57</c:v>
                </c:pt>
                <c:pt idx="211">
                  <c:v>191.97</c:v>
                </c:pt>
                <c:pt idx="212">
                  <c:v>181.99</c:v>
                </c:pt>
                <c:pt idx="213">
                  <c:v>132.58000000000001</c:v>
                </c:pt>
                <c:pt idx="214">
                  <c:v>115.98</c:v>
                </c:pt>
                <c:pt idx="215">
                  <c:v>85.04</c:v>
                </c:pt>
                <c:pt idx="216">
                  <c:v>85.96</c:v>
                </c:pt>
                <c:pt idx="217">
                  <c:v>92.2</c:v>
                </c:pt>
                <c:pt idx="218">
                  <c:v>78.73</c:v>
                </c:pt>
                <c:pt idx="219">
                  <c:v>74.290000000000006</c:v>
                </c:pt>
                <c:pt idx="220">
                  <c:v>78.88</c:v>
                </c:pt>
                <c:pt idx="221">
                  <c:v>89.89</c:v>
                </c:pt>
                <c:pt idx="222">
                  <c:v>80.33</c:v>
                </c:pt>
                <c:pt idx="223">
                  <c:v>84.47</c:v>
                </c:pt>
                <c:pt idx="224">
                  <c:v>77.09</c:v>
                </c:pt>
                <c:pt idx="225">
                  <c:v>80.92</c:v>
                </c:pt>
                <c:pt idx="226">
                  <c:v>86.37</c:v>
                </c:pt>
                <c:pt idx="227">
                  <c:v>94.4</c:v>
                </c:pt>
                <c:pt idx="228">
                  <c:v>111.09</c:v>
                </c:pt>
                <c:pt idx="229">
                  <c:v>105.41</c:v>
                </c:pt>
                <c:pt idx="230">
                  <c:v>107.09</c:v>
                </c:pt>
                <c:pt idx="231" formatCode="#\ ##0.0">
                  <c:v>112.46</c:v>
                </c:pt>
                <c:pt idx="232">
                  <c:v>115.1</c:v>
                </c:pt>
                <c:pt idx="233">
                  <c:v>108.1</c:v>
                </c:pt>
                <c:pt idx="234">
                  <c:v>102.8</c:v>
                </c:pt>
                <c:pt idx="235">
                  <c:v>99.56</c:v>
                </c:pt>
                <c:pt idx="236">
                  <c:v>104.17</c:v>
                </c:pt>
                <c:pt idx="237">
                  <c:v>103.52</c:v>
                </c:pt>
                <c:pt idx="238">
                  <c:v>113.77</c:v>
                </c:pt>
                <c:pt idx="239">
                  <c:v>118.5</c:v>
                </c:pt>
                <c:pt idx="240">
                  <c:v>137.68</c:v>
                </c:pt>
                <c:pt idx="241" formatCode="#\ ##0.0">
                  <c:v>121.98</c:v>
                </c:pt>
                <c:pt idx="242" formatCode="#\ ##0.0">
                  <c:v>137.76</c:v>
                </c:pt>
                <c:pt idx="243" formatCode="#\ ##0.0">
                  <c:v>127.76</c:v>
                </c:pt>
                <c:pt idx="244" formatCode="#\ ##0.0">
                  <c:v>128.46</c:v>
                </c:pt>
                <c:pt idx="245" formatCode="#\ ##0.0">
                  <c:v>125.19</c:v>
                </c:pt>
                <c:pt idx="246" formatCode="#\ ##0.0">
                  <c:v>123.47</c:v>
                </c:pt>
                <c:pt idx="247" formatCode="#\ ##0.0">
                  <c:v>122.4</c:v>
                </c:pt>
                <c:pt idx="248" formatCode="#\ ##0.0">
                  <c:v>124.2</c:v>
                </c:pt>
                <c:pt idx="249" formatCode="#\ ##0.0">
                  <c:v>127.42</c:v>
                </c:pt>
                <c:pt idx="250" formatCode="#\ ##0.0">
                  <c:v>120.46</c:v>
                </c:pt>
                <c:pt idx="251" formatCode="#\ ##0.0">
                  <c:v>116.79</c:v>
                </c:pt>
                <c:pt idx="252" formatCode="#\ ##0.0">
                  <c:v>118.79</c:v>
                </c:pt>
                <c:pt idx="253" formatCode="#\ ##0.0">
                  <c:v>120.33</c:v>
                </c:pt>
                <c:pt idx="254" formatCode="#\ ##0.0">
                  <c:v>111.63</c:v>
                </c:pt>
                <c:pt idx="255" formatCode="#\ ##0.0">
                  <c:v>111.88</c:v>
                </c:pt>
                <c:pt idx="256" formatCode="#\ ##0.0">
                  <c:v>104.9</c:v>
                </c:pt>
                <c:pt idx="257" formatCode="#\ ##0.0">
                  <c:v>90.92</c:v>
                </c:pt>
                <c:pt idx="258" formatCode="#\ ##0.0">
                  <c:v>91.3</c:v>
                </c:pt>
                <c:pt idx="259" formatCode="#\ ##0.0">
                  <c:v>93.94</c:v>
                </c:pt>
                <c:pt idx="260" formatCode="#\ ##0.0">
                  <c:v>91.93</c:v>
                </c:pt>
                <c:pt idx="261" formatCode="#\ ##0.0">
                  <c:v>88.48</c:v>
                </c:pt>
                <c:pt idx="262" formatCode="#\ ##0.0">
                  <c:v>86.63</c:v>
                </c:pt>
                <c:pt idx="263" formatCode="#\ ##0.0">
                  <c:v>93.47</c:v>
                </c:pt>
                <c:pt idx="264" formatCode="#\ ##0.0">
                  <c:v>94.16</c:v>
                </c:pt>
                <c:pt idx="265" formatCode="#\ ##0.0">
                  <c:v>96.91</c:v>
                </c:pt>
                <c:pt idx="266" formatCode="#\ ##0.0">
                  <c:v>94.51</c:v>
                </c:pt>
                <c:pt idx="267" formatCode="#\ ##0.0">
                  <c:v>92.47</c:v>
                </c:pt>
                <c:pt idx="268" formatCode="#\ ##0.0">
                  <c:v>91.1</c:v>
                </c:pt>
                <c:pt idx="269" formatCode="#\ ##0.0">
                  <c:v>83</c:v>
                </c:pt>
                <c:pt idx="270" formatCode="#\ ##0.0">
                  <c:v>83</c:v>
                </c:pt>
                <c:pt idx="271" formatCode="#\ ##0.0">
                  <c:v>83.92</c:v>
                </c:pt>
                <c:pt idx="272" formatCode="#\ ##0.0">
                  <c:v>87.76</c:v>
                </c:pt>
                <c:pt idx="273" formatCode="#\ ##0.0">
                  <c:v>90.33</c:v>
                </c:pt>
                <c:pt idx="274" formatCode="#\ ##0.0">
                  <c:v>90.63</c:v>
                </c:pt>
                <c:pt idx="275" formatCode="#\ ##0.0">
                  <c:v>93.05</c:v>
                </c:pt>
                <c:pt idx="276" formatCode="#\ ##0.0">
                  <c:v>88.51</c:v>
                </c:pt>
                <c:pt idx="277" formatCode="#\ ##0.0">
                  <c:v>84.77</c:v>
                </c:pt>
                <c:pt idx="278" formatCode="#\ ##0.0">
                  <c:v>82.23</c:v>
                </c:pt>
                <c:pt idx="279" formatCode="#\ ##0.0">
                  <c:v>80.599999999999994</c:v>
                </c:pt>
                <c:pt idx="280" formatCode="#\ ##0.0">
                  <c:v>81.05</c:v>
                </c:pt>
                <c:pt idx="281" formatCode="#\ ##0.0">
                  <c:v>75.58</c:v>
                </c:pt>
                <c:pt idx="282" formatCode="#\ ##0.0">
                  <c:v>73</c:v>
                </c:pt>
                <c:pt idx="283" formatCode="#\ ##0.0">
                  <c:v>74.31</c:v>
                </c:pt>
                <c:pt idx="284" formatCode="#\ ##0.0">
                  <c:v>69.069999999999993</c:v>
                </c:pt>
                <c:pt idx="285" formatCode="#\ ##0.0">
                  <c:v>70.2</c:v>
                </c:pt>
                <c:pt idx="286" formatCode="#\ ##0.0">
                  <c:v>68.89</c:v>
                </c:pt>
                <c:pt idx="287" formatCode="#\ ##0.0">
                  <c:v>65.38</c:v>
                </c:pt>
                <c:pt idx="288" formatCode="#\ ##0.0">
                  <c:v>62.4</c:v>
                </c:pt>
                <c:pt idx="289" formatCode="#\ ##0.0">
                  <c:v>66.959999999999994</c:v>
                </c:pt>
                <c:pt idx="290">
                  <c:v>60.31</c:v>
                </c:pt>
                <c:pt idx="291">
                  <c:v>57.2</c:v>
                </c:pt>
                <c:pt idx="292">
                  <c:v>58.43</c:v>
                </c:pt>
                <c:pt idx="293">
                  <c:v>62.81</c:v>
                </c:pt>
                <c:pt idx="294">
                  <c:v>62.71</c:v>
                </c:pt>
                <c:pt idx="295">
                  <c:v>60.79</c:v>
                </c:pt>
                <c:pt idx="296">
                  <c:v>59.7</c:v>
                </c:pt>
                <c:pt idx="297">
                  <c:v>55.88</c:v>
                </c:pt>
                <c:pt idx="298">
                  <c:v>58.22</c:v>
                </c:pt>
                <c:pt idx="299">
                  <c:v>55.95</c:v>
                </c:pt>
                <c:pt idx="300" formatCode="#\ ##0.0">
                  <c:v>53.17</c:v>
                </c:pt>
                <c:pt idx="301" formatCode="#\ ##0.0">
                  <c:v>52.49</c:v>
                </c:pt>
                <c:pt idx="302">
                  <c:v>55.61</c:v>
                </c:pt>
                <c:pt idx="303">
                  <c:v>55.23</c:v>
                </c:pt>
                <c:pt idx="304">
                  <c:v>57.22</c:v>
                </c:pt>
                <c:pt idx="305">
                  <c:v>58.79</c:v>
                </c:pt>
                <c:pt idx="306">
                  <c:v>58.79</c:v>
                </c:pt>
                <c:pt idx="307">
                  <c:v>72.540000000000006</c:v>
                </c:pt>
                <c:pt idx="308">
                  <c:v>85.97</c:v>
                </c:pt>
                <c:pt idx="309">
                  <c:v>106.6</c:v>
                </c:pt>
                <c:pt idx="310">
                  <c:v>101.38</c:v>
                </c:pt>
                <c:pt idx="311">
                  <c:v>94.24</c:v>
                </c:pt>
                <c:pt idx="312" formatCode="#\ ##0.0">
                  <c:v>89.8</c:v>
                </c:pt>
                <c:pt idx="313" formatCode="#\ ##0.0">
                  <c:v>77.62</c:v>
                </c:pt>
                <c:pt idx="314">
                  <c:v>91.81</c:v>
                </c:pt>
                <c:pt idx="315">
                  <c:v>87.76</c:v>
                </c:pt>
                <c:pt idx="316">
                  <c:v>81.739999999999995</c:v>
                </c:pt>
                <c:pt idx="317">
                  <c:v>89.52</c:v>
                </c:pt>
                <c:pt idx="318">
                  <c:v>95.38</c:v>
                </c:pt>
                <c:pt idx="319">
                  <c:v>104.15</c:v>
                </c:pt>
                <c:pt idx="320">
                  <c:v>105.49</c:v>
                </c:pt>
                <c:pt idx="321">
                  <c:v>107.31</c:v>
                </c:pt>
                <c:pt idx="322">
                  <c:v>104.18</c:v>
                </c:pt>
                <c:pt idx="323">
                  <c:v>112.03</c:v>
                </c:pt>
                <c:pt idx="324" formatCode="#,##0.00">
                  <c:v>112.02</c:v>
                </c:pt>
                <c:pt idx="325" formatCode="#\ ##0.0">
                  <c:v>113.66</c:v>
                </c:pt>
                <c:pt idx="326">
                  <c:v>98.29</c:v>
                </c:pt>
                <c:pt idx="327">
                  <c:v>101.74</c:v>
                </c:pt>
                <c:pt idx="328">
                  <c:v>112.4</c:v>
                </c:pt>
                <c:pt idx="329">
                  <c:v>122.4</c:v>
                </c:pt>
                <c:pt idx="330">
                  <c:v>125.03</c:v>
                </c:pt>
                <c:pt idx="331">
                  <c:v>122.56</c:v>
                </c:pt>
                <c:pt idx="332">
                  <c:v>119.05</c:v>
                </c:pt>
                <c:pt idx="333">
                  <c:v>114.38</c:v>
                </c:pt>
                <c:pt idx="334">
                  <c:v>105.18</c:v>
                </c:pt>
                <c:pt idx="335" formatCode="#,##0.00">
                  <c:v>106.09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2DA0-46D2-A8C0-42979CDE57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6074512"/>
        <c:axId val="276074904"/>
      </c:lineChart>
      <c:catAx>
        <c:axId val="276074512"/>
        <c:scaling>
          <c:orientation val="minMax"/>
        </c:scaling>
        <c:delete val="0"/>
        <c:axPos val="b"/>
        <c:numFmt formatCode="[$-419]mmmm\ yyyy;@" sourceLinked="0"/>
        <c:majorTickMark val="out"/>
        <c:minorTickMark val="none"/>
        <c:tickLblPos val="nextTo"/>
        <c:spPr>
          <a:ln w="3175">
            <a:solidFill>
              <a:schemeClr val="bg1">
                <a:lumMod val="75000"/>
              </a:schemeClr>
            </a:solidFill>
            <a:prstDash val="solid"/>
          </a:ln>
        </c:spPr>
        <c:txPr>
          <a:bodyPr rot="-5400000" vert="horz"/>
          <a:lstStyle/>
          <a:p>
            <a:pPr>
              <a:defRPr sz="500" b="0"/>
            </a:pPr>
            <a:endParaRPr lang="ru-RU"/>
          </a:p>
        </c:txPr>
        <c:crossAx val="276074904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276074904"/>
        <c:scaling>
          <c:orientation val="minMax"/>
          <c:max val="235"/>
          <c:min val="0"/>
        </c:scaling>
        <c:delete val="1"/>
        <c:axPos val="l"/>
        <c:majorGridlines>
          <c:spPr>
            <a:ln w="3175">
              <a:solidFill>
                <a:schemeClr val="bg1">
                  <a:lumMod val="85000"/>
                </a:schemeClr>
              </a:solidFill>
              <a:prstDash val="sysDash"/>
            </a:ln>
          </c:spPr>
        </c:majorGridlines>
        <c:numFmt formatCode="0" sourceLinked="0"/>
        <c:majorTickMark val="out"/>
        <c:minorTickMark val="none"/>
        <c:tickLblPos val="nextTo"/>
        <c:crossAx val="276074512"/>
        <c:crosses val="autoZero"/>
        <c:crossBetween val="midCat"/>
        <c:majorUnit val="10"/>
        <c:minorUnit val="10"/>
      </c:valAx>
      <c:spPr>
        <a:noFill/>
        <a:ln w="12700">
          <a:noFill/>
          <a:prstDash val="solid"/>
        </a:ln>
      </c:spPr>
    </c:plotArea>
    <c:legend>
      <c:legendPos val="r"/>
      <c:legendEntry>
        <c:idx val="4"/>
        <c:delete val="1"/>
      </c:legendEntry>
      <c:layout>
        <c:manualLayout>
          <c:xMode val="edge"/>
          <c:yMode val="edge"/>
          <c:x val="5.0635900841080127E-2"/>
          <c:y val="0.2338609375514577"/>
          <c:w val="0.46021735281097825"/>
          <c:h val="0.26868810270069998"/>
        </c:manualLayout>
      </c:layout>
      <c:overlay val="0"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5">
          <a:lumMod val="75000"/>
        </a:schemeClr>
      </a:solidFill>
    </a:ln>
  </c:spPr>
  <c:txPr>
    <a:bodyPr/>
    <a:lstStyle/>
    <a:p>
      <a:pPr>
        <a:defRPr sz="975" b="1" i="0" u="none" strike="noStrike" baseline="0">
          <a:solidFill>
            <a:srgbClr val="000000"/>
          </a:solidFill>
          <a:latin typeface="Arial Narrow" pitchFamily="34" charset="0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163346613545815E-3"/>
          <c:y val="7.3052552552552552E-2"/>
          <c:w val="0.98408097767659519"/>
          <c:h val="0.84577302302302293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Sheet1!$A$8</c:f>
              <c:strCache>
                <c:ptCount val="1"/>
                <c:pt idx="0">
                  <c:v>Задолженность по з/пл., млн руб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Sheet1!$B$5:$AC$5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Sheet1!$B$8:$AC$8</c:f>
              <c:numCache>
                <c:formatCode>General</c:formatCode>
                <c:ptCount val="28"/>
                <c:pt idx="4">
                  <c:v>565.6</c:v>
                </c:pt>
                <c:pt idx="5">
                  <c:v>1090</c:v>
                </c:pt>
                <c:pt idx="6">
                  <c:v>2520</c:v>
                </c:pt>
                <c:pt idx="7">
                  <c:v>3237</c:v>
                </c:pt>
                <c:pt idx="8">
                  <c:v>3050.1</c:v>
                </c:pt>
                <c:pt idx="9">
                  <c:v>2060.9</c:v>
                </c:pt>
                <c:pt idx="10">
                  <c:v>1634.5</c:v>
                </c:pt>
                <c:pt idx="11">
                  <c:v>1327.2</c:v>
                </c:pt>
                <c:pt idx="12">
                  <c:v>1202.5</c:v>
                </c:pt>
                <c:pt idx="13">
                  <c:v>500</c:v>
                </c:pt>
                <c:pt idx="14">
                  <c:v>284.89999999999998</c:v>
                </c:pt>
                <c:pt idx="15">
                  <c:v>223.5</c:v>
                </c:pt>
                <c:pt idx="16">
                  <c:v>220</c:v>
                </c:pt>
                <c:pt idx="17">
                  <c:v>220</c:v>
                </c:pt>
                <c:pt idx="18">
                  <c:v>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1D-472D-9872-46B3E75C14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12155048"/>
        <c:axId val="312149168"/>
      </c:barChart>
      <c:lineChart>
        <c:grouping val="standard"/>
        <c:varyColors val="0"/>
        <c:ser>
          <c:idx val="0"/>
          <c:order val="0"/>
          <c:tx>
            <c:strRef>
              <c:f>Sheet1!$A$6</c:f>
              <c:strCache>
                <c:ptCount val="1"/>
                <c:pt idx="0">
                  <c:v>Динамика забастовок в угольной промышленности, индекс, %
</c:v>
                </c:pt>
              </c:strCache>
            </c:strRef>
          </c:tx>
          <c:spPr>
            <a:ln w="28575">
              <a:solidFill>
                <a:schemeClr val="tx1"/>
              </a:solidFill>
              <a:prstDash val="solid"/>
            </a:ln>
          </c:spPr>
          <c:marker>
            <c:symbol val="circle"/>
            <c:size val="6"/>
            <c:spPr>
              <a:solidFill>
                <a:schemeClr val="bg1"/>
              </a:solidFill>
              <a:ln w="12700">
                <a:solidFill>
                  <a:schemeClr val="tx1"/>
                </a:solidFill>
              </a:ln>
            </c:spPr>
          </c:marker>
          <c:dLbls>
            <c:dLbl>
              <c:idx val="3"/>
              <c:layout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91D-472D-9872-46B3E75C1411}"/>
                </c:ext>
              </c:extLst>
            </c:dLbl>
            <c:dLbl>
              <c:idx val="4"/>
              <c:layout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91D-472D-9872-46B3E75C1411}"/>
                </c:ext>
              </c:extLst>
            </c:dLbl>
            <c:dLbl>
              <c:idx val="5"/>
              <c:layout>
                <c:manualLayout>
                  <c:x val="-8.2853696325807885E-2"/>
                  <c:y val="1.7397345605871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09E-4FAC-964F-FCF49F46FF39}"/>
                </c:ext>
              </c:extLst>
            </c:dLbl>
            <c:dLbl>
              <c:idx val="6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91D-472D-9872-46B3E75C1411}"/>
                </c:ext>
              </c:extLst>
            </c:dLbl>
            <c:dLbl>
              <c:idx val="8"/>
              <c:layout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91D-472D-9872-46B3E75C1411}"/>
                </c:ext>
              </c:extLst>
            </c:dLbl>
            <c:dLbl>
              <c:idx val="9"/>
              <c:layout>
                <c:manualLayout>
                  <c:x val="-1.4054891544931386E-2"/>
                  <c:y val="-3.1781781781781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F91D-472D-9872-46B3E75C1411}"/>
                </c:ext>
              </c:extLst>
            </c:dLbl>
            <c:numFmt formatCode="0" sourceLinked="0"/>
            <c:spPr>
              <a:noFill/>
              <a:ln w="25382">
                <a:noFill/>
              </a:ln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Sheet1!$B$5:$AC$5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Sheet1!$B$6:$AC$6</c:f>
              <c:numCache>
                <c:formatCode>General</c:formatCode>
                <c:ptCount val="28"/>
                <c:pt idx="3">
                  <c:v>100</c:v>
                </c:pt>
                <c:pt idx="4">
                  <c:v>173</c:v>
                </c:pt>
                <c:pt idx="5">
                  <c:v>394</c:v>
                </c:pt>
                <c:pt idx="6">
                  <c:v>132</c:v>
                </c:pt>
                <c:pt idx="7">
                  <c:v>175</c:v>
                </c:pt>
                <c:pt idx="8">
                  <c:v>89</c:v>
                </c:pt>
                <c:pt idx="9">
                  <c:v>23</c:v>
                </c:pt>
                <c:pt idx="10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91D-472D-9872-46B3E75C1411}"/>
            </c:ext>
          </c:extLst>
        </c:ser>
        <c:ser>
          <c:idx val="1"/>
          <c:order val="1"/>
          <c:tx>
            <c:strRef>
              <c:f>Sheet1!$A$7</c:f>
              <c:strCache>
                <c:ptCount val="1"/>
                <c:pt idx="0">
                  <c:v>Динамика забастовок во всех отраслях экономики, индекс, %
</c:v>
                </c:pt>
              </c:strCache>
            </c:strRef>
          </c:tx>
          <c:spPr>
            <a:ln>
              <a:solidFill>
                <a:schemeClr val="bg1">
                  <a:lumMod val="65000"/>
                </a:schemeClr>
              </a:solidFill>
            </a:ln>
          </c:spPr>
          <c:marker>
            <c:symbol val="square"/>
            <c:size val="5"/>
            <c:spPr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c:spPr>
          </c:marker>
          <c:cat>
            <c:numRef>
              <c:f>Sheet1!$B$5:$AC$5</c:f>
              <c:numCache>
                <c:formatCode>General</c:formatCod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numCache>
            </c:numRef>
          </c:cat>
          <c:val>
            <c:numRef>
              <c:f>Sheet1!$B$7:$AC$7</c:f>
              <c:numCache>
                <c:formatCode>General</c:formatCode>
                <c:ptCount val="28"/>
                <c:pt idx="3">
                  <c:v>100</c:v>
                </c:pt>
                <c:pt idx="4">
                  <c:v>111</c:v>
                </c:pt>
                <c:pt idx="5">
                  <c:v>103</c:v>
                </c:pt>
                <c:pt idx="6">
                  <c:v>213</c:v>
                </c:pt>
                <c:pt idx="7">
                  <c:v>140</c:v>
                </c:pt>
                <c:pt idx="8">
                  <c:v>91</c:v>
                </c:pt>
                <c:pt idx="9">
                  <c:v>15</c:v>
                </c:pt>
                <c:pt idx="10">
                  <c:v>10</c:v>
                </c:pt>
                <c:pt idx="11">
                  <c:v>9</c:v>
                </c:pt>
                <c:pt idx="12">
                  <c:v>7</c:v>
                </c:pt>
                <c:pt idx="1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91D-472D-9872-46B3E75C14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2153088"/>
        <c:axId val="312147600"/>
      </c:lineChart>
      <c:catAx>
        <c:axId val="312155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3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900" b="0"/>
            </a:pPr>
            <a:endParaRPr lang="ru-RU"/>
          </a:p>
        </c:txPr>
        <c:crossAx val="312149168"/>
        <c:crossesAt val="0"/>
        <c:auto val="0"/>
        <c:lblAlgn val="ctr"/>
        <c:lblOffset val="100"/>
        <c:tickLblSkip val="1"/>
        <c:tickMarkSkip val="1"/>
        <c:noMultiLvlLbl val="0"/>
      </c:catAx>
      <c:valAx>
        <c:axId val="312149168"/>
        <c:scaling>
          <c:orientation val="minMax"/>
          <c:min val="0"/>
        </c:scaling>
        <c:delete val="0"/>
        <c:axPos val="l"/>
        <c:majorGridlines>
          <c:spPr>
            <a:ln w="3173">
              <a:solidFill>
                <a:schemeClr val="bg1">
                  <a:lumMod val="85000"/>
                </a:schemeClr>
              </a:solidFill>
              <a:prstDash val="solid"/>
            </a:ln>
          </c:spPr>
        </c:majorGridlines>
        <c:numFmt formatCode="0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00" b="0"/>
            </a:pPr>
            <a:endParaRPr lang="ru-RU"/>
          </a:p>
        </c:txPr>
        <c:crossAx val="312155048"/>
        <c:crosses val="autoZero"/>
        <c:crossBetween val="between"/>
      </c:valAx>
      <c:valAx>
        <c:axId val="312147600"/>
        <c:scaling>
          <c:orientation val="minMax"/>
          <c:max val="400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00" b="0"/>
            </a:pPr>
            <a:endParaRPr lang="ru-RU"/>
          </a:p>
        </c:txPr>
        <c:crossAx val="312153088"/>
        <c:crosses val="max"/>
        <c:crossBetween val="between"/>
      </c:valAx>
      <c:catAx>
        <c:axId val="3121530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2147600"/>
        <c:crosses val="autoZero"/>
        <c:auto val="1"/>
        <c:lblAlgn val="ctr"/>
        <c:lblOffset val="100"/>
        <c:noMultiLvlLbl val="0"/>
      </c:catAx>
      <c:spPr>
        <a:noFill/>
        <a:ln w="25382">
          <a:noFill/>
        </a:ln>
      </c:spPr>
    </c:plotArea>
    <c:legend>
      <c:legendPos val="r"/>
      <c:layout>
        <c:manualLayout>
          <c:xMode val="edge"/>
          <c:yMode val="edge"/>
          <c:x val="0.36773063302346165"/>
          <c:y val="0.11071350243108084"/>
          <c:w val="0.59917153607791063"/>
          <c:h val="0.30918520428576529"/>
        </c:manualLayout>
      </c:layout>
      <c:overlay val="1"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</c:spPr>
  <c:txPr>
    <a:bodyPr/>
    <a:lstStyle/>
    <a:p>
      <a:pPr>
        <a:defRPr sz="700" b="1" i="0" u="none" strike="noStrike" baseline="0">
          <a:solidFill>
            <a:srgbClr val="000000"/>
          </a:solidFill>
          <a:latin typeface="Arial Narrow" pitchFamily="34" charset="0"/>
          <a:ea typeface="Arial"/>
          <a:cs typeface="Arial"/>
        </a:defRPr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163346613545815E-3"/>
          <c:y val="7.3052552552552552E-2"/>
          <c:w val="0.98140896730538163"/>
          <c:h val="0.84577302302302293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Sheet1!$A$10</c:f>
              <c:strCache>
                <c:ptCount val="1"/>
                <c:pt idx="0">
                  <c:v>Млн т/ед.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 w="28575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multiLvlStrRef>
              <c:f>Sheet1!$B$5:$X$7</c:f>
              <c:multiLvlStrCache>
                <c:ptCount val="23"/>
                <c:lvl>
                  <c:pt idx="0">
                    <c:v>Количество</c:v>
                  </c:pt>
                  <c:pt idx="1">
                    <c:v>Нагрузка</c:v>
                  </c:pt>
                  <c:pt idx="2">
                    <c:v>Количество</c:v>
                  </c:pt>
                  <c:pt idx="3">
                    <c:v>Нагрузка</c:v>
                  </c:pt>
                  <c:pt idx="5">
                    <c:v>Количество</c:v>
                  </c:pt>
                  <c:pt idx="6">
                    <c:v>Нагрузка</c:v>
                  </c:pt>
                  <c:pt idx="7">
                    <c:v>Количество</c:v>
                  </c:pt>
                  <c:pt idx="8">
                    <c:v>Нагрузка</c:v>
                  </c:pt>
                  <c:pt idx="12">
                    <c:v>Количество</c:v>
                  </c:pt>
                  <c:pt idx="13">
                    <c:v>Нагрузка</c:v>
                  </c:pt>
                  <c:pt idx="14">
                    <c:v>Количество</c:v>
                  </c:pt>
                  <c:pt idx="15">
                    <c:v>Нагрузка</c:v>
                  </c:pt>
                  <c:pt idx="19">
                    <c:v>Количество</c:v>
                  </c:pt>
                  <c:pt idx="20">
                    <c:v>Нагрузка</c:v>
                  </c:pt>
                  <c:pt idx="21">
                    <c:v>Количество</c:v>
                  </c:pt>
                  <c:pt idx="22">
                    <c:v>Нагрузка</c:v>
                  </c:pt>
                </c:lvl>
                <c:lvl>
                  <c:pt idx="0">
                    <c:v>Шахты</c:v>
                  </c:pt>
                  <c:pt idx="2">
                    <c:v>Разрезы</c:v>
                  </c:pt>
                  <c:pt idx="5">
                    <c:v>Шахты</c:v>
                  </c:pt>
                  <c:pt idx="7">
                    <c:v>Разрезы</c:v>
                  </c:pt>
                  <c:pt idx="12">
                    <c:v>Шахты</c:v>
                  </c:pt>
                  <c:pt idx="14">
                    <c:v>Разрезы</c:v>
                  </c:pt>
                  <c:pt idx="19">
                    <c:v>Шахты</c:v>
                  </c:pt>
                  <c:pt idx="21">
                    <c:v>Разрезы</c:v>
                  </c:pt>
                </c:lvl>
                <c:lvl>
                  <c:pt idx="0">
                    <c:v>1993</c:v>
                  </c:pt>
                  <c:pt idx="4">
                    <c:v>.</c:v>
                  </c:pt>
                  <c:pt idx="5">
                    <c:v>2001</c:v>
                  </c:pt>
                  <c:pt idx="9">
                    <c:v>.</c:v>
                  </c:pt>
                  <c:pt idx="12">
                    <c:v>2009</c:v>
                  </c:pt>
                  <c:pt idx="16">
                    <c:v>.</c:v>
                  </c:pt>
                  <c:pt idx="19">
                    <c:v>2017</c:v>
                  </c:pt>
                </c:lvl>
              </c:multiLvlStrCache>
            </c:multiLvlStrRef>
          </c:cat>
          <c:val>
            <c:numRef>
              <c:f>Sheet1!$B$10:$X$10</c:f>
              <c:numCache>
                <c:formatCode>0.0</c:formatCode>
                <c:ptCount val="23"/>
                <c:pt idx="1">
                  <c:v>0.57801724137931032</c:v>
                </c:pt>
                <c:pt idx="6">
                  <c:v>0.92427184466019419</c:v>
                </c:pt>
                <c:pt idx="13">
                  <c:v>1.1988505747126437</c:v>
                </c:pt>
                <c:pt idx="20" formatCode="0.00">
                  <c:v>1.9272727272727272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79-45B2-8229-FDDF63A7BAF6}"/>
            </c:ext>
          </c:extLst>
        </c:ser>
        <c:ser>
          <c:idx val="3"/>
          <c:order val="3"/>
          <c:tx>
            <c:strRef>
              <c:f>Sheet1!$A$11</c:f>
              <c:strCache>
                <c:ptCount val="1"/>
                <c:pt idx="0">
                  <c:v>мл/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 w="28575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multiLvlStrRef>
              <c:f>Sheet1!$B$5:$X$7</c:f>
              <c:multiLvlStrCache>
                <c:ptCount val="23"/>
                <c:lvl>
                  <c:pt idx="0">
                    <c:v>Количество</c:v>
                  </c:pt>
                  <c:pt idx="1">
                    <c:v>Нагрузка</c:v>
                  </c:pt>
                  <c:pt idx="2">
                    <c:v>Количество</c:v>
                  </c:pt>
                  <c:pt idx="3">
                    <c:v>Нагрузка</c:v>
                  </c:pt>
                  <c:pt idx="5">
                    <c:v>Количество</c:v>
                  </c:pt>
                  <c:pt idx="6">
                    <c:v>Нагрузка</c:v>
                  </c:pt>
                  <c:pt idx="7">
                    <c:v>Количество</c:v>
                  </c:pt>
                  <c:pt idx="8">
                    <c:v>Нагрузка</c:v>
                  </c:pt>
                  <c:pt idx="12">
                    <c:v>Количество</c:v>
                  </c:pt>
                  <c:pt idx="13">
                    <c:v>Нагрузка</c:v>
                  </c:pt>
                  <c:pt idx="14">
                    <c:v>Количество</c:v>
                  </c:pt>
                  <c:pt idx="15">
                    <c:v>Нагрузка</c:v>
                  </c:pt>
                  <c:pt idx="19">
                    <c:v>Количество</c:v>
                  </c:pt>
                  <c:pt idx="20">
                    <c:v>Нагрузка</c:v>
                  </c:pt>
                  <c:pt idx="21">
                    <c:v>Количество</c:v>
                  </c:pt>
                  <c:pt idx="22">
                    <c:v>Нагрузка</c:v>
                  </c:pt>
                </c:lvl>
                <c:lvl>
                  <c:pt idx="0">
                    <c:v>Шахты</c:v>
                  </c:pt>
                  <c:pt idx="2">
                    <c:v>Разрезы</c:v>
                  </c:pt>
                  <c:pt idx="5">
                    <c:v>Шахты</c:v>
                  </c:pt>
                  <c:pt idx="7">
                    <c:v>Разрезы</c:v>
                  </c:pt>
                  <c:pt idx="12">
                    <c:v>Шахты</c:v>
                  </c:pt>
                  <c:pt idx="14">
                    <c:v>Разрезы</c:v>
                  </c:pt>
                  <c:pt idx="19">
                    <c:v>Шахты</c:v>
                  </c:pt>
                  <c:pt idx="21">
                    <c:v>Разрезы</c:v>
                  </c:pt>
                </c:lvl>
                <c:lvl>
                  <c:pt idx="0">
                    <c:v>1993</c:v>
                  </c:pt>
                  <c:pt idx="4">
                    <c:v>.</c:v>
                  </c:pt>
                  <c:pt idx="5">
                    <c:v>2001</c:v>
                  </c:pt>
                  <c:pt idx="9">
                    <c:v>.</c:v>
                  </c:pt>
                  <c:pt idx="12">
                    <c:v>2009</c:v>
                  </c:pt>
                  <c:pt idx="16">
                    <c:v>.</c:v>
                  </c:pt>
                  <c:pt idx="19">
                    <c:v>2017</c:v>
                  </c:pt>
                </c:lvl>
              </c:multiLvlStrCache>
            </c:multiLvlStrRef>
          </c:cat>
          <c:val>
            <c:numRef>
              <c:f>Sheet1!$B$11:$X$11</c:f>
              <c:numCache>
                <c:formatCode>General</c:formatCode>
                <c:ptCount val="23"/>
                <c:pt idx="3" formatCode="0.0">
                  <c:v>2.6338461538461537</c:v>
                </c:pt>
                <c:pt idx="8" formatCode="0.0">
                  <c:v>1.5139130434782608</c:v>
                </c:pt>
                <c:pt idx="15" formatCode="0.0">
                  <c:v>1.5669354838709679</c:v>
                </c:pt>
                <c:pt idx="22" formatCode="0.00">
                  <c:v>2.3453664122137403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79-45B2-8229-FDDF63A7BA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"/>
        <c:overlap val="84"/>
        <c:axId val="276088208"/>
        <c:axId val="276079192"/>
      </c:barChart>
      <c:lineChart>
        <c:grouping val="standard"/>
        <c:varyColors val="0"/>
        <c:ser>
          <c:idx val="0"/>
          <c:order val="0"/>
          <c:tx>
            <c:strRef>
              <c:f>Sheet1!$A$8</c:f>
              <c:strCache>
                <c:ptCount val="1"/>
                <c:pt idx="0">
                  <c:v>Единиц</c:v>
                </c:pt>
              </c:strCache>
            </c:strRef>
          </c:tx>
          <c:spPr>
            <a:ln w="41275">
              <a:solidFill>
                <a:srgbClr val="DB9B99"/>
              </a:solidFill>
              <a:prstDash val="solid"/>
            </a:ln>
          </c:spPr>
          <c:marker>
            <c:symbol val="circle"/>
            <c:size val="22"/>
            <c:spPr>
              <a:solidFill>
                <a:srgbClr val="DB9B99"/>
              </a:solidFill>
              <a:ln w="12700">
                <a:solidFill>
                  <a:schemeClr val="tx1"/>
                </a:solidFill>
              </a:ln>
            </c:spPr>
          </c:marker>
          <c:dPt>
            <c:idx val="1"/>
            <c:marker>
              <c:spPr>
                <a:noFill/>
                <a:ln w="12700"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BB79-45B2-8229-FDDF63A7BAF6}"/>
              </c:ext>
            </c:extLst>
          </c:dPt>
          <c:dPt>
            <c:idx val="2"/>
            <c:marker>
              <c:spPr>
                <a:noFill/>
                <a:ln w="12700"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BB79-45B2-8229-FDDF63A7BAF6}"/>
              </c:ext>
            </c:extLst>
          </c:dPt>
          <c:dPt>
            <c:idx val="3"/>
            <c:marker>
              <c:spPr>
                <a:noFill/>
                <a:ln w="12700"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BB79-45B2-8229-FDDF63A7BAF6}"/>
              </c:ext>
            </c:extLst>
          </c:dPt>
          <c:dPt>
            <c:idx val="4"/>
            <c:marker>
              <c:spPr>
                <a:noFill/>
                <a:ln w="12700"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BB79-45B2-8229-FDDF63A7BAF6}"/>
              </c:ext>
            </c:extLst>
          </c:dPt>
          <c:dPt>
            <c:idx val="6"/>
            <c:marker>
              <c:spPr>
                <a:noFill/>
                <a:ln w="12700"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BB79-45B2-8229-FDDF63A7BAF6}"/>
              </c:ext>
            </c:extLst>
          </c:dPt>
          <c:dPt>
            <c:idx val="7"/>
            <c:marker>
              <c:spPr>
                <a:noFill/>
                <a:ln w="12700"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BB79-45B2-8229-FDDF63A7BAF6}"/>
              </c:ext>
            </c:extLst>
          </c:dPt>
          <c:dPt>
            <c:idx val="8"/>
            <c:marker>
              <c:spPr>
                <a:noFill/>
                <a:ln w="12700"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BB79-45B2-8229-FDDF63A7BAF6}"/>
              </c:ext>
            </c:extLst>
          </c:dPt>
          <c:dPt>
            <c:idx val="9"/>
            <c:marker>
              <c:spPr>
                <a:noFill/>
                <a:ln w="12700"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BB79-45B2-8229-FDDF63A7BAF6}"/>
              </c:ext>
            </c:extLst>
          </c:dPt>
          <c:dPt>
            <c:idx val="10"/>
            <c:marker>
              <c:spPr>
                <a:noFill/>
                <a:ln w="12700"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BB79-45B2-8229-FDDF63A7BAF6}"/>
              </c:ext>
            </c:extLst>
          </c:dPt>
          <c:dPt>
            <c:idx val="11"/>
            <c:marker>
              <c:spPr>
                <a:noFill/>
                <a:ln w="12700"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BB79-45B2-8229-FDDF63A7BAF6}"/>
              </c:ext>
            </c:extLst>
          </c:dPt>
          <c:dPt>
            <c:idx val="13"/>
            <c:marker>
              <c:spPr>
                <a:noFill/>
                <a:ln w="12700"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BB79-45B2-8229-FDDF63A7BAF6}"/>
              </c:ext>
            </c:extLst>
          </c:dPt>
          <c:dPt>
            <c:idx val="14"/>
            <c:marker>
              <c:spPr>
                <a:noFill/>
                <a:ln w="12700"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BB79-45B2-8229-FDDF63A7BAF6}"/>
              </c:ext>
            </c:extLst>
          </c:dPt>
          <c:dPt>
            <c:idx val="15"/>
            <c:marker>
              <c:spPr>
                <a:noFill/>
                <a:ln w="12700"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BB79-45B2-8229-FDDF63A7BAF6}"/>
              </c:ext>
            </c:extLst>
          </c:dPt>
          <c:dPt>
            <c:idx val="16"/>
            <c:marker>
              <c:spPr>
                <a:noFill/>
                <a:ln w="12700"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BB79-45B2-8229-FDDF63A7BAF6}"/>
              </c:ext>
            </c:extLst>
          </c:dPt>
          <c:dPt>
            <c:idx val="17"/>
            <c:marker>
              <c:spPr>
                <a:noFill/>
                <a:ln w="12700"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0-BB79-45B2-8229-FDDF63A7BAF6}"/>
              </c:ext>
            </c:extLst>
          </c:dPt>
          <c:dPt>
            <c:idx val="18"/>
            <c:marker>
              <c:spPr>
                <a:noFill/>
                <a:ln w="12700"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1-BB79-45B2-8229-FDDF63A7BAF6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B79-45B2-8229-FDDF63A7BAF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B79-45B2-8229-FDDF63A7BAF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B79-45B2-8229-FDDF63A7BAF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B79-45B2-8229-FDDF63A7BAF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B79-45B2-8229-FDDF63A7BAF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B79-45B2-8229-FDDF63A7BAF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B79-45B2-8229-FDDF63A7BAF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B79-45B2-8229-FDDF63A7BAF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B79-45B2-8229-FDDF63A7BAF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B79-45B2-8229-FDDF63A7BAF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B79-45B2-8229-FDDF63A7BAF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B79-45B2-8229-FDDF63A7BAF6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B79-45B2-8229-FDDF63A7BAF6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B79-45B2-8229-FDDF63A7BAF6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B79-45B2-8229-FDDF63A7BAF6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B79-45B2-8229-FDDF63A7BAF6}"/>
                </c:ext>
              </c:extLst>
            </c:dLbl>
            <c:numFmt formatCode="0" sourceLinked="0"/>
            <c:spPr>
              <a:noFill/>
              <a:ln w="25382">
                <a:noFill/>
              </a:ln>
            </c:spPr>
            <c:txPr>
              <a:bodyPr/>
              <a:lstStyle/>
              <a:p>
                <a:pPr>
                  <a:defRPr sz="1000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multiLvlStrRef>
              <c:f>Sheet1!$B$5:$X$7</c:f>
              <c:multiLvlStrCache>
                <c:ptCount val="23"/>
                <c:lvl>
                  <c:pt idx="0">
                    <c:v>Количество</c:v>
                  </c:pt>
                  <c:pt idx="1">
                    <c:v>Нагрузка</c:v>
                  </c:pt>
                  <c:pt idx="2">
                    <c:v>Количество</c:v>
                  </c:pt>
                  <c:pt idx="3">
                    <c:v>Нагрузка</c:v>
                  </c:pt>
                  <c:pt idx="5">
                    <c:v>Количество</c:v>
                  </c:pt>
                  <c:pt idx="6">
                    <c:v>Нагрузка</c:v>
                  </c:pt>
                  <c:pt idx="7">
                    <c:v>Количество</c:v>
                  </c:pt>
                  <c:pt idx="8">
                    <c:v>Нагрузка</c:v>
                  </c:pt>
                  <c:pt idx="12">
                    <c:v>Количество</c:v>
                  </c:pt>
                  <c:pt idx="13">
                    <c:v>Нагрузка</c:v>
                  </c:pt>
                  <c:pt idx="14">
                    <c:v>Количество</c:v>
                  </c:pt>
                  <c:pt idx="15">
                    <c:v>Нагрузка</c:v>
                  </c:pt>
                  <c:pt idx="19">
                    <c:v>Количество</c:v>
                  </c:pt>
                  <c:pt idx="20">
                    <c:v>Нагрузка</c:v>
                  </c:pt>
                  <c:pt idx="21">
                    <c:v>Количество</c:v>
                  </c:pt>
                  <c:pt idx="22">
                    <c:v>Нагрузка</c:v>
                  </c:pt>
                </c:lvl>
                <c:lvl>
                  <c:pt idx="0">
                    <c:v>Шахты</c:v>
                  </c:pt>
                  <c:pt idx="2">
                    <c:v>Разрезы</c:v>
                  </c:pt>
                  <c:pt idx="5">
                    <c:v>Шахты</c:v>
                  </c:pt>
                  <c:pt idx="7">
                    <c:v>Разрезы</c:v>
                  </c:pt>
                  <c:pt idx="12">
                    <c:v>Шахты</c:v>
                  </c:pt>
                  <c:pt idx="14">
                    <c:v>Разрезы</c:v>
                  </c:pt>
                  <c:pt idx="19">
                    <c:v>Шахты</c:v>
                  </c:pt>
                  <c:pt idx="21">
                    <c:v>Разрезы</c:v>
                  </c:pt>
                </c:lvl>
                <c:lvl>
                  <c:pt idx="0">
                    <c:v>1993</c:v>
                  </c:pt>
                  <c:pt idx="4">
                    <c:v>.</c:v>
                  </c:pt>
                  <c:pt idx="5">
                    <c:v>2001</c:v>
                  </c:pt>
                  <c:pt idx="9">
                    <c:v>.</c:v>
                  </c:pt>
                  <c:pt idx="12">
                    <c:v>2009</c:v>
                  </c:pt>
                  <c:pt idx="16">
                    <c:v>.</c:v>
                  </c:pt>
                  <c:pt idx="19">
                    <c:v>2017</c:v>
                  </c:pt>
                </c:lvl>
              </c:multiLvlStrCache>
            </c:multiLvlStrRef>
          </c:cat>
          <c:val>
            <c:numRef>
              <c:f>Sheet1!$B$8:$X$8</c:f>
              <c:numCache>
                <c:formatCode>0</c:formatCode>
                <c:ptCount val="23"/>
                <c:pt idx="0" formatCode="General">
                  <c:v>232</c:v>
                </c:pt>
                <c:pt idx="1">
                  <c:v>206.2</c:v>
                </c:pt>
                <c:pt idx="2">
                  <c:v>180.39999999999998</c:v>
                </c:pt>
                <c:pt idx="3">
                  <c:v>154.6</c:v>
                </c:pt>
                <c:pt idx="4">
                  <c:v>128.80000000000001</c:v>
                </c:pt>
                <c:pt idx="5" formatCode="General">
                  <c:v>103</c:v>
                </c:pt>
                <c:pt idx="6">
                  <c:v>100.71428571428571</c:v>
                </c:pt>
                <c:pt idx="7">
                  <c:v>98.428571428571416</c:v>
                </c:pt>
                <c:pt idx="8">
                  <c:v>96.142857142857139</c:v>
                </c:pt>
                <c:pt idx="9">
                  <c:v>93.857142857142861</c:v>
                </c:pt>
                <c:pt idx="10">
                  <c:v>91.571428571428569</c:v>
                </c:pt>
                <c:pt idx="11">
                  <c:v>89.285714285714278</c:v>
                </c:pt>
                <c:pt idx="12" formatCode="General">
                  <c:v>87</c:v>
                </c:pt>
                <c:pt idx="13">
                  <c:v>82.428571428571431</c:v>
                </c:pt>
                <c:pt idx="14">
                  <c:v>77.857142857142861</c:v>
                </c:pt>
                <c:pt idx="15">
                  <c:v>73.285714285714292</c:v>
                </c:pt>
                <c:pt idx="16">
                  <c:v>68.714285714285722</c:v>
                </c:pt>
                <c:pt idx="17">
                  <c:v>64.142857142857153</c:v>
                </c:pt>
                <c:pt idx="18">
                  <c:v>59.571428571428577</c:v>
                </c:pt>
                <c:pt idx="19" formatCode="General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BB79-45B2-8229-FDDF63A7BAF6}"/>
            </c:ext>
          </c:extLst>
        </c:ser>
        <c:ser>
          <c:idx val="1"/>
          <c:order val="1"/>
          <c:tx>
            <c:strRef>
              <c:f>Sheet1!$A$9</c:f>
              <c:strCache>
                <c:ptCount val="1"/>
                <c:pt idx="0">
                  <c:v>Ед</c:v>
                </c:pt>
              </c:strCache>
            </c:strRef>
          </c:tx>
          <c:spPr>
            <a:ln w="41275">
              <a:solidFill>
                <a:srgbClr val="FF5050"/>
              </a:solidFill>
            </a:ln>
          </c:spPr>
          <c:marker>
            <c:symbol val="none"/>
          </c:marker>
          <c:dPt>
            <c:idx val="2"/>
            <c:marker>
              <c:symbol val="circle"/>
              <c:size val="22"/>
              <c:spPr>
                <a:solidFill>
                  <a:srgbClr val="FF5050"/>
                </a:solidFill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3-BB79-45B2-8229-FDDF63A7BAF6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15-BB79-45B2-8229-FDDF63A7BAF6}"/>
              </c:ext>
            </c:extLst>
          </c:dPt>
          <c:dPt>
            <c:idx val="7"/>
            <c:marker>
              <c:symbol val="circle"/>
              <c:size val="22"/>
              <c:spPr>
                <a:solidFill>
                  <a:srgbClr val="FF5050"/>
                </a:solidFill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6-BB79-45B2-8229-FDDF63A7BAF6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18-BB79-45B2-8229-FDDF63A7BAF6}"/>
              </c:ext>
            </c:extLst>
          </c:dPt>
          <c:dPt>
            <c:idx val="14"/>
            <c:marker>
              <c:symbol val="circle"/>
              <c:size val="22"/>
              <c:spPr>
                <a:solidFill>
                  <a:srgbClr val="FF5050"/>
                </a:solidFill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9-BB79-45B2-8229-FDDF63A7BAF6}"/>
              </c:ext>
            </c:extLst>
          </c:dPt>
          <c:dPt>
            <c:idx val="15"/>
            <c:bubble3D val="0"/>
            <c:extLst>
              <c:ext xmlns:c16="http://schemas.microsoft.com/office/drawing/2014/chart" uri="{C3380CC4-5D6E-409C-BE32-E72D297353CC}">
                <c16:uniqueId val="{0000001B-BB79-45B2-8229-FDDF63A7BAF6}"/>
              </c:ext>
            </c:extLst>
          </c:dPt>
          <c:dPt>
            <c:idx val="21"/>
            <c:marker>
              <c:symbol val="circle"/>
              <c:size val="22"/>
              <c:spPr>
                <a:solidFill>
                  <a:srgbClr val="FF5050"/>
                </a:solidFill>
                <a:ln>
                  <a:solidFill>
                    <a:srgbClr val="FF505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C-BB79-45B2-8229-FDDF63A7BAF6}"/>
              </c:ext>
            </c:extLst>
          </c:dPt>
          <c:dPt>
            <c:idx val="22"/>
            <c:bubble3D val="0"/>
            <c:extLst>
              <c:ext xmlns:c16="http://schemas.microsoft.com/office/drawing/2014/chart" uri="{C3380CC4-5D6E-409C-BE32-E72D297353CC}">
                <c16:uniqueId val="{0000001E-BB79-45B2-8229-FDDF63A7BAF6}"/>
              </c:ext>
            </c:extLst>
          </c:dPt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BB79-45B2-8229-FDDF63A7BAF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BB79-45B2-8229-FDDF63A7BAF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BB79-45B2-8229-FDDF63A7BAF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BB79-45B2-8229-FDDF63A7BAF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BB79-45B2-8229-FDDF63A7BAF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BB79-45B2-8229-FDDF63A7BAF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BB79-45B2-8229-FDDF63A7BAF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BB79-45B2-8229-FDDF63A7BAF6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BB79-45B2-8229-FDDF63A7BAF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BB79-45B2-8229-FDDF63A7BAF6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BB79-45B2-8229-FDDF63A7BAF6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BB79-45B2-8229-FDDF63A7BAF6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BB79-45B2-8229-FDDF63A7BAF6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BB79-45B2-8229-FDDF63A7BAF6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BB79-45B2-8229-FDDF63A7BAF6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BB79-45B2-8229-FDDF63A7BAF6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multiLvlStrRef>
              <c:f>Sheet1!$B$5:$X$7</c:f>
              <c:multiLvlStrCache>
                <c:ptCount val="23"/>
                <c:lvl>
                  <c:pt idx="0">
                    <c:v>Количество</c:v>
                  </c:pt>
                  <c:pt idx="1">
                    <c:v>Нагрузка</c:v>
                  </c:pt>
                  <c:pt idx="2">
                    <c:v>Количество</c:v>
                  </c:pt>
                  <c:pt idx="3">
                    <c:v>Нагрузка</c:v>
                  </c:pt>
                  <c:pt idx="5">
                    <c:v>Количество</c:v>
                  </c:pt>
                  <c:pt idx="6">
                    <c:v>Нагрузка</c:v>
                  </c:pt>
                  <c:pt idx="7">
                    <c:v>Количество</c:v>
                  </c:pt>
                  <c:pt idx="8">
                    <c:v>Нагрузка</c:v>
                  </c:pt>
                  <c:pt idx="12">
                    <c:v>Количество</c:v>
                  </c:pt>
                  <c:pt idx="13">
                    <c:v>Нагрузка</c:v>
                  </c:pt>
                  <c:pt idx="14">
                    <c:v>Количество</c:v>
                  </c:pt>
                  <c:pt idx="15">
                    <c:v>Нагрузка</c:v>
                  </c:pt>
                  <c:pt idx="19">
                    <c:v>Количество</c:v>
                  </c:pt>
                  <c:pt idx="20">
                    <c:v>Нагрузка</c:v>
                  </c:pt>
                  <c:pt idx="21">
                    <c:v>Количество</c:v>
                  </c:pt>
                  <c:pt idx="22">
                    <c:v>Нагрузка</c:v>
                  </c:pt>
                </c:lvl>
                <c:lvl>
                  <c:pt idx="0">
                    <c:v>Шахты</c:v>
                  </c:pt>
                  <c:pt idx="2">
                    <c:v>Разрезы</c:v>
                  </c:pt>
                  <c:pt idx="5">
                    <c:v>Шахты</c:v>
                  </c:pt>
                  <c:pt idx="7">
                    <c:v>Разрезы</c:v>
                  </c:pt>
                  <c:pt idx="12">
                    <c:v>Шахты</c:v>
                  </c:pt>
                  <c:pt idx="14">
                    <c:v>Разрезы</c:v>
                  </c:pt>
                  <c:pt idx="19">
                    <c:v>Шахты</c:v>
                  </c:pt>
                  <c:pt idx="21">
                    <c:v>Разрезы</c:v>
                  </c:pt>
                </c:lvl>
                <c:lvl>
                  <c:pt idx="0">
                    <c:v>1993</c:v>
                  </c:pt>
                  <c:pt idx="4">
                    <c:v>.</c:v>
                  </c:pt>
                  <c:pt idx="5">
                    <c:v>2001</c:v>
                  </c:pt>
                  <c:pt idx="9">
                    <c:v>.</c:v>
                  </c:pt>
                  <c:pt idx="12">
                    <c:v>2009</c:v>
                  </c:pt>
                  <c:pt idx="16">
                    <c:v>.</c:v>
                  </c:pt>
                  <c:pt idx="19">
                    <c:v>2017</c:v>
                  </c:pt>
                </c:lvl>
              </c:multiLvlStrCache>
            </c:multiLvlStrRef>
          </c:cat>
          <c:val>
            <c:numRef>
              <c:f>Sheet1!$B$9:$X$9</c:f>
              <c:numCache>
                <c:formatCode>General</c:formatCode>
                <c:ptCount val="23"/>
                <c:pt idx="2">
                  <c:v>65</c:v>
                </c:pt>
                <c:pt idx="3" formatCode="0">
                  <c:v>75</c:v>
                </c:pt>
                <c:pt idx="4" formatCode="0">
                  <c:v>85</c:v>
                </c:pt>
                <c:pt idx="5" formatCode="0">
                  <c:v>95</c:v>
                </c:pt>
                <c:pt idx="6" formatCode="0">
                  <c:v>105</c:v>
                </c:pt>
                <c:pt idx="7">
                  <c:v>115</c:v>
                </c:pt>
                <c:pt idx="8" formatCode="0">
                  <c:v>116.28571428571429</c:v>
                </c:pt>
                <c:pt idx="9" formatCode="0">
                  <c:v>117.57142857142858</c:v>
                </c:pt>
                <c:pt idx="10" formatCode="0">
                  <c:v>118.85714285714286</c:v>
                </c:pt>
                <c:pt idx="11" formatCode="0">
                  <c:v>120.14285714285714</c:v>
                </c:pt>
                <c:pt idx="12" formatCode="0">
                  <c:v>121.42857142857143</c:v>
                </c:pt>
                <c:pt idx="13" formatCode="0">
                  <c:v>122.71428571428572</c:v>
                </c:pt>
                <c:pt idx="14">
                  <c:v>124</c:v>
                </c:pt>
                <c:pt idx="15" formatCode="0">
                  <c:v>125</c:v>
                </c:pt>
                <c:pt idx="16" formatCode="0">
                  <c:v>126</c:v>
                </c:pt>
                <c:pt idx="17" formatCode="0">
                  <c:v>127</c:v>
                </c:pt>
                <c:pt idx="18" formatCode="0">
                  <c:v>128</c:v>
                </c:pt>
                <c:pt idx="19" formatCode="0">
                  <c:v>129</c:v>
                </c:pt>
                <c:pt idx="20" formatCode="0">
                  <c:v>130</c:v>
                </c:pt>
                <c:pt idx="21">
                  <c:v>131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C-BB79-45B2-8229-FDDF63A7BA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6078800"/>
        <c:axId val="276088992"/>
      </c:lineChart>
      <c:valAx>
        <c:axId val="27608899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00" b="0"/>
            </a:pPr>
            <a:endParaRPr lang="ru-RU"/>
          </a:p>
        </c:txPr>
        <c:crossAx val="276078800"/>
        <c:crosses val="max"/>
        <c:crossBetween val="between"/>
      </c:valAx>
      <c:catAx>
        <c:axId val="276078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0"/>
            </a:pPr>
            <a:endParaRPr lang="ru-RU"/>
          </a:p>
        </c:txPr>
        <c:crossAx val="276088992"/>
        <c:crosses val="autoZero"/>
        <c:auto val="1"/>
        <c:lblAlgn val="ctr"/>
        <c:lblOffset val="100"/>
        <c:noMultiLvlLbl val="0"/>
      </c:catAx>
      <c:valAx>
        <c:axId val="276079192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200"/>
            </a:pPr>
            <a:endParaRPr lang="ru-RU"/>
          </a:p>
        </c:txPr>
        <c:crossAx val="276088208"/>
        <c:crosses val="autoZero"/>
        <c:crossBetween val="between"/>
      </c:valAx>
      <c:catAx>
        <c:axId val="276088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6079192"/>
        <c:crosses val="autoZero"/>
        <c:auto val="0"/>
        <c:lblAlgn val="ctr"/>
        <c:lblOffset val="100"/>
        <c:noMultiLvlLbl val="0"/>
      </c:catAx>
      <c:spPr>
        <a:noFill/>
        <a:ln w="25382">
          <a:noFill/>
        </a:ln>
      </c:spPr>
    </c:plotArea>
    <c:legend>
      <c:legendPos val="r"/>
      <c:legendEntry>
        <c:idx val="1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25007114399544672"/>
          <c:y val="0.12851126126126125"/>
          <c:w val="0.14332985518244482"/>
          <c:h val="0.11726976976976979"/>
        </c:manualLayout>
      </c:layout>
      <c:overlay val="1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</c:spPr>
  <c:txPr>
    <a:bodyPr/>
    <a:lstStyle/>
    <a:p>
      <a:pPr>
        <a:defRPr sz="700" b="1" i="0" u="none" strike="noStrike" baseline="0">
          <a:solidFill>
            <a:srgbClr val="000000"/>
          </a:solidFill>
          <a:latin typeface="Arial Narrow" pitchFamily="34" charset="0"/>
          <a:ea typeface="Arial"/>
          <a:cs typeface="Arial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04761904761904"/>
          <c:y val="2.736758624596386E-2"/>
          <c:w val="0.87216992486448464"/>
          <c:h val="0.83297569818161232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Sheet1!$A$3</c:f>
              <c:strCache>
                <c:ptCount val="1"/>
                <c:pt idx="0">
                  <c:v>выдано полисов за год</c:v>
                </c:pt>
              </c:strCache>
            </c:strRef>
          </c:tx>
          <c:spPr>
            <a:solidFill>
              <a:schemeClr val="accent2"/>
            </a:solidFill>
            <a:ln w="20061">
              <a:noFill/>
            </a:ln>
          </c:spPr>
          <c:invertIfNegative val="0"/>
          <c:dLbls>
            <c:dLbl>
              <c:idx val="1"/>
              <c:layout>
                <c:manualLayout>
                  <c:x val="-1.6806722689075682E-2"/>
                  <c:y val="5.747126436781609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463-4DE6-A727-488E290A80BC}"/>
                </c:ext>
              </c:extLst>
            </c:dLbl>
            <c:dLbl>
              <c:idx val="2"/>
              <c:layout>
                <c:manualLayout>
                  <c:x val="-1.9607843137254902E-2"/>
                  <c:y val="-1.149425287356321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463-4DE6-A727-488E290A80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Sheet1!$B$1:$E$1</c:f>
              <c:numCache>
                <c:formatCode>General</c:formatCode>
                <c:ptCount val="4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</c:numCache>
            </c:numRef>
          </c:cat>
          <c:val>
            <c:numRef>
              <c:f>Sheet1!$B$3:$E$3</c:f>
              <c:numCache>
                <c:formatCode>#,##0</c:formatCode>
                <c:ptCount val="4"/>
                <c:pt idx="0">
                  <c:v>4308</c:v>
                </c:pt>
                <c:pt idx="1">
                  <c:v>9691</c:v>
                </c:pt>
                <c:pt idx="2">
                  <c:v>18635</c:v>
                </c:pt>
                <c:pt idx="3">
                  <c:v>17803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63-4DE6-A727-488E290A80BC}"/>
            </c:ext>
          </c:extLst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получило доп. пенсию, чел.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20061">
              <a:noFill/>
            </a:ln>
          </c:spPr>
          <c:invertIfNegative val="0"/>
          <c:dLbls>
            <c:dLbl>
              <c:idx val="0"/>
              <c:layout>
                <c:manualLayout>
                  <c:x val="1.680672268907563E-2"/>
                  <c:y val="-1.149425287356321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463-4DE6-A727-488E290A80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Sheet1!$B$1:$E$1</c:f>
              <c:numCache>
                <c:formatCode>General</c:formatCode>
                <c:ptCount val="4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</c:numCache>
            </c:numRef>
          </c:cat>
          <c:val>
            <c:numRef>
              <c:f>Sheet1!$B$4:$E$4</c:f>
              <c:numCache>
                <c:formatCode>#,##0</c:formatCode>
                <c:ptCount val="4"/>
                <c:pt idx="0">
                  <c:v>4308</c:v>
                </c:pt>
                <c:pt idx="1">
                  <c:v>13995</c:v>
                </c:pt>
                <c:pt idx="2">
                  <c:v>32510</c:v>
                </c:pt>
                <c:pt idx="3">
                  <c:v>50240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63-4DE6-A727-488E290A80B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7"/>
        <c:axId val="591108944"/>
        <c:axId val="591110904"/>
      </c:barChart>
      <c:catAx>
        <c:axId val="591108944"/>
        <c:scaling>
          <c:orientation val="minMax"/>
        </c:scaling>
        <c:delete val="0"/>
        <c:axPos val="b"/>
        <c:majorGridlines>
          <c:spPr>
            <a:ln w="2508">
              <a:solidFill>
                <a:schemeClr val="bg1">
                  <a:lumMod val="85000"/>
                </a:schemeClr>
              </a:solidFill>
              <a:prstDash val="solid"/>
            </a:ln>
          </c:spPr>
        </c:majorGridlines>
        <c:numFmt formatCode="General" sourceLinked="1"/>
        <c:majorTickMark val="cross"/>
        <c:minorTickMark val="none"/>
        <c:tickLblPos val="nextTo"/>
        <c:spPr>
          <a:ln w="250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91110904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591110904"/>
        <c:scaling>
          <c:orientation val="minMax"/>
        </c:scaling>
        <c:delete val="0"/>
        <c:axPos val="l"/>
        <c:majorGridlines>
          <c:spPr>
            <a:ln w="2508">
              <a:solidFill>
                <a:schemeClr val="bg1">
                  <a:lumMod val="85000"/>
                </a:schemeClr>
              </a:solidFill>
              <a:prstDash val="solid"/>
            </a:ln>
          </c:spPr>
        </c:majorGridlines>
        <c:numFmt formatCode="#,##0" sourceLinked="1"/>
        <c:majorTickMark val="cross"/>
        <c:minorTickMark val="none"/>
        <c:tickLblPos val="nextTo"/>
        <c:spPr>
          <a:ln w="250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91108944"/>
        <c:crosses val="autoZero"/>
        <c:crossBetween val="between"/>
      </c:valAx>
      <c:spPr>
        <a:noFill/>
        <a:ln w="20061">
          <a:noFill/>
        </a:ln>
      </c:spPr>
    </c:plotArea>
    <c:legend>
      <c:legendPos val="r"/>
      <c:layout>
        <c:manualLayout>
          <c:xMode val="edge"/>
          <c:yMode val="edge"/>
          <c:x val="0.16541490286265051"/>
          <c:y val="4.6783419313965055E-2"/>
          <c:w val="0.52530711898555305"/>
          <c:h val="0.19940492352249073"/>
        </c:manualLayout>
      </c:layout>
      <c:overlay val="0"/>
      <c:spPr>
        <a:solidFill>
          <a:srgbClr val="FFFFFF"/>
        </a:solidFill>
        <a:ln w="20061">
          <a:noFill/>
        </a:ln>
      </c:spPr>
      <c:txPr>
        <a:bodyPr/>
        <a:lstStyle/>
        <a:p>
          <a:pPr>
            <a:defRPr sz="105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bg1"/>
      </a:solidFill>
    </a:ln>
  </c:spPr>
  <c:txPr>
    <a:bodyPr/>
    <a:lstStyle/>
    <a:p>
      <a:pPr>
        <a:defRPr sz="553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04761904761904"/>
          <c:y val="2.736758624596386E-2"/>
          <c:w val="0.87216992486448464"/>
          <c:h val="0.832975698181612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ввод новых рабочих мест по добыче угля, ед.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 w="20061">
              <a:noFill/>
            </a:ln>
          </c:spPr>
          <c:invertIfNegative val="0"/>
          <c:dLbls>
            <c:dLbl>
              <c:idx val="1"/>
              <c:layout>
                <c:manualLayout>
                  <c:x val="-1.6806722689075682E-2"/>
                  <c:y val="5.747126436781609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94F-4DC1-8A81-34C886D04E66}"/>
                </c:ext>
              </c:extLst>
            </c:dLbl>
            <c:dLbl>
              <c:idx val="2"/>
              <c:layout>
                <c:manualLayout>
                  <c:x val="-1.9607843137254902E-2"/>
                  <c:y val="-1.149425287356321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94F-4DC1-8A81-34C886D04E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Sheet1!$B$1:$E$2</c:f>
              <c:strCache>
                <c:ptCount val="4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</c:strCache>
            </c:strRef>
          </c:cat>
          <c:val>
            <c:numRef>
              <c:f>Sheet1!$B$3:$E$3</c:f>
              <c:numCache>
                <c:formatCode>#,##0</c:formatCode>
                <c:ptCount val="4"/>
                <c:pt idx="0">
                  <c:v>1435</c:v>
                </c:pt>
                <c:pt idx="1">
                  <c:v>1723</c:v>
                </c:pt>
                <c:pt idx="2">
                  <c:v>831</c:v>
                </c:pt>
                <c:pt idx="3">
                  <c:v>862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03C-42C2-9816-7AE3C4B46F71}"/>
            </c:ext>
          </c:extLst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ввод новых рабочих мест неугольного профиля, ед.</c:v>
                </c:pt>
              </c:strCache>
            </c:strRef>
          </c:tx>
          <c:spPr>
            <a:solidFill>
              <a:schemeClr val="accent2"/>
            </a:solidFill>
            <a:ln w="20061">
              <a:noFill/>
            </a:ln>
          </c:spPr>
          <c:invertIfNegative val="0"/>
          <c:dLbls>
            <c:dLbl>
              <c:idx val="0"/>
              <c:layout>
                <c:manualLayout>
                  <c:x val="1.680672268907563E-2"/>
                  <c:y val="-1.149425287356321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94F-4DC1-8A81-34C886D04E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Sheet1!$B$1:$E$2</c:f>
              <c:strCache>
                <c:ptCount val="4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</c:strCache>
            </c:strRef>
          </c:cat>
          <c:val>
            <c:numRef>
              <c:f>Sheet1!$B$4:$E$4</c:f>
              <c:numCache>
                <c:formatCode>#,##0</c:formatCode>
                <c:ptCount val="4"/>
                <c:pt idx="1">
                  <c:v>550</c:v>
                </c:pt>
                <c:pt idx="2">
                  <c:v>1122</c:v>
                </c:pt>
                <c:pt idx="3">
                  <c:v>4549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03C-42C2-9816-7AE3C4B46F7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7"/>
        <c:axId val="591108944"/>
        <c:axId val="591110904"/>
      </c:barChart>
      <c:catAx>
        <c:axId val="591108944"/>
        <c:scaling>
          <c:orientation val="minMax"/>
        </c:scaling>
        <c:delete val="0"/>
        <c:axPos val="b"/>
        <c:majorGridlines>
          <c:spPr>
            <a:ln w="2508">
              <a:solidFill>
                <a:schemeClr val="bg1">
                  <a:lumMod val="85000"/>
                </a:schemeClr>
              </a:solidFill>
              <a:prstDash val="solid"/>
            </a:ln>
          </c:spPr>
        </c:majorGridlines>
        <c:numFmt formatCode="General" sourceLinked="1"/>
        <c:majorTickMark val="cross"/>
        <c:minorTickMark val="none"/>
        <c:tickLblPos val="nextTo"/>
        <c:spPr>
          <a:ln w="250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91110904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591110904"/>
        <c:scaling>
          <c:orientation val="minMax"/>
        </c:scaling>
        <c:delete val="0"/>
        <c:axPos val="l"/>
        <c:majorGridlines>
          <c:spPr>
            <a:ln w="2508">
              <a:solidFill>
                <a:schemeClr val="bg1">
                  <a:lumMod val="85000"/>
                </a:schemeClr>
              </a:solidFill>
              <a:prstDash val="solid"/>
            </a:ln>
          </c:spPr>
        </c:majorGridlines>
        <c:numFmt formatCode="#,##0" sourceLinked="1"/>
        <c:majorTickMark val="cross"/>
        <c:minorTickMark val="none"/>
        <c:tickLblPos val="nextTo"/>
        <c:spPr>
          <a:ln w="250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91108944"/>
        <c:crosses val="autoZero"/>
        <c:crossBetween val="between"/>
      </c:valAx>
      <c:spPr>
        <a:noFill/>
        <a:ln w="20061">
          <a:noFill/>
        </a:ln>
      </c:spPr>
    </c:plotArea>
    <c:legend>
      <c:legendPos val="r"/>
      <c:layout>
        <c:manualLayout>
          <c:xMode val="edge"/>
          <c:yMode val="edge"/>
          <c:x val="0.13528911878956343"/>
          <c:y val="9.4353554148215238E-2"/>
          <c:w val="0.71359272144023"/>
          <c:h val="0.17118381710527178"/>
        </c:manualLayout>
      </c:layout>
      <c:overlay val="0"/>
      <c:spPr>
        <a:solidFill>
          <a:srgbClr val="FFFFFF"/>
        </a:solidFill>
        <a:ln w="20061">
          <a:noFill/>
        </a:ln>
      </c:spPr>
      <c:txPr>
        <a:bodyPr/>
        <a:lstStyle/>
        <a:p>
          <a:pPr>
            <a:defRPr sz="105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bg1"/>
      </a:solidFill>
    </a:ln>
  </c:spPr>
  <c:txPr>
    <a:bodyPr/>
    <a:lstStyle/>
    <a:p>
      <a:pPr>
        <a:defRPr sz="553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u="sng" cap="small" baseline="0">
                <a:effectLst/>
              </a:defRPr>
            </a:pPr>
            <a:r>
              <a:rPr lang="ru-RU" sz="1200" b="1" i="0" u="sng" strike="noStrike" cap="small" baseline="0" dirty="0">
                <a:effectLst/>
              </a:rPr>
              <a:t>Добыча угля по способам добычи,  млн т</a:t>
            </a:r>
            <a:endParaRPr lang="ru-RU" sz="1200" u="sng" cap="small" baseline="0" dirty="0">
              <a:effectLst/>
            </a:endParaRPr>
          </a:p>
        </c:rich>
      </c:tx>
      <c:layout>
        <c:manualLayout>
          <c:xMode val="edge"/>
          <c:yMode val="edge"/>
          <c:x val="0.13859583505772183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8.0444444444444443E-4"/>
          <c:y val="9.2338195624701178E-2"/>
          <c:w val="0.99839111111111112"/>
          <c:h val="0.789617357401664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Лист1!$A$5</c:f>
              <c:strCache>
                <c:ptCount val="1"/>
                <c:pt idx="0">
                  <c:v> Всего</c:v>
                </c:pt>
              </c:strCache>
            </c:strRef>
          </c:tx>
          <c:spPr>
            <a:solidFill>
              <a:srgbClr val="DB9B99"/>
            </a:solidFill>
            <a:ln w="38100">
              <a:noFill/>
            </a:ln>
          </c:spPr>
          <c:invertIfNegative val="0"/>
          <c:dPt>
            <c:idx val="5"/>
            <c:invertIfNegative val="0"/>
            <c:bubble3D val="0"/>
            <c:spPr>
              <a:solidFill>
                <a:srgbClr val="DB9B99"/>
              </a:solidFill>
              <a:ln w="1905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E662-44AB-A55D-A9A9848AA0F3}"/>
              </c:ext>
            </c:extLst>
          </c:dPt>
          <c:dLbls>
            <c:dLbl>
              <c:idx val="5"/>
              <c:layout>
                <c:manualLayout>
                  <c:x val="5.8797589298838849E-3"/>
                  <c:y val="-5.04032258064517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662-44AB-A55D-A9A9848AA0F3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Лист1!$B$4:$AG$4</c:f>
              <c:numCache>
                <c:formatCode>General</c:formatCode>
                <c:ptCount val="3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</c:numCache>
            </c:numRef>
          </c:cat>
          <c:val>
            <c:numRef>
              <c:f>Лист1!$B$5:$AG$5</c:f>
              <c:numCache>
                <c:formatCode>0.0</c:formatCode>
                <c:ptCount val="32"/>
                <c:pt idx="0">
                  <c:v>353.3</c:v>
                </c:pt>
                <c:pt idx="1">
                  <c:v>335.8</c:v>
                </c:pt>
                <c:pt idx="2">
                  <c:v>305.3</c:v>
                </c:pt>
                <c:pt idx="3">
                  <c:v>271.3</c:v>
                </c:pt>
                <c:pt idx="4">
                  <c:v>262.8</c:v>
                </c:pt>
                <c:pt idx="5">
                  <c:v>255</c:v>
                </c:pt>
                <c:pt idx="6">
                  <c:v>244.4</c:v>
                </c:pt>
                <c:pt idx="7">
                  <c:v>232.3</c:v>
                </c:pt>
                <c:pt idx="8">
                  <c:v>249.1</c:v>
                </c:pt>
                <c:pt idx="9">
                  <c:v>257.89999999999998</c:v>
                </c:pt>
                <c:pt idx="10">
                  <c:v>269.3</c:v>
                </c:pt>
                <c:pt idx="11">
                  <c:v>253.4</c:v>
                </c:pt>
                <c:pt idx="12">
                  <c:v>276.5</c:v>
                </c:pt>
                <c:pt idx="13">
                  <c:v>284.10000000000002</c:v>
                </c:pt>
                <c:pt idx="14">
                  <c:v>298.3</c:v>
                </c:pt>
                <c:pt idx="15">
                  <c:v>307.5</c:v>
                </c:pt>
                <c:pt idx="16">
                  <c:v>312.60000000000002</c:v>
                </c:pt>
                <c:pt idx="17">
                  <c:v>326.60000000000002</c:v>
                </c:pt>
                <c:pt idx="18">
                  <c:v>302.60000000000002</c:v>
                </c:pt>
                <c:pt idx="19">
                  <c:v>323.39999999999998</c:v>
                </c:pt>
                <c:pt idx="20">
                  <c:v>336.7</c:v>
                </c:pt>
                <c:pt idx="21">
                  <c:v>354.9</c:v>
                </c:pt>
                <c:pt idx="22">
                  <c:v>352</c:v>
                </c:pt>
                <c:pt idx="23">
                  <c:v>359</c:v>
                </c:pt>
                <c:pt idx="24">
                  <c:v>374</c:v>
                </c:pt>
                <c:pt idx="25">
                  <c:v>385.70000000000005</c:v>
                </c:pt>
                <c:pt idx="26">
                  <c:v>413.3</c:v>
                </c:pt>
                <c:pt idx="27">
                  <c:v>439.3</c:v>
                </c:pt>
                <c:pt idx="28">
                  <c:v>443.5</c:v>
                </c:pt>
                <c:pt idx="29">
                  <c:v>402.5</c:v>
                </c:pt>
                <c:pt idx="30">
                  <c:v>442.3</c:v>
                </c:pt>
                <c:pt idx="31">
                  <c:v>443.6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62-44AB-A55D-A9A9848AA0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8"/>
        <c:overlap val="-34"/>
        <c:axId val="160528152"/>
        <c:axId val="160528544"/>
      </c:barChart>
      <c:lineChart>
        <c:grouping val="standard"/>
        <c:varyColors val="0"/>
        <c:ser>
          <c:idx val="1"/>
          <c:order val="1"/>
          <c:tx>
            <c:strRef>
              <c:f>Лист1!$A$6</c:f>
              <c:strCache>
                <c:ptCount val="1"/>
                <c:pt idx="0">
                  <c:v> Открытым способом</c:v>
                </c:pt>
              </c:strCache>
            </c:strRef>
          </c:tx>
          <c:spPr>
            <a:ln w="44450" cmpd="sng">
              <a:solidFill>
                <a:srgbClr val="333399"/>
              </a:solidFill>
            </a:ln>
          </c:spPr>
          <c:marker>
            <c:symbol val="circle"/>
            <c:size val="7"/>
            <c:spPr>
              <a:solidFill>
                <a:schemeClr val="bg1"/>
              </a:solidFill>
              <a:ln w="12689">
                <a:solidFill>
                  <a:srgbClr val="333399"/>
                </a:solidFill>
              </a:ln>
            </c:spPr>
          </c:marker>
          <c:dPt>
            <c:idx val="5"/>
            <c:bubble3D val="0"/>
            <c:spPr>
              <a:ln w="44450" cmpd="sng">
                <a:solidFill>
                  <a:srgbClr val="333399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E662-44AB-A55D-A9A9848AA0F3}"/>
              </c:ext>
            </c:extLst>
          </c:dPt>
          <c:cat>
            <c:numRef>
              <c:f>Лист1!$B$4:$AG$4</c:f>
              <c:numCache>
                <c:formatCode>General</c:formatCode>
                <c:ptCount val="3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</c:numCache>
            </c:numRef>
          </c:cat>
          <c:val>
            <c:numRef>
              <c:f>Лист1!$B$6:$AG$6</c:f>
              <c:numCache>
                <c:formatCode>0.0</c:formatCode>
                <c:ptCount val="32"/>
                <c:pt idx="0">
                  <c:v>212.8</c:v>
                </c:pt>
                <c:pt idx="1">
                  <c:v>189.20000000000002</c:v>
                </c:pt>
                <c:pt idx="2">
                  <c:v>171.20000000000002</c:v>
                </c:pt>
                <c:pt idx="3">
                  <c:v>152.20000000000002</c:v>
                </c:pt>
                <c:pt idx="4">
                  <c:v>152.30000000000001</c:v>
                </c:pt>
                <c:pt idx="5">
                  <c:v>155.1</c:v>
                </c:pt>
                <c:pt idx="6">
                  <c:v>152.5</c:v>
                </c:pt>
                <c:pt idx="7">
                  <c:v>149.5</c:v>
                </c:pt>
                <c:pt idx="8">
                  <c:v>160.1</c:v>
                </c:pt>
                <c:pt idx="9">
                  <c:v>167</c:v>
                </c:pt>
                <c:pt idx="10">
                  <c:v>174.1</c:v>
                </c:pt>
                <c:pt idx="11">
                  <c:v>166.8</c:v>
                </c:pt>
                <c:pt idx="12">
                  <c:v>183.3</c:v>
                </c:pt>
                <c:pt idx="13">
                  <c:v>182.4</c:v>
                </c:pt>
                <c:pt idx="14">
                  <c:v>194.8</c:v>
                </c:pt>
                <c:pt idx="15">
                  <c:v>199.5</c:v>
                </c:pt>
                <c:pt idx="16">
                  <c:v>204</c:v>
                </c:pt>
                <c:pt idx="17">
                  <c:v>222.6</c:v>
                </c:pt>
                <c:pt idx="18">
                  <c:v>195.1</c:v>
                </c:pt>
                <c:pt idx="19">
                  <c:v>221.3</c:v>
                </c:pt>
                <c:pt idx="20">
                  <c:v>236</c:v>
                </c:pt>
                <c:pt idx="21">
                  <c:v>250.1</c:v>
                </c:pt>
                <c:pt idx="22">
                  <c:v>250.9</c:v>
                </c:pt>
                <c:pt idx="23">
                  <c:v>253.7</c:v>
                </c:pt>
                <c:pt idx="24">
                  <c:v>270.3</c:v>
                </c:pt>
                <c:pt idx="25">
                  <c:v>281.10000000000002</c:v>
                </c:pt>
                <c:pt idx="26">
                  <c:v>307.39999999999998</c:v>
                </c:pt>
                <c:pt idx="27">
                  <c:v>331</c:v>
                </c:pt>
                <c:pt idx="28">
                  <c:v>335.4</c:v>
                </c:pt>
                <c:pt idx="29">
                  <c:v>299</c:v>
                </c:pt>
                <c:pt idx="30">
                  <c:v>329.2</c:v>
                </c:pt>
                <c:pt idx="31">
                  <c:v>340.6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662-44AB-A55D-A9A9848AA0F3}"/>
            </c:ext>
          </c:extLst>
        </c:ser>
        <c:ser>
          <c:idx val="2"/>
          <c:order val="2"/>
          <c:tx>
            <c:strRef>
              <c:f>Лист1!$A$7</c:f>
              <c:strCache>
                <c:ptCount val="1"/>
                <c:pt idx="0">
                  <c:v> Подземным способом</c:v>
                </c:pt>
              </c:strCache>
            </c:strRef>
          </c:tx>
          <c:spPr>
            <a:ln w="41275">
              <a:solidFill>
                <a:srgbClr val="C00000"/>
              </a:solidFill>
            </a:ln>
          </c:spPr>
          <c:marker>
            <c:symbol val="circle"/>
            <c:size val="6"/>
            <c:spPr>
              <a:solidFill>
                <a:schemeClr val="bg1"/>
              </a:solidFill>
              <a:ln>
                <a:solidFill>
                  <a:srgbClr val="C00000"/>
                </a:solidFill>
              </a:ln>
            </c:spPr>
          </c:marker>
          <c:dPt>
            <c:idx val="5"/>
            <c:bubble3D val="0"/>
            <c:spPr>
              <a:ln w="41275">
                <a:solidFill>
                  <a:srgbClr val="C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E662-44AB-A55D-A9A9848AA0F3}"/>
              </c:ext>
            </c:extLst>
          </c:dPt>
          <c:cat>
            <c:numRef>
              <c:f>Лист1!$B$4:$AG$4</c:f>
              <c:numCache>
                <c:formatCode>General</c:formatCode>
                <c:ptCount val="3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</c:numCache>
            </c:numRef>
          </c:cat>
          <c:val>
            <c:numRef>
              <c:f>Лист1!$B$7:$AG$7</c:f>
              <c:numCache>
                <c:formatCode>0.0</c:formatCode>
                <c:ptCount val="32"/>
                <c:pt idx="0">
                  <c:v>140.5</c:v>
                </c:pt>
                <c:pt idx="1">
                  <c:v>146.6</c:v>
                </c:pt>
                <c:pt idx="2">
                  <c:v>134.1</c:v>
                </c:pt>
                <c:pt idx="3">
                  <c:v>119.1</c:v>
                </c:pt>
                <c:pt idx="4">
                  <c:v>110.5</c:v>
                </c:pt>
                <c:pt idx="5">
                  <c:v>99.9</c:v>
                </c:pt>
                <c:pt idx="6">
                  <c:v>91.9</c:v>
                </c:pt>
                <c:pt idx="7">
                  <c:v>82.8</c:v>
                </c:pt>
                <c:pt idx="8">
                  <c:v>89</c:v>
                </c:pt>
                <c:pt idx="9">
                  <c:v>90.9</c:v>
                </c:pt>
                <c:pt idx="10">
                  <c:v>95.2</c:v>
                </c:pt>
                <c:pt idx="11">
                  <c:v>86.6</c:v>
                </c:pt>
                <c:pt idx="12">
                  <c:v>93.2</c:v>
                </c:pt>
                <c:pt idx="13">
                  <c:v>101.7</c:v>
                </c:pt>
                <c:pt idx="14">
                  <c:v>103.5</c:v>
                </c:pt>
                <c:pt idx="15">
                  <c:v>108</c:v>
                </c:pt>
                <c:pt idx="16">
                  <c:v>108.6</c:v>
                </c:pt>
                <c:pt idx="17">
                  <c:v>104</c:v>
                </c:pt>
                <c:pt idx="18">
                  <c:v>107.5</c:v>
                </c:pt>
                <c:pt idx="19">
                  <c:v>102.1</c:v>
                </c:pt>
                <c:pt idx="20">
                  <c:v>100.7</c:v>
                </c:pt>
                <c:pt idx="21">
                  <c:v>104.8</c:v>
                </c:pt>
                <c:pt idx="22">
                  <c:v>101.1</c:v>
                </c:pt>
                <c:pt idx="23">
                  <c:v>105.3</c:v>
                </c:pt>
                <c:pt idx="24">
                  <c:v>103.7</c:v>
                </c:pt>
                <c:pt idx="25">
                  <c:v>104.6</c:v>
                </c:pt>
                <c:pt idx="26">
                  <c:v>106</c:v>
                </c:pt>
                <c:pt idx="27">
                  <c:v>108.3</c:v>
                </c:pt>
                <c:pt idx="28">
                  <c:v>108.1</c:v>
                </c:pt>
                <c:pt idx="29">
                  <c:v>103.5</c:v>
                </c:pt>
                <c:pt idx="30">
                  <c:v>113.1</c:v>
                </c:pt>
                <c:pt idx="31">
                  <c:v>103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E662-44AB-A55D-A9A9848AA0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528152"/>
        <c:axId val="160528544"/>
      </c:lineChart>
      <c:catAx>
        <c:axId val="160528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900"/>
            </a:pPr>
            <a:endParaRPr lang="ru-RU"/>
          </a:p>
        </c:txPr>
        <c:crossAx val="160528544"/>
        <c:crosses val="autoZero"/>
        <c:auto val="1"/>
        <c:lblAlgn val="ctr"/>
        <c:lblOffset val="100"/>
        <c:noMultiLvlLbl val="0"/>
      </c:catAx>
      <c:valAx>
        <c:axId val="160528544"/>
        <c:scaling>
          <c:orientation val="minMax"/>
          <c:max val="450"/>
          <c:min val="50"/>
        </c:scaling>
        <c:delete val="1"/>
        <c:axPos val="l"/>
        <c:majorGridlines>
          <c:spPr>
            <a:ln w="3172">
              <a:solidFill>
                <a:schemeClr val="bg1">
                  <a:lumMod val="85000"/>
                </a:schemeClr>
              </a:solidFill>
            </a:ln>
          </c:spPr>
        </c:majorGridlines>
        <c:numFmt formatCode="0" sourceLinked="0"/>
        <c:majorTickMark val="out"/>
        <c:minorTickMark val="none"/>
        <c:tickLblPos val="nextTo"/>
        <c:crossAx val="160528152"/>
        <c:crosses val="autoZero"/>
        <c:crossBetween val="between"/>
      </c:valAx>
      <c:spPr>
        <a:noFill/>
        <a:ln w="25378">
          <a:noFill/>
        </a:ln>
      </c:spPr>
    </c:plotArea>
    <c:legend>
      <c:legendPos val="b"/>
      <c:layout>
        <c:manualLayout>
          <c:xMode val="edge"/>
          <c:yMode val="edge"/>
          <c:x val="0.13806321110277503"/>
          <c:y val="0.11800523681202649"/>
          <c:w val="0.35250981962837202"/>
          <c:h val="0.16608847186301581"/>
        </c:manualLayout>
      </c:layout>
      <c:overlay val="0"/>
      <c:txPr>
        <a:bodyPr/>
        <a:lstStyle/>
        <a:p>
          <a:pPr>
            <a:defRPr sz="1100" b="0"/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</c:spPr>
  <c:txPr>
    <a:bodyPr/>
    <a:lstStyle/>
    <a:p>
      <a:pPr>
        <a:defRPr sz="800">
          <a:latin typeface="Arial Narrow" pitchFamily="34" charset="0"/>
          <a:cs typeface="Calibri" pitchFamily="34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236111111111109E-3"/>
          <c:y val="7.3163492063492083E-2"/>
          <c:w val="0.98575277777777781"/>
          <c:h val="0.82095942733138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Лист1!$A$12</c:f>
              <c:strCache>
                <c:ptCount val="1"/>
                <c:pt idx="0">
                  <c:v>Всего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</c:spPr>
          <c:invertIfNegative val="0"/>
          <c:dPt>
            <c:idx val="5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1329-4DAD-A2ED-9F304B39AED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Лист1!$B$11:$AG$11</c:f>
              <c:numCache>
                <c:formatCode>General</c:formatCode>
                <c:ptCount val="3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</c:numCache>
            </c:numRef>
          </c:cat>
          <c:val>
            <c:numRef>
              <c:f>Лист1!$B$12:$AG$12</c:f>
              <c:numCache>
                <c:formatCode>General</c:formatCode>
                <c:ptCount val="32"/>
                <c:pt idx="0">
                  <c:v>140.1</c:v>
                </c:pt>
                <c:pt idx="1">
                  <c:v>132.19999999999999</c:v>
                </c:pt>
                <c:pt idx="2">
                  <c:v>109.1</c:v>
                </c:pt>
                <c:pt idx="3">
                  <c:v>106.4</c:v>
                </c:pt>
                <c:pt idx="4">
                  <c:v>98.1</c:v>
                </c:pt>
                <c:pt idx="5">
                  <c:v>90.7</c:v>
                </c:pt>
                <c:pt idx="6">
                  <c:v>83.5</c:v>
                </c:pt>
                <c:pt idx="7">
                  <c:v>74.599999999999994</c:v>
                </c:pt>
                <c:pt idx="8">
                  <c:v>80.099999999999994</c:v>
                </c:pt>
                <c:pt idx="9">
                  <c:v>84.8</c:v>
                </c:pt>
                <c:pt idx="10">
                  <c:v>84.5</c:v>
                </c:pt>
                <c:pt idx="11">
                  <c:v>81.099999999999994</c:v>
                </c:pt>
                <c:pt idx="12">
                  <c:v>85.2</c:v>
                </c:pt>
                <c:pt idx="13">
                  <c:v>99.6</c:v>
                </c:pt>
                <c:pt idx="14">
                  <c:v>100.2</c:v>
                </c:pt>
                <c:pt idx="15">
                  <c:v>121.7</c:v>
                </c:pt>
                <c:pt idx="16">
                  <c:v>126.8</c:v>
                </c:pt>
                <c:pt idx="17">
                  <c:v>121.7</c:v>
                </c:pt>
                <c:pt idx="18">
                  <c:v>118</c:v>
                </c:pt>
                <c:pt idx="19">
                  <c:v>127.6</c:v>
                </c:pt>
                <c:pt idx="20" formatCode="0.0">
                  <c:v>141.30000000000001</c:v>
                </c:pt>
                <c:pt idx="21" formatCode="0.0">
                  <c:v>151.69999999999999</c:v>
                </c:pt>
                <c:pt idx="22" formatCode="0.0">
                  <c:v>167.5</c:v>
                </c:pt>
                <c:pt idx="23" formatCode="0.0">
                  <c:v>172.7</c:v>
                </c:pt>
                <c:pt idx="24" formatCode="0.0">
                  <c:v>181</c:v>
                </c:pt>
                <c:pt idx="25" formatCode="0.0">
                  <c:v>189</c:v>
                </c:pt>
                <c:pt idx="26" formatCode="0.0">
                  <c:v>195</c:v>
                </c:pt>
                <c:pt idx="27" formatCode="0.0">
                  <c:v>200.3</c:v>
                </c:pt>
                <c:pt idx="28" formatCode="0.0">
                  <c:v>210.9</c:v>
                </c:pt>
                <c:pt idx="29" formatCode="0.0">
                  <c:v>207.2</c:v>
                </c:pt>
                <c:pt idx="30" formatCode="0.0">
                  <c:v>211.7</c:v>
                </c:pt>
                <c:pt idx="31" formatCode="0.0">
                  <c:v>200.4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29-4DAD-A2ED-9F304B39AE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axId val="160530112"/>
        <c:axId val="160525016"/>
      </c:barChart>
      <c:lineChart>
        <c:grouping val="standard"/>
        <c:varyColors val="0"/>
        <c:ser>
          <c:idx val="1"/>
          <c:order val="1"/>
          <c:tx>
            <c:strRef>
              <c:f>Лист1!$A$13</c:f>
              <c:strCache>
                <c:ptCount val="1"/>
                <c:pt idx="0">
                  <c:v>Уголь для коксования </c:v>
                </c:pt>
              </c:strCache>
            </c:strRef>
          </c:tx>
          <c:spPr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diamond"/>
            <c:size val="7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</c:marker>
          <c:cat>
            <c:numRef>
              <c:f>Лист1!$B$11:$AG$11</c:f>
              <c:numCache>
                <c:formatCode>General</c:formatCode>
                <c:ptCount val="3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</c:numCache>
            </c:numRef>
          </c:cat>
          <c:val>
            <c:numRef>
              <c:f>Лист1!$B$13:$AG$13</c:f>
              <c:numCache>
                <c:formatCode>General</c:formatCode>
                <c:ptCount val="32"/>
                <c:pt idx="0">
                  <c:v>66.599999999999994</c:v>
                </c:pt>
                <c:pt idx="1">
                  <c:v>66.5</c:v>
                </c:pt>
                <c:pt idx="2">
                  <c:v>50.5</c:v>
                </c:pt>
                <c:pt idx="3">
                  <c:v>46.8</c:v>
                </c:pt>
                <c:pt idx="4">
                  <c:v>49.8</c:v>
                </c:pt>
                <c:pt idx="5">
                  <c:v>47.6</c:v>
                </c:pt>
                <c:pt idx="6">
                  <c:v>45.1</c:v>
                </c:pt>
                <c:pt idx="7">
                  <c:v>43.9</c:v>
                </c:pt>
                <c:pt idx="8">
                  <c:v>52.1</c:v>
                </c:pt>
                <c:pt idx="9">
                  <c:v>57.9</c:v>
                </c:pt>
                <c:pt idx="10">
                  <c:v>59.4</c:v>
                </c:pt>
                <c:pt idx="11">
                  <c:v>60</c:v>
                </c:pt>
                <c:pt idx="12">
                  <c:v>64.8</c:v>
                </c:pt>
                <c:pt idx="13">
                  <c:v>70.400000000000006</c:v>
                </c:pt>
                <c:pt idx="14">
                  <c:v>65</c:v>
                </c:pt>
                <c:pt idx="15">
                  <c:v>64.900000000000006</c:v>
                </c:pt>
                <c:pt idx="16">
                  <c:v>71.5</c:v>
                </c:pt>
                <c:pt idx="17">
                  <c:v>65.400000000000006</c:v>
                </c:pt>
                <c:pt idx="18">
                  <c:v>60.2</c:v>
                </c:pt>
                <c:pt idx="19">
                  <c:v>66.199999999999989</c:v>
                </c:pt>
                <c:pt idx="20" formatCode="0.0">
                  <c:v>62</c:v>
                </c:pt>
                <c:pt idx="21" formatCode="0.0">
                  <c:v>71.5</c:v>
                </c:pt>
                <c:pt idx="22" formatCode="0.0">
                  <c:v>76</c:v>
                </c:pt>
                <c:pt idx="23" formatCode="0.0">
                  <c:v>78.7</c:v>
                </c:pt>
                <c:pt idx="24" formatCode="0.0">
                  <c:v>81.5</c:v>
                </c:pt>
                <c:pt idx="25" formatCode="0.0">
                  <c:v>84.6</c:v>
                </c:pt>
                <c:pt idx="26" formatCode="0.0">
                  <c:v>85</c:v>
                </c:pt>
                <c:pt idx="27" formatCode="0.0">
                  <c:v>90.3</c:v>
                </c:pt>
                <c:pt idx="28" formatCode="0.0">
                  <c:v>96.9</c:v>
                </c:pt>
                <c:pt idx="29" formatCode="0.0">
                  <c:v>95.2</c:v>
                </c:pt>
                <c:pt idx="30" formatCode="0.0">
                  <c:v>95.7</c:v>
                </c:pt>
                <c:pt idx="31" formatCode="0.0">
                  <c:v>89.5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329-4DAD-A2ED-9F304B39AED1}"/>
            </c:ext>
          </c:extLst>
        </c:ser>
        <c:ser>
          <c:idx val="3"/>
          <c:order val="2"/>
          <c:tx>
            <c:strRef>
              <c:f>Лист1!$A$14</c:f>
              <c:strCache>
                <c:ptCount val="1"/>
                <c:pt idx="0">
                  <c:v>Энергетический уголь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circle"/>
            <c:size val="7"/>
            <c:spPr>
              <a:solidFill>
                <a:srgbClr val="C00000"/>
              </a:solidFill>
              <a:ln>
                <a:solidFill>
                  <a:schemeClr val="bg1"/>
                </a:solidFill>
              </a:ln>
            </c:spPr>
          </c:marker>
          <c:cat>
            <c:numRef>
              <c:f>Лист1!$B$11:$AG$11</c:f>
              <c:numCache>
                <c:formatCode>General</c:formatCode>
                <c:ptCount val="3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</c:numCache>
            </c:numRef>
          </c:cat>
          <c:val>
            <c:numRef>
              <c:f>Лист1!$B$14:$AG$14</c:f>
              <c:numCache>
                <c:formatCode>General</c:formatCode>
                <c:ptCount val="32"/>
                <c:pt idx="0">
                  <c:v>73.5</c:v>
                </c:pt>
                <c:pt idx="1">
                  <c:v>65.7</c:v>
                </c:pt>
                <c:pt idx="2">
                  <c:v>58.6</c:v>
                </c:pt>
                <c:pt idx="3">
                  <c:v>59.6</c:v>
                </c:pt>
                <c:pt idx="4">
                  <c:v>48.3</c:v>
                </c:pt>
                <c:pt idx="5">
                  <c:v>43.1</c:v>
                </c:pt>
                <c:pt idx="6">
                  <c:v>38.4</c:v>
                </c:pt>
                <c:pt idx="7">
                  <c:v>30.7</c:v>
                </c:pt>
                <c:pt idx="8">
                  <c:v>28</c:v>
                </c:pt>
                <c:pt idx="9">
                  <c:v>26.9</c:v>
                </c:pt>
                <c:pt idx="10">
                  <c:v>25.1</c:v>
                </c:pt>
                <c:pt idx="11">
                  <c:v>21.1</c:v>
                </c:pt>
                <c:pt idx="12">
                  <c:v>20.399999999999999</c:v>
                </c:pt>
                <c:pt idx="13">
                  <c:v>29.2</c:v>
                </c:pt>
                <c:pt idx="14">
                  <c:v>35.200000000000003</c:v>
                </c:pt>
                <c:pt idx="15">
                  <c:v>56.8</c:v>
                </c:pt>
                <c:pt idx="16">
                  <c:v>55.3</c:v>
                </c:pt>
                <c:pt idx="17">
                  <c:v>56.3</c:v>
                </c:pt>
                <c:pt idx="18">
                  <c:v>57.8</c:v>
                </c:pt>
                <c:pt idx="19">
                  <c:v>61.4</c:v>
                </c:pt>
                <c:pt idx="20" formatCode="0.0">
                  <c:v>79.3</c:v>
                </c:pt>
                <c:pt idx="21" formatCode="0.0">
                  <c:v>80.2</c:v>
                </c:pt>
                <c:pt idx="22" formatCode="0.0">
                  <c:v>91.5</c:v>
                </c:pt>
                <c:pt idx="23" formatCode="0.0">
                  <c:v>94</c:v>
                </c:pt>
                <c:pt idx="24" formatCode="0.0">
                  <c:v>99.5</c:v>
                </c:pt>
                <c:pt idx="25" formatCode="0.0">
                  <c:v>104.4</c:v>
                </c:pt>
                <c:pt idx="26" formatCode="0.0">
                  <c:v>110</c:v>
                </c:pt>
                <c:pt idx="27" formatCode="0.0">
                  <c:v>110</c:v>
                </c:pt>
                <c:pt idx="28" formatCode="0.0">
                  <c:v>114</c:v>
                </c:pt>
                <c:pt idx="29" formatCode="0.0">
                  <c:v>112</c:v>
                </c:pt>
                <c:pt idx="30" formatCode="0.0">
                  <c:v>116</c:v>
                </c:pt>
                <c:pt idx="31" formatCode="0.0">
                  <c:v>110.9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329-4DAD-A2ED-9F304B39AE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530112"/>
        <c:axId val="160525016"/>
      </c:lineChart>
      <c:catAx>
        <c:axId val="160530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900"/>
            </a:pPr>
            <a:endParaRPr lang="ru-RU"/>
          </a:p>
        </c:txPr>
        <c:crossAx val="160525016"/>
        <c:crosses val="autoZero"/>
        <c:auto val="1"/>
        <c:lblAlgn val="ctr"/>
        <c:lblOffset val="100"/>
        <c:noMultiLvlLbl val="0"/>
      </c:catAx>
      <c:valAx>
        <c:axId val="160525016"/>
        <c:scaling>
          <c:orientation val="minMax"/>
        </c:scaling>
        <c:delete val="1"/>
        <c:axPos val="l"/>
        <c:majorGridlines>
          <c:spPr>
            <a:ln w="3175">
              <a:solidFill>
                <a:schemeClr val="bg1">
                  <a:lumMod val="85000"/>
                </a:schemeClr>
              </a:solidFill>
            </a:ln>
          </c:spPr>
        </c:majorGridlines>
        <c:numFmt formatCode="0" sourceLinked="0"/>
        <c:majorTickMark val="out"/>
        <c:minorTickMark val="none"/>
        <c:tickLblPos val="none"/>
        <c:crossAx val="160530112"/>
        <c:crosses val="autoZero"/>
        <c:crossBetween val="between"/>
      </c:valAx>
      <c:spPr>
        <a:noFill/>
        <a:ln w="25400">
          <a:noFill/>
        </a:ln>
      </c:spPr>
    </c:plotArea>
    <c:legend>
      <c:legendPos val="l"/>
      <c:layout>
        <c:manualLayout>
          <c:xMode val="edge"/>
          <c:yMode val="edge"/>
          <c:x val="8.6163333333333328E-2"/>
          <c:y val="0.12266710483812765"/>
          <c:w val="0.50756577777777778"/>
          <c:h val="0.18108346535701048"/>
        </c:manualLayout>
      </c:layout>
      <c:overlay val="0"/>
      <c:txPr>
        <a:bodyPr/>
        <a:lstStyle/>
        <a:p>
          <a:pPr>
            <a:defRPr sz="1100" b="0"/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</c:spPr>
  <c:txPr>
    <a:bodyPr/>
    <a:lstStyle/>
    <a:p>
      <a:pPr>
        <a:defRPr sz="800" b="0">
          <a:latin typeface="Arial Narrow" pitchFamily="34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021091424897422E-4"/>
          <c:y val="0.13111650339174141"/>
          <c:w val="0.99945972222222224"/>
          <c:h val="0.716217996374575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Лист1!$A$4</c:f>
              <c:strCache>
                <c:ptCount val="1"/>
                <c:pt idx="0">
                  <c:v>Производительность труда рабочего по добыче, т/мес.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</c:spPr>
          <c:invertIfNegative val="0"/>
          <c:dPt>
            <c:idx val="5"/>
            <c:invertIfNegative val="0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16AC-46D4-9362-693DB43889A1}"/>
              </c:ext>
            </c:extLst>
          </c:dPt>
          <c:dLbls>
            <c:dLbl>
              <c:idx val="10"/>
              <c:layout>
                <c:manualLayout>
                  <c:x val="-4.2869003024346983E-17"/>
                  <c:y val="1.33483470121774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7EB-4E9E-A7DA-4C182070C502}"/>
                </c:ext>
              </c:extLst>
            </c:dLbl>
            <c:dLbl>
              <c:idx val="11"/>
              <c:layout>
                <c:manualLayout>
                  <c:x val="0"/>
                  <c:y val="-9.7887878089301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7EB-4E9E-A7DA-4C182070C502}"/>
                </c:ext>
              </c:extLst>
            </c:dLbl>
            <c:dLbl>
              <c:idx val="12"/>
              <c:layout>
                <c:manualLayout>
                  <c:x val="0"/>
                  <c:y val="-7.7275132275132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6AC-46D4-9362-693DB43889A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0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Лист1!$E$3:$AJ$3</c:f>
              <c:numCache>
                <c:formatCode>General</c:formatCode>
                <c:ptCount val="3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</c:numCache>
            </c:numRef>
          </c:cat>
          <c:val>
            <c:numRef>
              <c:f>Лист1!$E$4:$AJ$4</c:f>
              <c:numCache>
                <c:formatCode>General</c:formatCode>
                <c:ptCount val="32"/>
                <c:pt idx="0">
                  <c:v>85</c:v>
                </c:pt>
                <c:pt idx="1">
                  <c:v>70</c:v>
                </c:pt>
                <c:pt idx="2">
                  <c:v>68</c:v>
                </c:pt>
                <c:pt idx="3">
                  <c:v>64</c:v>
                </c:pt>
                <c:pt idx="4">
                  <c:v>68</c:v>
                </c:pt>
                <c:pt idx="5">
                  <c:v>72</c:v>
                </c:pt>
                <c:pt idx="6">
                  <c:v>85</c:v>
                </c:pt>
                <c:pt idx="7">
                  <c:v>87.9</c:v>
                </c:pt>
                <c:pt idx="8">
                  <c:v>102.9</c:v>
                </c:pt>
                <c:pt idx="9">
                  <c:v>110.3</c:v>
                </c:pt>
                <c:pt idx="10">
                  <c:v>116.6</c:v>
                </c:pt>
                <c:pt idx="11">
                  <c:v>118.3</c:v>
                </c:pt>
                <c:pt idx="12">
                  <c:v>137.69999999999999</c:v>
                </c:pt>
                <c:pt idx="13">
                  <c:v>159.1</c:v>
                </c:pt>
                <c:pt idx="14">
                  <c:v>164.6</c:v>
                </c:pt>
                <c:pt idx="15">
                  <c:v>176.9</c:v>
                </c:pt>
                <c:pt idx="16">
                  <c:v>184.9</c:v>
                </c:pt>
                <c:pt idx="17">
                  <c:v>202.2</c:v>
                </c:pt>
                <c:pt idx="18">
                  <c:v>205.4</c:v>
                </c:pt>
                <c:pt idx="19">
                  <c:v>238</c:v>
                </c:pt>
                <c:pt idx="20">
                  <c:v>244.59200000000001</c:v>
                </c:pt>
                <c:pt idx="21">
                  <c:v>249.95699999999999</c:v>
                </c:pt>
                <c:pt idx="22">
                  <c:v>256.7</c:v>
                </c:pt>
                <c:pt idx="23">
                  <c:v>282</c:v>
                </c:pt>
                <c:pt idx="24">
                  <c:v>299.39999999999998</c:v>
                </c:pt>
                <c:pt idx="25">
                  <c:v>324.7</c:v>
                </c:pt>
                <c:pt idx="26">
                  <c:v>350</c:v>
                </c:pt>
                <c:pt idx="27">
                  <c:v>380</c:v>
                </c:pt>
                <c:pt idx="28">
                  <c:v>408.6</c:v>
                </c:pt>
                <c:pt idx="29">
                  <c:v>384.1</c:v>
                </c:pt>
                <c:pt idx="30">
                  <c:v>430.1</c:v>
                </c:pt>
                <c:pt idx="31">
                  <c:v>436.1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6AC-46D4-9362-693DB43889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270778768"/>
        <c:axId val="270782296"/>
      </c:barChart>
      <c:lineChart>
        <c:grouping val="standard"/>
        <c:varyColors val="0"/>
        <c:ser>
          <c:idx val="1"/>
          <c:order val="1"/>
          <c:tx>
            <c:strRef>
              <c:f>Лист1!$A$5</c:f>
              <c:strCache>
                <c:ptCount val="1"/>
                <c:pt idx="0">
                  <c:v>Среднесписочная численность рабочих по добыче, тыс.чел.</c:v>
                </c:pt>
              </c:strCache>
            </c:strRef>
          </c:tx>
          <c:spPr>
            <a:ln w="34925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square"/>
            <c:size val="13"/>
            <c:spPr>
              <a:solidFill>
                <a:schemeClr val="bg1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Лист1!$E$3:$AJ$3</c:f>
              <c:numCache>
                <c:formatCode>General</c:formatCode>
                <c:ptCount val="3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</c:numCache>
            </c:numRef>
          </c:cat>
          <c:val>
            <c:numRef>
              <c:f>Лист1!$E$5:$AJ$5</c:f>
              <c:numCache>
                <c:formatCode>General</c:formatCode>
                <c:ptCount val="32"/>
                <c:pt idx="0">
                  <c:v>349</c:v>
                </c:pt>
                <c:pt idx="1">
                  <c:v>369</c:v>
                </c:pt>
                <c:pt idx="2">
                  <c:v>372.1</c:v>
                </c:pt>
                <c:pt idx="3">
                  <c:v>341.7</c:v>
                </c:pt>
                <c:pt idx="4">
                  <c:v>306.3</c:v>
                </c:pt>
                <c:pt idx="5">
                  <c:v>275.7</c:v>
                </c:pt>
                <c:pt idx="6">
                  <c:v>236.4</c:v>
                </c:pt>
                <c:pt idx="7">
                  <c:v>211.5</c:v>
                </c:pt>
                <c:pt idx="8">
                  <c:v>196.1</c:v>
                </c:pt>
                <c:pt idx="9">
                  <c:v>191.2</c:v>
                </c:pt>
                <c:pt idx="10">
                  <c:v>190</c:v>
                </c:pt>
                <c:pt idx="11">
                  <c:v>175.5</c:v>
                </c:pt>
                <c:pt idx="12">
                  <c:v>163.6</c:v>
                </c:pt>
                <c:pt idx="13">
                  <c:v>148.19999999999999</c:v>
                </c:pt>
                <c:pt idx="14">
                  <c:v>150.30000000000001</c:v>
                </c:pt>
                <c:pt idx="15">
                  <c:v>143.5</c:v>
                </c:pt>
                <c:pt idx="16">
                  <c:v>137.6</c:v>
                </c:pt>
                <c:pt idx="17">
                  <c:v>132.4</c:v>
                </c:pt>
                <c:pt idx="18">
                  <c:v>119.8</c:v>
                </c:pt>
                <c:pt idx="19">
                  <c:v>118.1</c:v>
                </c:pt>
                <c:pt idx="20">
                  <c:v>116.8</c:v>
                </c:pt>
                <c:pt idx="21">
                  <c:v>117.8</c:v>
                </c:pt>
                <c:pt idx="22">
                  <c:v>112.4</c:v>
                </c:pt>
                <c:pt idx="23">
                  <c:v>102.9</c:v>
                </c:pt>
                <c:pt idx="24">
                  <c:v>96.9</c:v>
                </c:pt>
                <c:pt idx="25">
                  <c:v>92.1</c:v>
                </c:pt>
                <c:pt idx="26">
                  <c:v>91</c:v>
                </c:pt>
                <c:pt idx="27">
                  <c:v>95</c:v>
                </c:pt>
                <c:pt idx="28">
                  <c:v>90.3</c:v>
                </c:pt>
                <c:pt idx="29">
                  <c:v>87.1</c:v>
                </c:pt>
                <c:pt idx="30">
                  <c:v>85.7</c:v>
                </c:pt>
                <c:pt idx="31">
                  <c:v>84.8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6AC-46D4-9362-693DB43889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0778768"/>
        <c:axId val="270782296"/>
      </c:lineChart>
      <c:catAx>
        <c:axId val="270778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900" b="0"/>
            </a:pPr>
            <a:endParaRPr lang="ru-RU"/>
          </a:p>
        </c:txPr>
        <c:crossAx val="270782296"/>
        <c:crosses val="autoZero"/>
        <c:auto val="1"/>
        <c:lblAlgn val="ctr"/>
        <c:lblOffset val="100"/>
        <c:noMultiLvlLbl val="0"/>
      </c:catAx>
      <c:valAx>
        <c:axId val="270782296"/>
        <c:scaling>
          <c:orientation val="minMax"/>
        </c:scaling>
        <c:delete val="1"/>
        <c:axPos val="l"/>
        <c:majorGridlines>
          <c:spPr>
            <a:ln w="3175">
              <a:solidFill>
                <a:schemeClr val="bg1">
                  <a:lumMod val="85000"/>
                </a:schemeClr>
              </a:solidFill>
            </a:ln>
          </c:spPr>
        </c:majorGridlines>
        <c:numFmt formatCode="0" sourceLinked="0"/>
        <c:majorTickMark val="out"/>
        <c:minorTickMark val="none"/>
        <c:tickLblPos val="none"/>
        <c:crossAx val="2707787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3472067286409917"/>
          <c:y val="0.10135879866278291"/>
          <c:w val="0.7382109340416112"/>
          <c:h val="9.8026967164467765E-2"/>
        </c:manualLayout>
      </c:layout>
      <c:overlay val="0"/>
      <c:txPr>
        <a:bodyPr/>
        <a:lstStyle/>
        <a:p>
          <a:pPr>
            <a:defRPr sz="900" b="0"/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</c:spPr>
  <c:txPr>
    <a:bodyPr/>
    <a:lstStyle/>
    <a:p>
      <a:pPr>
        <a:defRPr sz="900" b="0">
          <a:latin typeface="Arial Narrow" pitchFamily="34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1015895061728394E-2"/>
          <c:y val="9.2648039106765917E-2"/>
          <c:w val="0.9779682098765432"/>
          <c:h val="0.76114236625201559"/>
        </c:manualLayout>
      </c:layout>
      <c:lineChart>
        <c:grouping val="standar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Удельный показатель смертельного травматизма на 1 млнтонн добытого угля, (чел.)</c:v>
                </c:pt>
              </c:strCache>
            </c:strRef>
          </c:tx>
          <c:spPr>
            <a:ln w="15875">
              <a:solidFill>
                <a:srgbClr val="FF000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FF0000"/>
              </a:solidFill>
              <a:ln w="6350">
                <a:solidFill>
                  <a:sysClr val="window" lastClr="FFFFFF"/>
                </a:solidFill>
              </a:ln>
            </c:spPr>
          </c:marker>
          <c:dLbls>
            <c:dLbl>
              <c:idx val="1"/>
              <c:layout>
                <c:manualLayout>
                  <c:x val="-3.3043128998481844E-2"/>
                  <c:y val="-0.124995370884716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C11-4D83-BA6B-5AF2E790DF72}"/>
                </c:ext>
              </c:extLst>
            </c:dLbl>
            <c:dLbl>
              <c:idx val="5"/>
              <c:layout>
                <c:manualLayout>
                  <c:x val="-2.91942113466193E-2"/>
                  <c:y val="5.03569018661759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DC11-4D83-BA6B-5AF2E790DF72}"/>
                </c:ext>
              </c:extLst>
            </c:dLbl>
            <c:dLbl>
              <c:idx val="15"/>
              <c:layout>
                <c:manualLayout>
                  <c:x val="-2.919421134661928E-2"/>
                  <c:y val="5.48063508702351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DC11-4D83-BA6B-5AF2E790DF72}"/>
                </c:ext>
              </c:extLst>
            </c:dLbl>
            <c:dLbl>
              <c:idx val="27"/>
              <c:layout>
                <c:manualLayout>
                  <c:x val="-2.919421134661928E-2"/>
                  <c:y val="-6.37048985280383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479-4162-AC6F-AA62F30EB050}"/>
                </c:ext>
              </c:extLst>
            </c:dLbl>
            <c:dLbl>
              <c:idx val="31"/>
              <c:numFmt formatCode="0.000" sourceLinked="0"/>
              <c:spPr>
                <a:noFill/>
                <a:ln w="25407">
                  <a:noFill/>
                </a:ln>
              </c:spPr>
              <c:txPr>
                <a:bodyPr rot="-5400000" vert="horz"/>
                <a:lstStyle/>
                <a:p>
                  <a:pPr>
                    <a:defRPr sz="900"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E76-460F-BF32-F3D74D071EDD}"/>
                </c:ext>
              </c:extLst>
            </c:dLbl>
            <c:dLbl>
              <c:idx val="33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C11-4D83-BA6B-5AF2E790DF72}"/>
                </c:ext>
              </c:extLst>
            </c:dLbl>
            <c:dLbl>
              <c:idx val="3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C11-4D83-BA6B-5AF2E790DF72}"/>
                </c:ext>
              </c:extLst>
            </c:dLbl>
            <c:dLbl>
              <c:idx val="35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C11-4D83-BA6B-5AF2E790DF72}"/>
                </c:ext>
              </c:extLst>
            </c:dLbl>
            <c:dLbl>
              <c:idx val="38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C11-4D83-BA6B-5AF2E790DF72}"/>
                </c:ext>
              </c:extLst>
            </c:dLbl>
            <c:dLbl>
              <c:idx val="4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C11-4D83-BA6B-5AF2E790DF72}"/>
                </c:ext>
              </c:extLst>
            </c:dLbl>
            <c:dLbl>
              <c:idx val="4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C11-4D83-BA6B-5AF2E790DF72}"/>
                </c:ext>
              </c:extLst>
            </c:dLbl>
            <c:dLbl>
              <c:idx val="43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C11-4D83-BA6B-5AF2E790DF72}"/>
                </c:ext>
              </c:extLst>
            </c:dLbl>
            <c:dLbl>
              <c:idx val="46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C11-4D83-BA6B-5AF2E790DF72}"/>
                </c:ext>
              </c:extLst>
            </c:dLbl>
            <c:dLbl>
              <c:idx val="4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C11-4D83-BA6B-5AF2E790DF72}"/>
                </c:ext>
              </c:extLst>
            </c:dLbl>
            <c:numFmt formatCode="0.00" sourceLinked="0"/>
            <c:spPr>
              <a:noFill/>
              <a:ln w="25407">
                <a:noFill/>
              </a:ln>
            </c:spPr>
            <c:txPr>
              <a:bodyPr rot="-5400000" vert="horz"/>
              <a:lstStyle/>
              <a:p>
                <a:pPr>
                  <a:defRPr sz="9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Sheet1!$B$1:$AG$1</c:f>
              <c:numCache>
                <c:formatCode>General</c:formatCode>
                <c:ptCount val="3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</c:numCache>
            </c:numRef>
          </c:cat>
          <c:val>
            <c:numRef>
              <c:f>Sheet1!$B$2:$AG$2</c:f>
              <c:numCache>
                <c:formatCode>0.00</c:formatCode>
                <c:ptCount val="32"/>
                <c:pt idx="1">
                  <c:v>0.92019058963668843</c:v>
                </c:pt>
                <c:pt idx="2">
                  <c:v>1.0743530953160825</c:v>
                </c:pt>
                <c:pt idx="3">
                  <c:v>1.0762992996682639</c:v>
                </c:pt>
                <c:pt idx="4">
                  <c:v>1.0692541856925417</c:v>
                </c:pt>
                <c:pt idx="5">
                  <c:v>0.71764705882352942</c:v>
                </c:pt>
                <c:pt idx="6">
                  <c:v>1.1783960720130933</c:v>
                </c:pt>
                <c:pt idx="7">
                  <c:v>0.77055531640120534</c:v>
                </c:pt>
                <c:pt idx="8">
                  <c:v>0.56603773584905659</c:v>
                </c:pt>
                <c:pt idx="9">
                  <c:v>0.65917022101589773</c:v>
                </c:pt>
                <c:pt idx="10" formatCode="General">
                  <c:v>0.49</c:v>
                </c:pt>
                <c:pt idx="11" formatCode="General">
                  <c:v>0.34</c:v>
                </c:pt>
                <c:pt idx="12" formatCode="General">
                  <c:v>0.42</c:v>
                </c:pt>
                <c:pt idx="13" formatCode="General">
                  <c:v>0.54</c:v>
                </c:pt>
                <c:pt idx="14" formatCode="General">
                  <c:v>0.42</c:v>
                </c:pt>
                <c:pt idx="15" formatCode="General">
                  <c:v>0.27</c:v>
                </c:pt>
                <c:pt idx="16" formatCode="General">
                  <c:v>0.77</c:v>
                </c:pt>
                <c:pt idx="17" formatCode="General">
                  <c:v>0.19</c:v>
                </c:pt>
                <c:pt idx="18" formatCode="General">
                  <c:v>0.19</c:v>
                </c:pt>
                <c:pt idx="19" formatCode="General">
                  <c:v>0.45</c:v>
                </c:pt>
                <c:pt idx="20" formatCode="General">
                  <c:v>0.17</c:v>
                </c:pt>
                <c:pt idx="21" formatCode="General">
                  <c:v>0.15</c:v>
                </c:pt>
                <c:pt idx="22" formatCode="General">
                  <c:v>0.21</c:v>
                </c:pt>
                <c:pt idx="23" formatCode="General">
                  <c:v>0.1</c:v>
                </c:pt>
                <c:pt idx="24" formatCode="General">
                  <c:v>7.0000000000000007E-2</c:v>
                </c:pt>
                <c:pt idx="25" formatCode="General">
                  <c:v>0.16</c:v>
                </c:pt>
                <c:pt idx="26" formatCode="General">
                  <c:v>0.04</c:v>
                </c:pt>
                <c:pt idx="27" formatCode="General">
                  <c:v>0.04</c:v>
                </c:pt>
                <c:pt idx="28" formatCode="General">
                  <c:v>0.03</c:v>
                </c:pt>
                <c:pt idx="29" formatCode="General">
                  <c:v>0.04</c:v>
                </c:pt>
                <c:pt idx="30" formatCode="General">
                  <c:v>0.14000000000000001</c:v>
                </c:pt>
                <c:pt idx="31" formatCode="General">
                  <c:v>1.6E-2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DC11-4D83-BA6B-5AF2E790D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6075688"/>
        <c:axId val="270780336"/>
      </c:lineChart>
      <c:valAx>
        <c:axId val="270780336"/>
        <c:scaling>
          <c:orientation val="minMax"/>
        </c:scaling>
        <c:delete val="1"/>
        <c:axPos val="r"/>
        <c:numFmt formatCode="0.00" sourceLinked="1"/>
        <c:majorTickMark val="out"/>
        <c:minorTickMark val="none"/>
        <c:tickLblPos val="nextTo"/>
        <c:crossAx val="276075688"/>
        <c:crosses val="max"/>
        <c:crossBetween val="between"/>
      </c:valAx>
      <c:catAx>
        <c:axId val="276075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900"/>
            </a:pPr>
            <a:endParaRPr lang="ru-RU"/>
          </a:p>
        </c:txPr>
        <c:crossAx val="270780336"/>
        <c:crosses val="autoZero"/>
        <c:auto val="1"/>
        <c:lblAlgn val="ctr"/>
        <c:lblOffset val="100"/>
        <c:noMultiLvlLbl val="0"/>
      </c:catAx>
      <c:spPr>
        <a:noFill/>
        <a:ln w="25407">
          <a:noFill/>
        </a:ln>
      </c:spPr>
    </c:plotArea>
    <c:plotVisOnly val="1"/>
    <c:dispBlanksAs val="gap"/>
    <c:showDLblsOverMax val="0"/>
  </c:chart>
  <c:spPr>
    <a:noFill/>
    <a:ln>
      <a:solidFill>
        <a:srgbClr val="1F497D">
          <a:lumMod val="60000"/>
          <a:lumOff val="40000"/>
        </a:srgb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Narrow" pitchFamily="34" charset="0"/>
          <a:ea typeface="Arial Cyr"/>
          <a:cs typeface="Arial Cyr"/>
        </a:defRPr>
      </a:pPr>
      <a:endParaRPr lang="ru-RU"/>
    </a:p>
  </c:txPr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87457405568099"/>
          <c:y val="5.7856909349462408E-2"/>
          <c:w val="0.82685386344210432"/>
          <c:h val="0.58232430953524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Лист1!$A$8</c:f>
              <c:strCache>
                <c:ptCount val="1"/>
                <c:pt idx="0">
                  <c:v>Фактический объем бюджетных средств, всего млн руб.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5.8856645682993002E-2"/>
                  <c:y val="-4.310013643875155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8D41-4359-BF10-47CA1A4EED83}"/>
                </c:ext>
              </c:extLst>
            </c:dLbl>
            <c:dLbl>
              <c:idx val="1"/>
              <c:layout>
                <c:manualLayout>
                  <c:x val="-3.8384768923691082E-2"/>
                  <c:y val="9.40377476404485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8D41-4359-BF10-47CA1A4EED83}"/>
                </c:ext>
              </c:extLst>
            </c:dLbl>
            <c:dLbl>
              <c:idx val="2"/>
              <c:layout>
                <c:manualLayout>
                  <c:x val="-4.3502738113516556E-2"/>
                  <c:y val="9.40377476404485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8D41-4359-BF10-47CA1A4EED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Лист1!$B$7:$E$7</c:f>
              <c:numCache>
                <c:formatCode>General</c:formatCode>
                <c:ptCount val="4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</c:numCache>
            </c:numRef>
          </c:cat>
          <c:val>
            <c:numRef>
              <c:f>Лист1!$B$8:$E$8</c:f>
              <c:numCache>
                <c:formatCode>General</c:formatCode>
                <c:ptCount val="4"/>
                <c:pt idx="0">
                  <c:v>7283.1</c:v>
                </c:pt>
                <c:pt idx="1">
                  <c:v>7637.8</c:v>
                </c:pt>
                <c:pt idx="2">
                  <c:v>10361</c:v>
                </c:pt>
                <c:pt idx="3">
                  <c:v>6431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41-4359-BF10-47CA1A4EED83}"/>
            </c:ext>
          </c:extLst>
        </c:ser>
        <c:ser>
          <c:idx val="1"/>
          <c:order val="1"/>
          <c:tx>
            <c:strRef>
              <c:f>Лист1!$A$9</c:f>
              <c:strCache>
                <c:ptCount val="1"/>
                <c:pt idx="0">
                  <c:v>в т. ч. на социально-экологические мероприятия, млн руб.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1.7912892164389169E-2"/>
                  <c:y val="4.70188738202242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8D41-4359-BF10-47CA1A4EED83}"/>
                </c:ext>
              </c:extLst>
            </c:dLbl>
            <c:dLbl>
              <c:idx val="1"/>
              <c:layout>
                <c:manualLayout>
                  <c:x val="2.3030861354214647E-2"/>
                  <c:y val="4.70188738202234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8D41-4359-BF10-47CA1A4EED83}"/>
                </c:ext>
              </c:extLst>
            </c:dLbl>
            <c:dLbl>
              <c:idx val="2"/>
              <c:layout>
                <c:manualLayout>
                  <c:x val="2.047187675930191E-2"/>
                  <c:y val="1.88075495280896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8D41-4359-BF10-47CA1A4EED83}"/>
                </c:ext>
              </c:extLst>
            </c:dLbl>
            <c:dLbl>
              <c:idx val="3"/>
              <c:layout>
                <c:manualLayout>
                  <c:x val="1.5353907569476431E-2"/>
                  <c:y val="-8.620027287750311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8D41-4359-BF10-47CA1A4EED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Лист1!$B$7:$E$7</c:f>
              <c:numCache>
                <c:formatCode>General</c:formatCode>
                <c:ptCount val="4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</c:numCache>
            </c:numRef>
          </c:cat>
          <c:val>
            <c:numRef>
              <c:f>Лист1!$B$9:$E$9</c:f>
              <c:numCache>
                <c:formatCode>General</c:formatCode>
                <c:ptCount val="4"/>
                <c:pt idx="0">
                  <c:v>1237.9000000000001</c:v>
                </c:pt>
                <c:pt idx="1">
                  <c:v>1225.9000000000001</c:v>
                </c:pt>
                <c:pt idx="2">
                  <c:v>2845.5</c:v>
                </c:pt>
                <c:pt idx="3">
                  <c:v>1865.2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41-4359-BF10-47CA1A4EED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457935"/>
        <c:axId val="204443375"/>
      </c:barChart>
      <c:lineChart>
        <c:grouping val="standard"/>
        <c:varyColors val="0"/>
        <c:ser>
          <c:idx val="2"/>
          <c:order val="2"/>
          <c:tx>
            <c:strRef>
              <c:f>Лист1!$A$10</c:f>
              <c:strCache>
                <c:ptCount val="1"/>
                <c:pt idx="0">
                  <c:v>удельный вес инвестиций на социально-экологические мероприятия, %</c:v>
                </c:pt>
              </c:strCache>
            </c:strRef>
          </c:tx>
          <c:spPr>
            <a:ln w="635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tx1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0471876759301934E-2"/>
                  <c:y val="-5.17207612022466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8D41-4359-BF10-47CA1A4EED83}"/>
                </c:ext>
              </c:extLst>
            </c:dLbl>
            <c:dLbl>
              <c:idx val="1"/>
              <c:layout>
                <c:manualLayout>
                  <c:x val="-2.8148830544040077E-2"/>
                  <c:y val="-9.4037747640448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8D41-4359-BF10-47CA1A4EED83}"/>
                </c:ext>
              </c:extLst>
            </c:dLbl>
            <c:dLbl>
              <c:idx val="2"/>
              <c:layout>
                <c:manualLayout>
                  <c:x val="-2.8148830544040125E-2"/>
                  <c:y val="-6.1124535966291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8D41-4359-BF10-47CA1A4EED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Лист1!$B$7:$E$7</c:f>
              <c:numCache>
                <c:formatCode>General</c:formatCode>
                <c:ptCount val="4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</c:numCache>
            </c:numRef>
          </c:cat>
          <c:val>
            <c:numRef>
              <c:f>Лист1!$B$10:$E$10</c:f>
              <c:numCache>
                <c:formatCode>General</c:formatCode>
                <c:ptCount val="4"/>
                <c:pt idx="0">
                  <c:v>17</c:v>
                </c:pt>
                <c:pt idx="1">
                  <c:v>16.100000000000001</c:v>
                </c:pt>
                <c:pt idx="2">
                  <c:v>27.5</c:v>
                </c:pt>
                <c:pt idx="3">
                  <c:v>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41-4359-BF10-47CA1A4EED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447119"/>
        <c:axId val="204464175"/>
      </c:lineChart>
      <c:catAx>
        <c:axId val="2044579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4443375"/>
        <c:crosses val="autoZero"/>
        <c:auto val="1"/>
        <c:lblAlgn val="ctr"/>
        <c:lblOffset val="100"/>
        <c:noMultiLvlLbl val="0"/>
      </c:catAx>
      <c:valAx>
        <c:axId val="2044433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4457935"/>
        <c:crosses val="autoZero"/>
        <c:crossBetween val="between"/>
      </c:valAx>
      <c:valAx>
        <c:axId val="204464175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4447119"/>
        <c:crosses val="max"/>
        <c:crossBetween val="between"/>
      </c:valAx>
      <c:catAx>
        <c:axId val="20444711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446417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3171834117156651E-2"/>
          <c:y val="0.78926288844716652"/>
          <c:w val="0.95979109819932107"/>
          <c:h val="0.182525787260698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0.19248</cdr:x>
      <cdr:y>0.00677</cdr:y>
    </cdr:from>
    <cdr:to>
      <cdr:x>0.80945</cdr:x>
      <cdr:y>0.11676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866160" y="19324"/>
          <a:ext cx="2776365" cy="3139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128016" tIns="64008" rIns="128016" bIns="64008" rtlCol="0">
          <a:spAutoFit/>
        </a:bodyPr>
        <a:lstStyle xmlns:a="http://schemas.openxmlformats.org/drawingml/2006/main">
          <a:defPPr>
            <a:defRPr lang="ru-RU"/>
          </a:defPPr>
          <a:lvl1pPr marL="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64008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28016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92024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56032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320040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84048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448056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512064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u="sng" cap="small" dirty="0">
              <a:latin typeface="Arial Narrow" pitchFamily="34" charset="0"/>
            </a:rPr>
            <a:t>Обогащение  угля,  млн т</a:t>
          </a:r>
          <a:endParaRPr lang="ru-RU" sz="1200" u="sng" cap="small" dirty="0">
            <a:latin typeface="Arial Narrow" pitchFamily="34" charset="0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0.03441</cdr:x>
      <cdr:y>0</cdr:y>
    </cdr:from>
    <cdr:to>
      <cdr:x>0.94562</cdr:x>
      <cdr:y>0.23006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5464" y="0"/>
          <a:ext cx="4116847" cy="6566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algn="ctr"/>
          <a:r>
            <a:rPr lang="ru-RU" sz="1200" b="1" u="sng" cap="small" baseline="0" dirty="0">
              <a:latin typeface="Arial Narrow" pitchFamily="34" charset="0"/>
            </a:rPr>
            <a:t>Удельный объем средств государственной поддержки угольной отрасли на 1 руб. товарной продукции (в текущих ценах), руб./руб.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0.00021</cdr:x>
      <cdr:y>0.01271</cdr:y>
    </cdr:from>
    <cdr:to>
      <cdr:x>0.99223</cdr:x>
      <cdr:y>0.18138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33" y="36278"/>
          <a:ext cx="4481963" cy="4814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u="sng" cap="small" dirty="0">
              <a:latin typeface="Arial Narrow" pitchFamily="34" charset="0"/>
            </a:rPr>
            <a:t>Динамика объемов бюджетного финансирования, млн долл. США</a:t>
          </a:r>
          <a:endParaRPr lang="ru-RU" sz="1200" b="1" u="sng" cap="small" baseline="0" dirty="0">
            <a:latin typeface="Arial Narrow" pitchFamily="34" charset="0"/>
          </a:endParaRPr>
        </a:p>
      </cdr:txBody>
    </cdr:sp>
  </cdr:relSizeAnchor>
  <cdr:relSizeAnchor xmlns:cdr="http://schemas.openxmlformats.org/drawingml/2006/chartDrawing">
    <cdr:from>
      <cdr:x>0.2467</cdr:x>
      <cdr:y>0.13546</cdr:y>
    </cdr:from>
    <cdr:to>
      <cdr:x>0.96891</cdr:x>
      <cdr:y>0.51537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14591" y="386642"/>
          <a:ext cx="3262944" cy="1084377"/>
        </a:xfrm>
        <a:prstGeom xmlns:a="http://schemas.openxmlformats.org/drawingml/2006/main" prst="roundRect">
          <a:avLst>
            <a:gd name="adj" fmla="val 20675"/>
          </a:avLst>
        </a:prstGeom>
        <a:solidFill xmlns:a="http://schemas.openxmlformats.org/drawingml/2006/main">
          <a:schemeClr val="accent1">
            <a:lumMod val="20000"/>
            <a:lumOff val="80000"/>
          </a:schemeClr>
        </a:solidFill>
        <a:effectLst xmlns:a="http://schemas.openxmlformats.org/drawingml/2006/main">
          <a:glow rad="228600">
            <a:schemeClr val="accent1">
              <a:alpha val="14000"/>
            </a:schemeClr>
          </a:glow>
        </a:effectLst>
      </cdr:spPr>
      <cdr:txBody>
        <a:bodyPr xmlns:a="http://schemas.openxmlformats.org/drawingml/2006/main" vertOverflow="clip" wrap="square" rtlCol="0" anchor="ctr" anchorCtr="0"/>
        <a:lstStyle xmlns:a="http://schemas.openxmlformats.org/drawingml/2006/main"/>
        <a:p xmlns:a="http://schemas.openxmlformats.org/drawingml/2006/main">
          <a:r>
            <a:rPr lang="ru-RU" sz="900" dirty="0">
              <a:latin typeface="Arial Narrow" pitchFamily="34" charset="0"/>
            </a:rPr>
            <a:t>Всего за период 1994-2018 годы бюджетное финансирования угольной отрасли осуществлено в объеме </a:t>
          </a:r>
          <a:r>
            <a:rPr lang="ru-RU" sz="900" b="1" dirty="0">
              <a:latin typeface="Arial Narrow" pitchFamily="34" charset="0"/>
            </a:rPr>
            <a:t>13,3 млрд дол. США</a:t>
          </a:r>
        </a:p>
        <a:p xmlns:a="http://schemas.openxmlformats.org/drawingml/2006/main">
          <a:r>
            <a:rPr lang="ru-RU" sz="900" dirty="0">
              <a:latin typeface="Arial Narrow" pitchFamily="34" charset="0"/>
            </a:rPr>
            <a:t>При этом налоговые отчисления отрасли в бюджет только за период 200</a:t>
          </a:r>
          <a:r>
            <a:rPr lang="en-US" sz="900" dirty="0">
              <a:latin typeface="Arial Narrow" pitchFamily="34" charset="0"/>
            </a:rPr>
            <a:t>8</a:t>
          </a:r>
          <a:r>
            <a:rPr lang="ru-RU" sz="900" dirty="0">
              <a:latin typeface="Arial Narrow" pitchFamily="34" charset="0"/>
            </a:rPr>
            <a:t>-2018 годы </a:t>
          </a:r>
          <a:r>
            <a:rPr lang="ru-RU" sz="900" dirty="0">
              <a:solidFill>
                <a:schemeClr val="tx1"/>
              </a:solidFill>
              <a:latin typeface="Arial Narrow" pitchFamily="34" charset="0"/>
            </a:rPr>
            <a:t>составили</a:t>
          </a:r>
          <a:r>
            <a:rPr lang="en-US" sz="900" dirty="0">
              <a:solidFill>
                <a:schemeClr val="tx1"/>
              </a:solidFill>
              <a:latin typeface="Arial Narrow" pitchFamily="34" charset="0"/>
            </a:rPr>
            <a:t> </a:t>
          </a:r>
          <a:r>
            <a:rPr lang="ru-RU" sz="900" dirty="0">
              <a:solidFill>
                <a:schemeClr val="tx1"/>
              </a:solidFill>
              <a:latin typeface="Arial Narrow" pitchFamily="34" charset="0"/>
            </a:rPr>
            <a:t>более </a:t>
          </a:r>
          <a:r>
            <a:rPr lang="ru-RU" sz="900" b="1" dirty="0">
              <a:solidFill>
                <a:schemeClr val="tx1"/>
              </a:solidFill>
              <a:latin typeface="Arial Narrow" pitchFamily="34" charset="0"/>
            </a:rPr>
            <a:t>14 млрд дол. США </a:t>
          </a:r>
        </a:p>
        <a:p xmlns:a="http://schemas.openxmlformats.org/drawingml/2006/main">
          <a:r>
            <a:rPr lang="ru-RU" sz="900" dirty="0">
              <a:solidFill>
                <a:schemeClr val="tx1"/>
              </a:solidFill>
              <a:latin typeface="Arial Narrow" pitchFamily="34" charset="0"/>
            </a:rPr>
            <a:t>Кроме того, в основной капитал </a:t>
          </a:r>
          <a:r>
            <a:rPr lang="ru-RU" sz="900" dirty="0">
              <a:latin typeface="Arial Narrow" pitchFamily="34" charset="0"/>
            </a:rPr>
            <a:t>угольных компаний с начала реструктуризации вложено </a:t>
          </a:r>
          <a:r>
            <a:rPr lang="en-US" sz="900" b="1" dirty="0">
              <a:solidFill>
                <a:schemeClr val="tx1"/>
              </a:solidFill>
              <a:latin typeface="Arial Narrow" pitchFamily="34" charset="0"/>
            </a:rPr>
            <a:t>50 </a:t>
          </a:r>
          <a:r>
            <a:rPr lang="ru-RU" sz="900" b="1" dirty="0">
              <a:solidFill>
                <a:schemeClr val="tx1"/>
              </a:solidFill>
              <a:latin typeface="Arial Narrow" pitchFamily="34" charset="0"/>
            </a:rPr>
            <a:t>млрд дол. США</a:t>
          </a:r>
          <a:endParaRPr lang="ru-RU" sz="900" b="1" dirty="0">
            <a:solidFill>
              <a:schemeClr val="tx1"/>
            </a:solidFill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0.31395</cdr:x>
      <cdr:y>0.03694</cdr:y>
    </cdr:from>
    <cdr:to>
      <cdr:x>0.77243</cdr:x>
      <cdr:y>0.16196</cdr:y>
    </cdr:to>
    <cdr:sp macro="" textlink="">
      <cdr:nvSpPr>
        <cdr:cNvPr id="3" name="Поле 2"/>
        <cdr:cNvSpPr txBox="1"/>
      </cdr:nvSpPr>
      <cdr:spPr>
        <a:xfrm xmlns:a="http://schemas.openxmlformats.org/drawingml/2006/main">
          <a:off x="2009554" y="138224"/>
          <a:ext cx="2934586" cy="467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</cdr:x>
      <cdr:y>0</cdr:y>
    </cdr:from>
    <cdr:to>
      <cdr:x>0.99955</cdr:x>
      <cdr:y>0.06754</cdr:y>
    </cdr:to>
    <cdr:sp macro="" textlink="">
      <cdr:nvSpPr>
        <cdr:cNvPr id="4" name="Поле 3"/>
        <cdr:cNvSpPr txBox="1"/>
      </cdr:nvSpPr>
      <cdr:spPr>
        <a:xfrm xmlns:a="http://schemas.openxmlformats.org/drawingml/2006/main">
          <a:off x="0" y="0"/>
          <a:ext cx="6322345" cy="2699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300" b="1" u="sng" cap="small" baseline="0" dirty="0">
              <a:latin typeface="Arial Narrow" pitchFamily="34" charset="0"/>
            </a:rPr>
            <a:t>Долгосрочная динамика численности и производительности труда рабочих по добыче угля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0.00045</cdr:x>
      <cdr:y>0</cdr:y>
    </cdr:from>
    <cdr:to>
      <cdr:x>1</cdr:x>
      <cdr:y>0.06754</cdr:y>
    </cdr:to>
    <cdr:sp macro="" textlink="">
      <cdr:nvSpPr>
        <cdr:cNvPr id="2" name="Поле 3"/>
        <cdr:cNvSpPr txBox="1"/>
      </cdr:nvSpPr>
      <cdr:spPr>
        <a:xfrm xmlns:a="http://schemas.openxmlformats.org/drawingml/2006/main">
          <a:off x="2855" y="-137500"/>
          <a:ext cx="6322345" cy="2699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u="sng" cap="small" dirty="0">
              <a:latin typeface="Arial Narrow" pitchFamily="34" charset="0"/>
            </a:rPr>
            <a:t>Смертельный травматизм в угольной промышленности России, (чел.)</a:t>
          </a:r>
          <a:endParaRPr lang="ru-RU" sz="1200" b="1" u="sng" cap="small" baseline="0" dirty="0">
            <a:latin typeface="Arial Narrow" pitchFamily="34" charset="0"/>
          </a:endParaRP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0.00045</cdr:x>
      <cdr:y>0.01271</cdr:y>
    </cdr:from>
    <cdr:to>
      <cdr:x>1</cdr:x>
      <cdr:y>0.08026</cdr:y>
    </cdr:to>
    <cdr:sp macro="" textlink="">
      <cdr:nvSpPr>
        <cdr:cNvPr id="2" name="Поле 3"/>
        <cdr:cNvSpPr txBox="1"/>
      </cdr:nvSpPr>
      <cdr:spPr>
        <a:xfrm xmlns:a="http://schemas.openxmlformats.org/drawingml/2006/main">
          <a:off x="50800" y="50800"/>
          <a:ext cx="6322345" cy="2699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300" b="1" u="sng" cap="small" dirty="0">
              <a:latin typeface="Arial Narrow" pitchFamily="34" charset="0"/>
            </a:rPr>
            <a:t>Удельный показатель смертельного травматизма на 1 млн т добытого угля, (чел.)</a:t>
          </a:r>
          <a:endParaRPr lang="ru-RU" sz="1300" b="1" u="sng" cap="small" baseline="0" dirty="0">
            <a:latin typeface="Arial Narrow" pitchFamily="34" charset="0"/>
          </a:endParaRP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</cdr:x>
      <cdr:y>0.00517</cdr:y>
    </cdr:from>
    <cdr:to>
      <cdr:x>0.91858</cdr:x>
      <cdr:y>0.16148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4756"/>
          <a:ext cx="4150130" cy="4461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 anchor="ctr" anchorCtr="0"/>
        <a:lstStyle xmlns:a="http://schemas.openxmlformats.org/drawingml/2006/main"/>
        <a:p xmlns:a="http://schemas.openxmlformats.org/drawingml/2006/main">
          <a:pPr algn="ctr"/>
          <a:r>
            <a:rPr lang="ru-RU" sz="1200" b="1" u="sng" cap="small" baseline="0" dirty="0">
              <a:latin typeface="Arial Narrow" pitchFamily="34" charset="0"/>
              <a:ea typeface="+mn-ea"/>
              <a:cs typeface="+mn-cs"/>
            </a:rPr>
            <a:t>Динамика поставок российских углей на внутренний и внешний рынки, млн т</a:t>
          </a:r>
          <a:endParaRPr lang="ru-RU" sz="1200" u="sng" cap="small" baseline="0" dirty="0">
            <a:latin typeface="Arial Narrow" pitchFamily="34" charset="0"/>
          </a:endParaRP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0.9056</cdr:x>
      <cdr:y>0.1527</cdr:y>
    </cdr:from>
    <cdr:to>
      <cdr:x>0.99969</cdr:x>
      <cdr:y>0.31285</cdr:y>
    </cdr:to>
    <cdr:sp macro="" textlink="">
      <cdr:nvSpPr>
        <cdr:cNvPr id="30" name="Прямоугольник 29"/>
        <cdr:cNvSpPr/>
      </cdr:nvSpPr>
      <cdr:spPr>
        <a:xfrm xmlns:a="http://schemas.openxmlformats.org/drawingml/2006/main">
          <a:off x="8800731" y="871871"/>
          <a:ext cx="914400" cy="9144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0.00392</cdr:x>
      <cdr:y>0.00417</cdr:y>
    </cdr:from>
    <cdr:to>
      <cdr:x>1</cdr:x>
      <cdr:y>0.20231</cdr:y>
    </cdr:to>
    <cdr:sp macro="" textlink="">
      <cdr:nvSpPr>
        <cdr:cNvPr id="3" name="Поле 3"/>
        <cdr:cNvSpPr txBox="1"/>
      </cdr:nvSpPr>
      <cdr:spPr>
        <a:xfrm xmlns:a="http://schemas.openxmlformats.org/drawingml/2006/main">
          <a:off x="17711" y="11902"/>
          <a:ext cx="4500289" cy="5655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64008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28016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92024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56032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320040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84048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448056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512064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u="sng" cap="small" baseline="0" dirty="0">
              <a:latin typeface="Arial Narrow" pitchFamily="34" charset="0"/>
            </a:rPr>
            <a:t>Долгосрочная</a:t>
          </a:r>
          <a:r>
            <a:rPr lang="ru-RU" sz="1300" b="1" u="sng" cap="small" baseline="0" dirty="0">
              <a:latin typeface="Arial Narrow" pitchFamily="34" charset="0"/>
            </a:rPr>
            <a:t> динамика </a:t>
          </a:r>
          <a:r>
            <a:rPr lang="ru-RU" sz="1200" b="1" u="sng" cap="small" baseline="0" dirty="0">
              <a:latin typeface="Arial Narrow" pitchFamily="34" charset="0"/>
            </a:rPr>
            <a:t>мировых</a:t>
          </a:r>
          <a:r>
            <a:rPr lang="ru-RU" sz="1300" b="1" u="sng" cap="small" baseline="0" dirty="0">
              <a:latin typeface="Arial Narrow" pitchFamily="34" charset="0"/>
            </a:rPr>
            <a:t> цен на уголь, </a:t>
          </a:r>
          <a:r>
            <a:rPr lang="ru-RU" sz="1200" b="1" u="sng" cap="small" baseline="0" dirty="0">
              <a:latin typeface="Arial Narrow" pitchFamily="34" charset="0"/>
            </a:rPr>
            <a:t>долл. США за тонну</a:t>
          </a: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0.03441</cdr:x>
      <cdr:y>0</cdr:y>
    </cdr:from>
    <cdr:to>
      <cdr:x>0.94562</cdr:x>
      <cdr:y>0.05542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7650" y="0"/>
          <a:ext cx="5763586" cy="2214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algn="ctr"/>
          <a:r>
            <a:rPr lang="ru-RU" sz="1300" b="1" u="sng" cap="small" baseline="0" dirty="0">
              <a:latin typeface="Arial Narrow" pitchFamily="34" charset="0"/>
            </a:rPr>
            <a:t>Трудовые </a:t>
          </a:r>
          <a:r>
            <a:rPr lang="ru-RU" sz="1200" b="1" u="sng" cap="small" baseline="0" dirty="0">
              <a:latin typeface="Arial Narrow" pitchFamily="34" charset="0"/>
            </a:rPr>
            <a:t>отношения</a:t>
          </a:r>
          <a:r>
            <a:rPr lang="ru-RU" sz="1300" b="1" u="sng" cap="small" baseline="0" dirty="0">
              <a:latin typeface="Arial Narrow" pitchFamily="34" charset="0"/>
            </a:rPr>
            <a:t> и протестное движение</a:t>
          </a:r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0.03441</cdr:x>
      <cdr:y>0</cdr:y>
    </cdr:from>
    <cdr:to>
      <cdr:x>0.99378</cdr:x>
      <cdr:y>0.13463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5464" y="0"/>
          <a:ext cx="4334452" cy="3842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algn="ctr"/>
          <a:r>
            <a:rPr lang="ru-RU" sz="1300" b="1" u="sng" cap="small" baseline="0" dirty="0">
              <a:latin typeface="Arial Narrow" pitchFamily="34" charset="0"/>
            </a:rPr>
            <a:t>Количество шахт, разрезов и нагрузка на производственную </a:t>
          </a:r>
          <a:r>
            <a:rPr lang="ru-RU" sz="1200" b="1" u="sng" cap="small" baseline="0" dirty="0">
              <a:latin typeface="Arial Narrow" pitchFamily="34" charset="0"/>
            </a:rPr>
            <a:t>единицу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0.31395</cdr:x>
      <cdr:y>0.03694</cdr:y>
    </cdr:from>
    <cdr:to>
      <cdr:x>0.77243</cdr:x>
      <cdr:y>0.16196</cdr:y>
    </cdr:to>
    <cdr:sp macro="" textlink="">
      <cdr:nvSpPr>
        <cdr:cNvPr id="3" name="Поле 2"/>
        <cdr:cNvSpPr txBox="1"/>
      </cdr:nvSpPr>
      <cdr:spPr>
        <a:xfrm xmlns:a="http://schemas.openxmlformats.org/drawingml/2006/main">
          <a:off x="2009554" y="138224"/>
          <a:ext cx="2934586" cy="467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</cdr:x>
      <cdr:y>0</cdr:y>
    </cdr:from>
    <cdr:to>
      <cdr:x>0.99955</cdr:x>
      <cdr:y>0.08951</cdr:y>
    </cdr:to>
    <cdr:sp macro="" textlink="">
      <cdr:nvSpPr>
        <cdr:cNvPr id="4" name="Поле 3"/>
        <cdr:cNvSpPr txBox="1"/>
      </cdr:nvSpPr>
      <cdr:spPr>
        <a:xfrm xmlns:a="http://schemas.openxmlformats.org/drawingml/2006/main">
          <a:off x="0" y="0"/>
          <a:ext cx="4515967" cy="2554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300" b="1" u="sng" cap="small" baseline="0" dirty="0">
              <a:latin typeface="Arial Narrow" pitchFamily="34" charset="0"/>
            </a:rPr>
            <a:t>Долгосрочная динамика численности и производительности труда рабочих по добыче угля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0.00045</cdr:x>
      <cdr:y>0.01271</cdr:y>
    </cdr:from>
    <cdr:to>
      <cdr:x>1</cdr:x>
      <cdr:y>0.08026</cdr:y>
    </cdr:to>
    <cdr:sp macro="" textlink="">
      <cdr:nvSpPr>
        <cdr:cNvPr id="2" name="Поле 3"/>
        <cdr:cNvSpPr txBox="1"/>
      </cdr:nvSpPr>
      <cdr:spPr>
        <a:xfrm xmlns:a="http://schemas.openxmlformats.org/drawingml/2006/main">
          <a:off x="50800" y="50800"/>
          <a:ext cx="6322345" cy="2699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300" b="1" u="sng" cap="small" dirty="0">
              <a:latin typeface="Arial Narrow" pitchFamily="34" charset="0"/>
            </a:rPr>
            <a:t>Удельный показатель смертельного травматизма на 1 млн т добытого угля, (чел.)</a:t>
          </a:r>
          <a:endParaRPr lang="ru-RU" sz="1300" b="1" u="sng" cap="small" baseline="0" dirty="0">
            <a:latin typeface="Arial Narrow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0.19515</cdr:x>
      <cdr:y>0.60469</cdr:y>
    </cdr:from>
    <cdr:to>
      <cdr:x>0.492</cdr:x>
      <cdr:y>0.68743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 rot="20789429">
          <a:off x="1784477" y="2612535"/>
          <a:ext cx="2714362" cy="357504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bg1">
            <a:alpha val="77000"/>
          </a:schemeClr>
        </a:solidFill>
        <a:ln xmlns:a="http://schemas.openxmlformats.org/drawingml/2006/main" w="19050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tIns="36000" bIns="36000" anchor="ctr" anchorCtr="0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200" b="1" i="0" u="none" strike="noStrike" baseline="0" dirty="0">
              <a:solidFill>
                <a:srgbClr val="C00000"/>
              </a:solidFill>
              <a:latin typeface="+mn-lt"/>
              <a:cs typeface="Arial"/>
            </a:rPr>
            <a:t>ПРОИЗВОДИТЕЛЬНОСТЬ ТРУДА</a:t>
          </a:r>
        </a:p>
      </cdr:txBody>
    </cdr:sp>
  </cdr:relSizeAnchor>
  <cdr:relSizeAnchor xmlns:cdr="http://schemas.openxmlformats.org/drawingml/2006/chartDrawing">
    <cdr:from>
      <cdr:x>0.33683</cdr:x>
      <cdr:y>0.46724</cdr:y>
    </cdr:from>
    <cdr:to>
      <cdr:x>0.47933</cdr:x>
      <cdr:y>0.51116</cdr:y>
    </cdr:to>
    <cdr:sp macro="" textlink="">
      <cdr:nvSpPr>
        <cdr:cNvPr id="3" name="Скругленный прямоугольник 2"/>
        <cdr:cNvSpPr/>
      </cdr:nvSpPr>
      <cdr:spPr>
        <a:xfrm xmlns:a="http://schemas.openxmlformats.org/drawingml/2006/main" rot="20851200">
          <a:off x="4312020" y="2826190"/>
          <a:ext cx="1824228" cy="265652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bg1">
            <a:alpha val="38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 anchorCtr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>
              <a:solidFill>
                <a:sysClr val="windowText" lastClr="000000"/>
              </a:solidFill>
            </a:rPr>
            <a:t>ДОБЫЧА</a:t>
          </a:r>
        </a:p>
      </cdr:txBody>
    </cdr:sp>
  </cdr:relSizeAnchor>
  <cdr:relSizeAnchor xmlns:cdr="http://schemas.openxmlformats.org/drawingml/2006/chartDrawing">
    <cdr:from>
      <cdr:x>0.32485</cdr:x>
      <cdr:y>0.71595</cdr:y>
    </cdr:from>
    <cdr:to>
      <cdr:x>0.47172</cdr:x>
      <cdr:y>0.76486</cdr:y>
    </cdr:to>
    <cdr:sp macro="" textlink="">
      <cdr:nvSpPr>
        <cdr:cNvPr id="4" name="Скругленный прямоугольник 3"/>
        <cdr:cNvSpPr/>
      </cdr:nvSpPr>
      <cdr:spPr>
        <a:xfrm xmlns:a="http://schemas.openxmlformats.org/drawingml/2006/main" rot="20400434">
          <a:off x="4158557" y="4330547"/>
          <a:ext cx="1880171" cy="295841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bg1">
            <a:alpha val="38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 anchorCtr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>
              <a:solidFill>
                <a:srgbClr val="7030A0"/>
              </a:solidFill>
            </a:rPr>
            <a:t>ИНВЕСТИЦИИ</a:t>
          </a:r>
        </a:p>
      </cdr:txBody>
    </cdr:sp>
  </cdr:relSizeAnchor>
  <cdr:relSizeAnchor xmlns:cdr="http://schemas.openxmlformats.org/drawingml/2006/chartDrawing">
    <cdr:from>
      <cdr:x>0.027</cdr:x>
      <cdr:y>0.23571</cdr:y>
    </cdr:from>
    <cdr:to>
      <cdr:x>0.14505</cdr:x>
      <cdr:y>0.3078</cdr:y>
    </cdr:to>
    <cdr:sp macro="" textlink="">
      <cdr:nvSpPr>
        <cdr:cNvPr id="6" name="Выноска 3 (граница и черта) 5"/>
        <cdr:cNvSpPr/>
      </cdr:nvSpPr>
      <cdr:spPr>
        <a:xfrm xmlns:a="http://schemas.openxmlformats.org/drawingml/2006/main">
          <a:off x="345618" y="1425758"/>
          <a:ext cx="1511226" cy="436044"/>
        </a:xfrm>
        <a:prstGeom xmlns:a="http://schemas.openxmlformats.org/drawingml/2006/main" prst="accentBorderCallout3">
          <a:avLst>
            <a:gd name="adj1" fmla="val 20861"/>
            <a:gd name="adj2" fmla="val -3013"/>
            <a:gd name="adj3" fmla="val 18751"/>
            <a:gd name="adj4" fmla="val -10504"/>
            <a:gd name="adj5" fmla="val 102527"/>
            <a:gd name="adj6" fmla="val -10016"/>
            <a:gd name="adj7" fmla="val 241944"/>
            <a:gd name="adj8" fmla="val -3811"/>
          </a:avLst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lIns="36000" rIns="3600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>
              <a:solidFill>
                <a:sysClr val="windowText" lastClr="000000"/>
              </a:solidFill>
            </a:rPr>
            <a:t>1988 год – добыча угля - 425 млн т</a:t>
          </a:r>
        </a:p>
      </cdr:txBody>
    </cdr:sp>
  </cdr:relSizeAnchor>
  <cdr:relSizeAnchor xmlns:cdr="http://schemas.openxmlformats.org/drawingml/2006/chartDrawing">
    <cdr:from>
      <cdr:x>0.5363</cdr:x>
      <cdr:y>0.24828</cdr:y>
    </cdr:from>
    <cdr:to>
      <cdr:x>0.70242</cdr:x>
      <cdr:y>0.36733</cdr:y>
    </cdr:to>
    <cdr:sp macro="" textlink="">
      <cdr:nvSpPr>
        <cdr:cNvPr id="7" name="Выноска 3 (граница и черта) 6"/>
        <cdr:cNvSpPr/>
      </cdr:nvSpPr>
      <cdr:spPr>
        <a:xfrm xmlns:a="http://schemas.openxmlformats.org/drawingml/2006/main">
          <a:off x="4903917" y="1072689"/>
          <a:ext cx="1519012" cy="514353"/>
        </a:xfrm>
        <a:prstGeom xmlns:a="http://schemas.openxmlformats.org/drawingml/2006/main" prst="accentBorderCallout3">
          <a:avLst>
            <a:gd name="adj1" fmla="val 65775"/>
            <a:gd name="adj2" fmla="val -3460"/>
            <a:gd name="adj3" fmla="val 64651"/>
            <a:gd name="adj4" fmla="val -12159"/>
            <a:gd name="adj5" fmla="val 121998"/>
            <a:gd name="adj6" fmla="val -12301"/>
            <a:gd name="adj7" fmla="val 124976"/>
            <a:gd name="adj8" fmla="val 97349"/>
          </a:avLst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lIns="36000" rIns="3600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>
              <a:solidFill>
                <a:sysClr val="windowText" lastClr="000000"/>
              </a:solidFill>
            </a:rPr>
            <a:t>2018 год – превышен рекордный уровень 1988 года, добыча угля составила 433 млн т</a:t>
          </a:r>
        </a:p>
      </cdr:txBody>
    </cdr:sp>
  </cdr:relSizeAnchor>
  <cdr:relSizeAnchor xmlns:cdr="http://schemas.openxmlformats.org/drawingml/2006/chartDrawing">
    <cdr:from>
      <cdr:x>0.7733</cdr:x>
      <cdr:y>0.40151</cdr:y>
    </cdr:from>
    <cdr:to>
      <cdr:x>0.98143</cdr:x>
      <cdr:y>0.47204</cdr:y>
    </cdr:to>
    <cdr:sp macro="" textlink="">
      <cdr:nvSpPr>
        <cdr:cNvPr id="8" name="Скругленный прямоугольник 7"/>
        <cdr:cNvSpPr/>
      </cdr:nvSpPr>
      <cdr:spPr>
        <a:xfrm xmlns:a="http://schemas.openxmlformats.org/drawingml/2006/main" rot="21283586">
          <a:off x="7071030" y="1734723"/>
          <a:ext cx="1903141" cy="304706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bg1">
            <a:alpha val="57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lIns="36000" rIns="3600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ysClr val="windowText" lastClr="000000"/>
              </a:solidFill>
            </a:rPr>
            <a:t>У</a:t>
          </a:r>
          <a:r>
            <a:rPr lang="ru-RU" sz="1100" b="1" dirty="0">
              <a:solidFill>
                <a:sysClr val="windowText" lastClr="000000"/>
              </a:solidFill>
            </a:rPr>
            <a:t>ровень добычи угля согласно ПРУП-2035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0.31942</cdr:x>
      <cdr:y>0.01808</cdr:y>
    </cdr:from>
    <cdr:to>
      <cdr:x>0.73704</cdr:x>
      <cdr:y>0.08685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37390" y="51606"/>
          <a:ext cx="1879279" cy="1962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 anchor="ctr" anchorCtr="0"/>
        <a:lstStyle xmlns:a="http://schemas.openxmlformats.org/drawingml/2006/main"/>
        <a:p xmlns:a="http://schemas.openxmlformats.org/drawingml/2006/main">
          <a:pPr algn="ctr"/>
          <a:r>
            <a:rPr lang="ru-RU" sz="1200" b="1" u="sng" cap="small" baseline="0" dirty="0">
              <a:latin typeface="Arial Narrow" pitchFamily="34" charset="0"/>
              <a:ea typeface="+mn-ea"/>
              <a:cs typeface="+mn-cs"/>
            </a:rPr>
            <a:t>Добыча угля по видам,  млн т</a:t>
          </a:r>
          <a:endParaRPr lang="ru-RU" sz="1200" u="sng" cap="small" baseline="0" dirty="0">
            <a:latin typeface="Arial Narrow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0.19248</cdr:x>
      <cdr:y>0.00677</cdr:y>
    </cdr:from>
    <cdr:to>
      <cdr:x>0.80945</cdr:x>
      <cdr:y>0.11676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866160" y="19324"/>
          <a:ext cx="2776365" cy="3139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128016" tIns="64008" rIns="128016" bIns="64008" rtlCol="0">
          <a:spAutoFit/>
        </a:bodyPr>
        <a:lstStyle xmlns:a="http://schemas.openxmlformats.org/drawingml/2006/main">
          <a:defPPr>
            <a:defRPr lang="ru-RU"/>
          </a:defPPr>
          <a:lvl1pPr marL="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64008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28016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92024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56032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320040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84048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448056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512064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u="sng" cap="small" dirty="0">
              <a:latin typeface="Arial Narrow" pitchFamily="34" charset="0"/>
            </a:rPr>
            <a:t>Обогащение  угля,  млн т</a:t>
          </a:r>
          <a:endParaRPr lang="ru-RU" sz="1200" u="sng" cap="small" dirty="0">
            <a:latin typeface="Arial Narrow" pitchFamily="34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0.054</cdr:x>
      <cdr:y>0.25434</cdr:y>
    </cdr:from>
    <cdr:to>
      <cdr:x>0.36503</cdr:x>
      <cdr:y>0.47091</cdr:y>
    </cdr:to>
    <cdr:sp macro="" textlink="">
      <cdr:nvSpPr>
        <cdr:cNvPr id="1042" name="Text Box 1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43007" y="725952"/>
          <a:ext cx="1399635" cy="618169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65">
            <a:alpha val="65000"/>
          </a:srgbClr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000" tIns="0" rIns="27432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800" b="1" i="0" u="none" strike="noStrike" baseline="0" dirty="0">
              <a:solidFill>
                <a:srgbClr val="000000"/>
              </a:solidFill>
              <a:latin typeface="Arial Narrow" pitchFamily="34" charset="0"/>
              <a:cs typeface="Arial Cyr"/>
            </a:rPr>
            <a:t>Параллельное снижение зольности добытых и отгруженных углей за счет закрытия неперспективных предприятий</a:t>
          </a:r>
          <a:endParaRPr lang="ru-RU" sz="800" dirty="0">
            <a:latin typeface="Arial Narrow" pitchFamily="34" charset="0"/>
          </a:endParaRPr>
        </a:p>
      </cdr:txBody>
    </cdr:sp>
  </cdr:relSizeAnchor>
  <cdr:relSizeAnchor xmlns:cdr="http://schemas.openxmlformats.org/drawingml/2006/chartDrawing">
    <cdr:from>
      <cdr:x>0.39334</cdr:x>
      <cdr:y>0.55014</cdr:y>
    </cdr:from>
    <cdr:to>
      <cdr:x>0.39334</cdr:x>
      <cdr:y>0.89876</cdr:y>
    </cdr:to>
    <cdr:sp macro="" textlink="">
      <cdr:nvSpPr>
        <cdr:cNvPr id="1049" name="Freeform 25"/>
        <cdr:cNvSpPr>
          <a:spLocks xmlns:a="http://schemas.openxmlformats.org/drawingml/2006/main"/>
        </cdr:cNvSpPr>
      </cdr:nvSpPr>
      <cdr:spPr bwMode="auto">
        <a:xfrm xmlns:a="http://schemas.openxmlformats.org/drawingml/2006/main" flipH="1">
          <a:off x="2478058" y="2198340"/>
          <a:ext cx="0" cy="1393086"/>
        </a:xfrm>
        <a:custGeom xmlns:a="http://schemas.openxmlformats.org/drawingml/2006/main">
          <a:avLst/>
          <a:gdLst>
            <a:gd name="T0" fmla="*/ 388643 w 388643"/>
            <a:gd name="T1" fmla="*/ 0 h 1000125"/>
            <a:gd name="T2" fmla="*/ 152399 w 388643"/>
            <a:gd name="T3" fmla="*/ 600075 h 1000125"/>
            <a:gd name="T4" fmla="*/ 0 w 388643"/>
            <a:gd name="T5" fmla="*/ 1000125 h 1000125"/>
          </a:gdLst>
          <a:ahLst/>
          <a:cxnLst>
            <a:cxn ang="0">
              <a:pos x="T0" y="T1"/>
            </a:cxn>
            <a:cxn ang="0">
              <a:pos x="T2" y="T3"/>
            </a:cxn>
            <a:cxn ang="0">
              <a:pos x="T4" y="T5"/>
            </a:cxn>
          </a:cxnLst>
          <a:rect l="0" t="0" r="r" b="b"/>
          <a:pathLst>
            <a:path w="388643" h="1000125">
              <a:moveTo>
                <a:pt x="388643" y="0"/>
              </a:moveTo>
              <a:lnTo>
                <a:pt x="152399" y="600075"/>
              </a:lnTo>
              <a:lnTo>
                <a:pt x="0" y="1000125"/>
              </a:lnTo>
            </a:path>
          </a:pathLst>
        </a:custGeom>
        <a:noFill xmlns:a="http://schemas.openxmlformats.org/drawingml/2006/main"/>
        <a:ln xmlns:a="http://schemas.openxmlformats.org/drawingml/2006/main" w="22225" cap="flat" cmpd="sng">
          <a:solidFill>
            <a:srgbClr xmlns:mc="http://schemas.openxmlformats.org/markup-compatibility/2006" xmlns:a14="http://schemas.microsoft.com/office/drawing/2010/main" val="0000FF" mc:Ignorable="a14" a14:legacySpreadsheetColorIndex="12"/>
          </a:solidFill>
          <a:prstDash val="solid"/>
          <a:round/>
          <a:headEnd type="none" w="med" len="med"/>
          <a:tailEnd type="triangle" w="med" len="lg"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sp>
  </cdr:relSizeAnchor>
  <cdr:relSizeAnchor xmlns:cdr="http://schemas.openxmlformats.org/drawingml/2006/chartDrawing">
    <cdr:from>
      <cdr:x>0.47068</cdr:x>
      <cdr:y>0.40599</cdr:y>
    </cdr:from>
    <cdr:to>
      <cdr:x>0.94851</cdr:x>
      <cdr:y>0.54791</cdr:y>
    </cdr:to>
    <cdr:sp macro="" textlink="">
      <cdr:nvSpPr>
        <cdr:cNvPr id="1050" name="Text Box 2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118060" y="1158812"/>
          <a:ext cx="2150235" cy="405068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65">
            <a:alpha val="85000"/>
          </a:srgbClr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0" rIns="27432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800" b="1" i="0" u="none" strike="noStrike" baseline="0" dirty="0">
              <a:solidFill>
                <a:srgbClr val="000000"/>
              </a:solidFill>
              <a:latin typeface="Arial Narrow" pitchFamily="34" charset="0"/>
              <a:cs typeface="Arial Cyr"/>
            </a:rPr>
            <a:t>Увеличение дельты между добытыми и отгруженными углями за счет интенсивного строительства обогатительных фабрик</a:t>
          </a:r>
          <a:endParaRPr lang="ru-RU" sz="800" dirty="0">
            <a:latin typeface="Arial Narrow" pitchFamily="34" charset="0"/>
          </a:endParaRPr>
        </a:p>
      </cdr:txBody>
    </cdr:sp>
  </cdr:relSizeAnchor>
  <cdr:relSizeAnchor xmlns:cdr="http://schemas.openxmlformats.org/drawingml/2006/chartDrawing">
    <cdr:from>
      <cdr:x>0.30551</cdr:x>
      <cdr:y>0.71232</cdr:y>
    </cdr:from>
    <cdr:to>
      <cdr:x>0.47292</cdr:x>
      <cdr:y>0.82243</cdr:y>
    </cdr:to>
    <cdr:sp macro="" textlink="">
      <cdr:nvSpPr>
        <cdr:cNvPr id="1051" name="Text Box 2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924712" y="2846412"/>
          <a:ext cx="1054683" cy="439999"/>
        </a:xfrm>
        <a:prstGeom xmlns:a="http://schemas.openxmlformats.org/drawingml/2006/main" prst="round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65"/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0" rIns="27432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800" b="1" i="0" u="none" strike="noStrike" baseline="0" dirty="0">
              <a:solidFill>
                <a:srgbClr val="0000FF"/>
              </a:solidFill>
              <a:latin typeface="Arial Narrow" pitchFamily="34" charset="0"/>
              <a:cs typeface="Arial Cyr"/>
            </a:rPr>
            <a:t>Начало периода интенсивного ввода обогатительных мощностей</a:t>
          </a:r>
          <a:endParaRPr lang="ru-RU" sz="800" dirty="0">
            <a:latin typeface="Arial Narrow" pitchFamily="34" charset="0"/>
          </a:endParaRPr>
        </a:p>
      </cdr:txBody>
    </cdr:sp>
  </cdr:relSizeAnchor>
  <cdr:relSizeAnchor xmlns:cdr="http://schemas.openxmlformats.org/drawingml/2006/chartDrawing">
    <cdr:from>
      <cdr:x>0.11101</cdr:x>
      <cdr:y>0.00835</cdr:y>
    </cdr:from>
    <cdr:to>
      <cdr:x>1</cdr:x>
      <cdr:y>0.06766</cdr:y>
    </cdr:to>
    <cdr:sp macro="" textlink="">
      <cdr:nvSpPr>
        <cdr:cNvPr id="8" name="TextBox 3"/>
        <cdr:cNvSpPr txBox="1"/>
      </cdr:nvSpPr>
      <cdr:spPr>
        <a:xfrm xmlns:a="http://schemas.openxmlformats.org/drawingml/2006/main">
          <a:off x="499545" y="23832"/>
          <a:ext cx="4000455" cy="1692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0" u="sng" cap="small" baseline="0" dirty="0">
              <a:latin typeface="Arial Narrow" pitchFamily="34" charset="0"/>
            </a:rPr>
            <a:t>Динамика изменения зольности добытых и отгруженных углей, %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</cdr:x>
      <cdr:y>0</cdr:y>
    </cdr:to>
    <cdr:grpSp>
      <cdr:nvGrpSpPr>
        <cdr:cNvPr id="1088" name="Group 64">
          <a:extLst xmlns:a="http://schemas.openxmlformats.org/drawingml/2006/main">
            <a:ext uri="{FF2B5EF4-FFF2-40B4-BE49-F238E27FC236}">
              <a16:creationId xmlns:a16="http://schemas.microsoft.com/office/drawing/2014/main" id="{EA2FB70A-4C0B-43CB-A467-4DE4529F7352}"/>
            </a:ext>
          </a:extLst>
        </cdr:cNvPr>
        <cdr:cNvGrpSpPr>
          <a:grpSpLocks xmlns:a="http://schemas.openxmlformats.org/drawingml/2006/main"/>
        </cdr:cNvGrpSpPr>
      </cdr:nvGrpSpPr>
      <cdr:grpSpPr bwMode="auto">
        <a:xfrm xmlns:a="http://schemas.openxmlformats.org/drawingml/2006/main">
          <a:off x="0" y="0"/>
          <a:ext cx="0" cy="0"/>
          <a:chOff x="0" y="0"/>
          <a:chExt cx="0" cy="0"/>
        </a:xfrm>
      </cdr:grpSpPr>
    </cdr:grp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0.116</cdr:x>
      <cdr:y>0</cdr:y>
    </cdr:from>
    <cdr:to>
      <cdr:x>0.88316</cdr:x>
      <cdr:y>0.06536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23239" y="0"/>
          <a:ext cx="3460408" cy="1800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algn="ctr"/>
          <a:r>
            <a:rPr lang="ru-RU" sz="1200" b="1" u="sng" cap="small" baseline="0" dirty="0">
              <a:effectLst/>
              <a:latin typeface="Arial Narrow" pitchFamily="34" charset="0"/>
              <a:ea typeface="Calibri"/>
              <a:cs typeface="Times New Roman"/>
            </a:rPr>
            <a:t>Прибыль (убыток), инвестиции и поступление налогов </a:t>
          </a:r>
          <a:endParaRPr lang="ru-RU" sz="1200" u="sng" cap="small" baseline="0" dirty="0">
            <a:effectLst/>
            <a:latin typeface="Arial Narrow" pitchFamily="34" charset="0"/>
            <a:ea typeface="Calibri"/>
            <a:cs typeface="Times New Roman"/>
          </a:endParaRPr>
        </a:p>
        <a:p xmlns:a="http://schemas.openxmlformats.org/drawingml/2006/main">
          <a:pPr algn="ctr"/>
          <a:endParaRPr lang="ru-RU" sz="1300" u="sng" cap="small" baseline="0" dirty="0">
            <a:latin typeface="Arial Narrow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D61CC8-A60E-4858-A094-C9B0BBE40C00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BC55E-C60F-413B-BFDA-1067AAC83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73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BC55E-C60F-413B-BFDA-1067AAC83ED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236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BC55E-C60F-413B-BFDA-1067AAC83ED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575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909A2-9480-4874-BC21-49CE6AE6DB7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129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BC55E-C60F-413B-BFDA-1067AAC83ED4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862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BC55E-C60F-413B-BFDA-1067AAC83ED4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070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BC55E-C60F-413B-BFDA-1067AAC83ED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505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BC55E-C60F-413B-BFDA-1067AAC83ED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081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2BC55E-C60F-413B-BFDA-1067AAC83ED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205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BC55E-C60F-413B-BFDA-1067AAC83ED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481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BC55E-C60F-413B-BFDA-1067AAC83ED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93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BC55E-C60F-413B-BFDA-1067AAC83ED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644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BC55E-C60F-413B-BFDA-1067AAC83ED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791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2BC55E-C60F-413B-BFDA-1067AAC83ED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456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A8A7-A914-4405-9150-EDC8BCF9E16E}" type="datetime1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A8AA-589F-43E4-A347-1B14071401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348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AD6FA-D936-4CFA-950A-44D899E013BD}" type="datetime1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A8AA-589F-43E4-A347-1B14071401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190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46536-2382-4AB4-88C2-F07EF75710A1}" type="datetime1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A8AA-589F-43E4-A347-1B14071401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35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9E9E2-8A30-4482-8055-F8A1B35013D2}" type="datetime1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A8AA-589F-43E4-A347-1B14071401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957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95972-5CF9-4EF7-BC61-5137A77BC69B}" type="datetime1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A8AA-589F-43E4-A347-1B14071401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251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D153-57EF-4727-8258-DC9E8551BF11}" type="datetime1">
              <a:rPr lang="ru-RU" smtClean="0"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A8AA-589F-43E4-A347-1B14071401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207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8A27-F5F6-4D78-8DE4-EBD098576EB7}" type="datetime1">
              <a:rPr lang="ru-RU" smtClean="0"/>
              <a:t>18.09.2023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A8AA-589F-43E4-A347-1B14071401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664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22EE-06C7-474D-BB60-9CAE0D8722D1}" type="datetime1">
              <a:rPr lang="ru-RU" smtClean="0"/>
              <a:t>18.09.2023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A8AA-589F-43E4-A347-1B14071401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097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CC9A8-797D-4001-8FBC-F2A5FDD20B2C}" type="datetime1">
              <a:rPr lang="ru-RU" smtClean="0"/>
              <a:t>18.09.2023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A8AA-589F-43E4-A347-1B14071401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988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79E74-D267-49ED-AE27-4A7706888B22}" type="datetime1">
              <a:rPr lang="ru-RU" smtClean="0"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A8AA-589F-43E4-A347-1B14071401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849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1CAF7-498D-40D2-AD7F-86C56BF8442E}" type="datetime1">
              <a:rPr lang="ru-RU" smtClean="0"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A8AA-589F-43E4-A347-1B14071401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506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DB7B8-E3FD-487E-8312-AEEC273AECFA}" type="datetime1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CA8AA-589F-43E4-A347-1B14071401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718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4.jpe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5.jpeg"/><Relationship Id="rId7" Type="http://schemas.microsoft.com/office/2007/relationships/hdphoto" Target="../media/hdphoto6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15.png"/><Relationship Id="rId9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microsoft.com/office/2007/relationships/hdphoto" Target="../media/hdphoto7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chart" Target="../charts/chart5.xml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jpeg"/><Relationship Id="rId7" Type="http://schemas.microsoft.com/office/2007/relationships/hdphoto" Target="../media/hdphoto8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eg"/><Relationship Id="rId9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microsoft.com/office/2007/relationships/hdphoto" Target="../media/hdphoto10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jpeg"/><Relationship Id="rId7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microsoft.com/office/2007/relationships/hdphoto" Target="../media/hdphoto11.wdp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microsoft.com/office/2007/relationships/hdphoto" Target="../media/hdphoto1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9.xml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6.png"/><Relationship Id="rId12" Type="http://schemas.microsoft.com/office/2007/relationships/hdphoto" Target="../media/hdphoto16.wdp"/><Relationship Id="rId2" Type="http://schemas.openxmlformats.org/officeDocument/2006/relationships/notesSlide" Target="../notesSlides/notesSlide9.xml"/><Relationship Id="rId16" Type="http://schemas.microsoft.com/office/2007/relationships/hdphoto" Target="../media/hdphoto18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5" Type="http://schemas.openxmlformats.org/officeDocument/2006/relationships/image" Target="../media/image40.png"/><Relationship Id="rId10" Type="http://schemas.microsoft.com/office/2007/relationships/hdphoto" Target="../media/hdphoto15.wdp"/><Relationship Id="rId4" Type="http://schemas.openxmlformats.org/officeDocument/2006/relationships/image" Target="../media/image5.jpeg"/><Relationship Id="rId9" Type="http://schemas.openxmlformats.org/officeDocument/2006/relationships/image" Target="../media/image37.png"/><Relationship Id="rId14" Type="http://schemas.microsoft.com/office/2007/relationships/hdphoto" Target="../media/hdphoto1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8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6.xml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199" y="4137604"/>
            <a:ext cx="4011053" cy="24051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8" y="220457"/>
            <a:ext cx="8552279" cy="323200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358167" y="2254956"/>
            <a:ext cx="1016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УГОЛЬНАЯ ПРОМЫШЛЕННОСТЬ </a:t>
            </a:r>
          </a:p>
          <a:p>
            <a:pPr algn="ctr"/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РОССИИ НА ПУТИ РЕФОРМ:</a:t>
            </a:r>
          </a:p>
          <a:p>
            <a:pPr algn="ctr"/>
            <a:r>
              <a:rPr lang="ru-RU" sz="2800" b="1" dirty="0">
                <a:solidFill>
                  <a:srgbClr val="BC821A"/>
                </a:solidFill>
                <a:latin typeface="Arial Black" panose="020B0A04020102020204" pitchFamily="34" charset="0"/>
              </a:rPr>
              <a:t>о деятельности Юрия Николаевича Малышева </a:t>
            </a:r>
          </a:p>
          <a:p>
            <a:pPr algn="ctr"/>
            <a:r>
              <a:rPr lang="ru-RU" sz="2800" b="1" dirty="0">
                <a:solidFill>
                  <a:srgbClr val="BC821A"/>
                </a:solidFill>
                <a:latin typeface="Arial Black" panose="020B0A04020102020204" pitchFamily="34" charset="0"/>
              </a:rPr>
              <a:t>в компании «РОСУГОЛЬ»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05876" y="6089948"/>
            <a:ext cx="1241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2023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287" y="608366"/>
            <a:ext cx="246888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49495B-2FCE-CDB0-E2FA-6FF78C43EE7B}"/>
              </a:ext>
            </a:extLst>
          </p:cNvPr>
          <p:cNvSpPr txBox="1"/>
          <p:nvPr/>
        </p:nvSpPr>
        <p:spPr>
          <a:xfrm>
            <a:off x="10503699" y="130535"/>
            <a:ext cx="1199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ПРОЕКТ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2677" y="4852416"/>
            <a:ext cx="6494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Доклад подготовлен Руководителем рабочей группы по вопросам экологической безопасности Комиссии при Президенте Российской Федерации по вопросам стратегии развития топливно-энергетического комплекса и экологической безопасности, д.э.н., профессором ЯНОВСКИМ А.Б. в соавторстве с коллегами и соратниками Ю.Н. Малышева – Ковальчуком А.Б.,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Скрылем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А.И., Рожковым А.А.</a:t>
            </a:r>
          </a:p>
        </p:txBody>
      </p:sp>
    </p:spTree>
    <p:extLst>
      <p:ext uri="{BB962C8B-B14F-4D97-AF65-F5344CB8AC3E}">
        <p14:creationId xmlns:p14="http://schemas.microsoft.com/office/powerpoint/2010/main" val="3410705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" y="122395"/>
            <a:ext cx="1773545" cy="881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76" y="266705"/>
            <a:ext cx="1600049" cy="5926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28007" y="281352"/>
            <a:ext cx="8392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ОСНОВНЫЕ ЦЕЛИ, ЗАДАЧИ, МЕТОДЫ И МЕХАНИЗМЫ РЕСТРУКТУРИЗАЦИИ УГОЛЬНОЙ ОТРАСЛИ </a:t>
            </a: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7" name="Таблица 10">
            <a:extLst>
              <a:ext uri="{FF2B5EF4-FFF2-40B4-BE49-F238E27FC236}">
                <a16:creationId xmlns:a16="http://schemas.microsoft.com/office/drawing/2014/main" id="{BDB85C86-05AE-4DE9-B26D-BD9B9B332371}"/>
              </a:ext>
            </a:extLst>
          </p:cNvPr>
          <p:cNvGraphicFramePr>
            <a:graphicFrameLocks noGrp="1"/>
          </p:cNvGraphicFramePr>
          <p:nvPr/>
        </p:nvGraphicFramePr>
        <p:xfrm>
          <a:off x="546101" y="1397000"/>
          <a:ext cx="11160926" cy="6704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5239">
                  <a:extLst>
                    <a:ext uri="{9D8B030D-6E8A-4147-A177-3AD203B41FA5}">
                      <a16:colId xmlns:a16="http://schemas.microsoft.com/office/drawing/2014/main" val="4018921308"/>
                    </a:ext>
                  </a:extLst>
                </a:gridCol>
                <a:gridCol w="2795229">
                  <a:extLst>
                    <a:ext uri="{9D8B030D-6E8A-4147-A177-3AD203B41FA5}">
                      <a16:colId xmlns:a16="http://schemas.microsoft.com/office/drawing/2014/main" val="699242219"/>
                    </a:ext>
                  </a:extLst>
                </a:gridCol>
                <a:gridCol w="2795229">
                  <a:extLst>
                    <a:ext uri="{9D8B030D-6E8A-4147-A177-3AD203B41FA5}">
                      <a16:colId xmlns:a16="http://schemas.microsoft.com/office/drawing/2014/main" val="922199476"/>
                    </a:ext>
                  </a:extLst>
                </a:gridCol>
                <a:gridCol w="2795229">
                  <a:extLst>
                    <a:ext uri="{9D8B030D-6E8A-4147-A177-3AD203B41FA5}">
                      <a16:colId xmlns:a16="http://schemas.microsoft.com/office/drawing/2014/main" val="1425364247"/>
                    </a:ext>
                  </a:extLst>
                </a:gridCol>
              </a:tblGrid>
              <a:tr h="67049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Перестройка управления отраслью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в процессах акционирования и приватизации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Диверсификация угольного производства и повышение эффективности его инфраструктуры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Адаптация и совершенствование системы свободных цен на уголь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Рациональное использование средств государственной поддержки отрасли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2180794"/>
                  </a:ext>
                </a:extLst>
              </a:tr>
            </a:tbl>
          </a:graphicData>
        </a:graphic>
      </p:graphicFrame>
      <p:graphicFrame>
        <p:nvGraphicFramePr>
          <p:cNvPr id="11" name="Таблица 14">
            <a:extLst>
              <a:ext uri="{FF2B5EF4-FFF2-40B4-BE49-F238E27FC236}">
                <a16:creationId xmlns:a16="http://schemas.microsoft.com/office/drawing/2014/main" id="{A6726218-27A5-E581-4EC1-77467CD7AE27}"/>
              </a:ext>
            </a:extLst>
          </p:cNvPr>
          <p:cNvGraphicFramePr>
            <a:graphicFrameLocks noGrp="1"/>
          </p:cNvGraphicFramePr>
          <p:nvPr/>
        </p:nvGraphicFramePr>
        <p:xfrm>
          <a:off x="590550" y="2350624"/>
          <a:ext cx="11116170" cy="1644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090">
                  <a:extLst>
                    <a:ext uri="{9D8B030D-6E8A-4147-A177-3AD203B41FA5}">
                      <a16:colId xmlns:a16="http://schemas.microsoft.com/office/drawing/2014/main" val="2609766400"/>
                    </a:ext>
                  </a:extLst>
                </a:gridCol>
                <a:gridCol w="855090">
                  <a:extLst>
                    <a:ext uri="{9D8B030D-6E8A-4147-A177-3AD203B41FA5}">
                      <a16:colId xmlns:a16="http://schemas.microsoft.com/office/drawing/2014/main" val="2234246073"/>
                    </a:ext>
                  </a:extLst>
                </a:gridCol>
                <a:gridCol w="855090">
                  <a:extLst>
                    <a:ext uri="{9D8B030D-6E8A-4147-A177-3AD203B41FA5}">
                      <a16:colId xmlns:a16="http://schemas.microsoft.com/office/drawing/2014/main" val="2384944215"/>
                    </a:ext>
                  </a:extLst>
                </a:gridCol>
                <a:gridCol w="855090">
                  <a:extLst>
                    <a:ext uri="{9D8B030D-6E8A-4147-A177-3AD203B41FA5}">
                      <a16:colId xmlns:a16="http://schemas.microsoft.com/office/drawing/2014/main" val="1498853873"/>
                    </a:ext>
                  </a:extLst>
                </a:gridCol>
                <a:gridCol w="855090">
                  <a:extLst>
                    <a:ext uri="{9D8B030D-6E8A-4147-A177-3AD203B41FA5}">
                      <a16:colId xmlns:a16="http://schemas.microsoft.com/office/drawing/2014/main" val="1452340006"/>
                    </a:ext>
                  </a:extLst>
                </a:gridCol>
                <a:gridCol w="855090">
                  <a:extLst>
                    <a:ext uri="{9D8B030D-6E8A-4147-A177-3AD203B41FA5}">
                      <a16:colId xmlns:a16="http://schemas.microsoft.com/office/drawing/2014/main" val="3421029355"/>
                    </a:ext>
                  </a:extLst>
                </a:gridCol>
                <a:gridCol w="855090">
                  <a:extLst>
                    <a:ext uri="{9D8B030D-6E8A-4147-A177-3AD203B41FA5}">
                      <a16:colId xmlns:a16="http://schemas.microsoft.com/office/drawing/2014/main" val="1551842068"/>
                    </a:ext>
                  </a:extLst>
                </a:gridCol>
                <a:gridCol w="855090">
                  <a:extLst>
                    <a:ext uri="{9D8B030D-6E8A-4147-A177-3AD203B41FA5}">
                      <a16:colId xmlns:a16="http://schemas.microsoft.com/office/drawing/2014/main" val="2410268638"/>
                    </a:ext>
                  </a:extLst>
                </a:gridCol>
                <a:gridCol w="855090">
                  <a:extLst>
                    <a:ext uri="{9D8B030D-6E8A-4147-A177-3AD203B41FA5}">
                      <a16:colId xmlns:a16="http://schemas.microsoft.com/office/drawing/2014/main" val="104477580"/>
                    </a:ext>
                  </a:extLst>
                </a:gridCol>
                <a:gridCol w="855090">
                  <a:extLst>
                    <a:ext uri="{9D8B030D-6E8A-4147-A177-3AD203B41FA5}">
                      <a16:colId xmlns:a16="http://schemas.microsoft.com/office/drawing/2014/main" val="3978052817"/>
                    </a:ext>
                  </a:extLst>
                </a:gridCol>
                <a:gridCol w="855090">
                  <a:extLst>
                    <a:ext uri="{9D8B030D-6E8A-4147-A177-3AD203B41FA5}">
                      <a16:colId xmlns:a16="http://schemas.microsoft.com/office/drawing/2014/main" val="1396859860"/>
                    </a:ext>
                  </a:extLst>
                </a:gridCol>
                <a:gridCol w="855090">
                  <a:extLst>
                    <a:ext uri="{9D8B030D-6E8A-4147-A177-3AD203B41FA5}">
                      <a16:colId xmlns:a16="http://schemas.microsoft.com/office/drawing/2014/main" val="3627808053"/>
                    </a:ext>
                  </a:extLst>
                </a:gridCol>
                <a:gridCol w="855090">
                  <a:extLst>
                    <a:ext uri="{9D8B030D-6E8A-4147-A177-3AD203B41FA5}">
                      <a16:colId xmlns:a16="http://schemas.microsoft.com/office/drawing/2014/main" val="1551140457"/>
                    </a:ext>
                  </a:extLst>
                </a:gridCol>
              </a:tblGrid>
              <a:tr h="1644650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/>
                          </a:solidFill>
                        </a:rPr>
                        <a:t>Совершенствование структуры управления компании «</a:t>
                      </a:r>
                      <a:r>
                        <a:rPr lang="ru-RU" sz="1100" b="1" dirty="0" err="1">
                          <a:solidFill>
                            <a:schemeClr val="tx1"/>
                          </a:solidFill>
                        </a:rPr>
                        <a:t>Росуголь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</a:rPr>
                        <a:t>»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/>
                          </a:solidFill>
                        </a:rPr>
                        <a:t>Создание рентабельных региональных компаний по добыче угля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Развитие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</a:rPr>
                        <a:t> направлений диверсификации основного и вспомогательного </a:t>
                      </a:r>
                      <a:br>
                        <a:rPr lang="ru-RU" sz="11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100" b="1" dirty="0">
                          <a:solidFill>
                            <a:schemeClr val="tx1"/>
                          </a:solidFill>
                        </a:rPr>
                        <a:t>производства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Коммерциализация предприятий отрасли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</a:rPr>
                        <a:t>Организация региональных картельных соглашений о ценах на аналогичные угли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Сохранение бюджетной поддержки отрасли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/>
                          </a:solidFill>
                        </a:rPr>
                        <a:t>Создание условий адаптации отрасли к использованию свободных цен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/>
                          </a:solidFill>
                        </a:rPr>
                        <a:t>Совершенствование балансов внутренних потоков платных услуг и работ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/>
                          </a:solidFill>
                        </a:rPr>
                        <a:t>Активное использование трансферных цен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/>
                          </a:solidFill>
                        </a:rPr>
                        <a:t>Переход от хозяйственного к коммерческому расчету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/>
                          </a:solidFill>
                        </a:rPr>
                        <a:t>Переход на селективный метод дотирования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 err="1">
                          <a:solidFill>
                            <a:schemeClr val="tx1"/>
                          </a:solidFill>
                        </a:rPr>
                        <a:t>Рационпьное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</a:rPr>
                        <a:t> сочетание дотаций и акцизов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/>
                          </a:solidFill>
                        </a:rPr>
                        <a:t>Реализация </a:t>
                      </a:r>
                      <a:r>
                        <a:rPr lang="ru-RU" sz="1100" b="1" dirty="0" err="1">
                          <a:solidFill>
                            <a:schemeClr val="tx1"/>
                          </a:solidFill>
                        </a:rPr>
                        <a:t>гарантной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</a:rPr>
                        <a:t> государственной поддержки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669857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7F94BAE5-3D1A-9F00-94AD-2C78F4785320}"/>
              </a:ext>
            </a:extLst>
          </p:cNvPr>
          <p:cNvGraphicFramePr>
            <a:graphicFrameLocks noGrp="1"/>
          </p:cNvGraphicFramePr>
          <p:nvPr/>
        </p:nvGraphicFramePr>
        <p:xfrm>
          <a:off x="610901" y="4297129"/>
          <a:ext cx="11095825" cy="1734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525">
                  <a:extLst>
                    <a:ext uri="{9D8B030D-6E8A-4147-A177-3AD203B41FA5}">
                      <a16:colId xmlns:a16="http://schemas.microsoft.com/office/drawing/2014/main" val="2609766400"/>
                    </a:ext>
                  </a:extLst>
                </a:gridCol>
                <a:gridCol w="853525">
                  <a:extLst>
                    <a:ext uri="{9D8B030D-6E8A-4147-A177-3AD203B41FA5}">
                      <a16:colId xmlns:a16="http://schemas.microsoft.com/office/drawing/2014/main" val="2234246073"/>
                    </a:ext>
                  </a:extLst>
                </a:gridCol>
                <a:gridCol w="853525">
                  <a:extLst>
                    <a:ext uri="{9D8B030D-6E8A-4147-A177-3AD203B41FA5}">
                      <a16:colId xmlns:a16="http://schemas.microsoft.com/office/drawing/2014/main" val="2384944215"/>
                    </a:ext>
                  </a:extLst>
                </a:gridCol>
                <a:gridCol w="853525">
                  <a:extLst>
                    <a:ext uri="{9D8B030D-6E8A-4147-A177-3AD203B41FA5}">
                      <a16:colId xmlns:a16="http://schemas.microsoft.com/office/drawing/2014/main" val="1498853873"/>
                    </a:ext>
                  </a:extLst>
                </a:gridCol>
                <a:gridCol w="853525">
                  <a:extLst>
                    <a:ext uri="{9D8B030D-6E8A-4147-A177-3AD203B41FA5}">
                      <a16:colId xmlns:a16="http://schemas.microsoft.com/office/drawing/2014/main" val="1452340006"/>
                    </a:ext>
                  </a:extLst>
                </a:gridCol>
                <a:gridCol w="853525">
                  <a:extLst>
                    <a:ext uri="{9D8B030D-6E8A-4147-A177-3AD203B41FA5}">
                      <a16:colId xmlns:a16="http://schemas.microsoft.com/office/drawing/2014/main" val="3421029355"/>
                    </a:ext>
                  </a:extLst>
                </a:gridCol>
                <a:gridCol w="853525">
                  <a:extLst>
                    <a:ext uri="{9D8B030D-6E8A-4147-A177-3AD203B41FA5}">
                      <a16:colId xmlns:a16="http://schemas.microsoft.com/office/drawing/2014/main" val="1551842068"/>
                    </a:ext>
                  </a:extLst>
                </a:gridCol>
                <a:gridCol w="853525">
                  <a:extLst>
                    <a:ext uri="{9D8B030D-6E8A-4147-A177-3AD203B41FA5}">
                      <a16:colId xmlns:a16="http://schemas.microsoft.com/office/drawing/2014/main" val="2410268638"/>
                    </a:ext>
                  </a:extLst>
                </a:gridCol>
                <a:gridCol w="853525">
                  <a:extLst>
                    <a:ext uri="{9D8B030D-6E8A-4147-A177-3AD203B41FA5}">
                      <a16:colId xmlns:a16="http://schemas.microsoft.com/office/drawing/2014/main" val="104477580"/>
                    </a:ext>
                  </a:extLst>
                </a:gridCol>
                <a:gridCol w="853525">
                  <a:extLst>
                    <a:ext uri="{9D8B030D-6E8A-4147-A177-3AD203B41FA5}">
                      <a16:colId xmlns:a16="http://schemas.microsoft.com/office/drawing/2014/main" val="3978052817"/>
                    </a:ext>
                  </a:extLst>
                </a:gridCol>
                <a:gridCol w="853525">
                  <a:extLst>
                    <a:ext uri="{9D8B030D-6E8A-4147-A177-3AD203B41FA5}">
                      <a16:colId xmlns:a16="http://schemas.microsoft.com/office/drawing/2014/main" val="1396859860"/>
                    </a:ext>
                  </a:extLst>
                </a:gridCol>
                <a:gridCol w="853525">
                  <a:extLst>
                    <a:ext uri="{9D8B030D-6E8A-4147-A177-3AD203B41FA5}">
                      <a16:colId xmlns:a16="http://schemas.microsoft.com/office/drawing/2014/main" val="3627808053"/>
                    </a:ext>
                  </a:extLst>
                </a:gridCol>
                <a:gridCol w="853525">
                  <a:extLst>
                    <a:ext uri="{9D8B030D-6E8A-4147-A177-3AD203B41FA5}">
                      <a16:colId xmlns:a16="http://schemas.microsoft.com/office/drawing/2014/main" val="1551140457"/>
                    </a:ext>
                  </a:extLst>
                </a:gridCol>
              </a:tblGrid>
              <a:tr h="1734884"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Техническое перевооружение перспективных предприятий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Создание новых высокопроизводительных предприятий с целью производства конкурентноспособных углей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Осуществление мероприятий по санированию и закрытию убыточных предприятий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Изменение форм собственности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Приватизация объектов инфраструктуры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Развитие непрофильных производств 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Создание регулирующей среды, стимулирующей сокращение издержек производства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Создание новых рабочих мест, переобучение персонала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Создание отраслевого пенсионного фонда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Создание системы социального страхования и других мер социальной защиты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Развитие социальной инфраструктуры в угледобывающих районах, создание рыночной инфраструктуры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Ранжирование предприятий по определенной системе критериев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Переход на селективный метод дотирования по группам предприятий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669857"/>
                  </a:ext>
                </a:extLst>
              </a:tr>
            </a:tbl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3BB38D0-0D26-EFCC-0820-98F0E44DE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6500" y="6408732"/>
            <a:ext cx="2743200" cy="365125"/>
          </a:xfrm>
        </p:spPr>
        <p:txBody>
          <a:bodyPr/>
          <a:lstStyle/>
          <a:p>
            <a:fld id="{EBBCA8AA-589F-43E4-A347-1B1407140133}" type="slidenum">
              <a:rPr lang="ru-RU" sz="1600" b="1" smtClean="0">
                <a:latin typeface="Arial Black" panose="020B0A04020102020204" pitchFamily="34" charset="0"/>
              </a:rPr>
              <a:t>10</a:t>
            </a:fld>
            <a:endParaRPr lang="ru-RU" sz="1600" b="1" dirty="0"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4F05D-ECDD-C468-1E41-5EC3A1E6960F}"/>
              </a:ext>
            </a:extLst>
          </p:cNvPr>
          <p:cNvSpPr txBox="1"/>
          <p:nvPr/>
        </p:nvSpPr>
        <p:spPr>
          <a:xfrm>
            <a:off x="5589335" y="1134840"/>
            <a:ext cx="1013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ЦЕЛИ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B07BA5-5E09-97D3-E0AE-7B2EC4353D88}"/>
              </a:ext>
            </a:extLst>
          </p:cNvPr>
          <p:cNvSpPr txBox="1"/>
          <p:nvPr/>
        </p:nvSpPr>
        <p:spPr>
          <a:xfrm>
            <a:off x="5621085" y="2099064"/>
            <a:ext cx="1013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ЗАДАЧИ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75EDED-28D1-2DC1-F171-1D68E22B3236}"/>
              </a:ext>
            </a:extLst>
          </p:cNvPr>
          <p:cNvSpPr txBox="1"/>
          <p:nvPr/>
        </p:nvSpPr>
        <p:spPr>
          <a:xfrm>
            <a:off x="4351085" y="4031148"/>
            <a:ext cx="3802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ОСНОВНЫЕ МЕТОДЫ И МЕХАНИЗМЫ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0901" y="6057039"/>
            <a:ext cx="1116879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непосредственным участием </a:t>
            </a:r>
            <a:r>
              <a:rPr lang="ru-RU" sz="13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Юрия Николаевича </a:t>
            </a:r>
            <a: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были разработаны механизмы краткосрочного (компенсационного) и среднесрочного (стабилизирующего) характера, ориентированные на решение задач сокращения убыточных производств и смягчения социально-экономических последствий.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586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558" y="4095399"/>
            <a:ext cx="3662503" cy="21961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2890" y="470238"/>
            <a:ext cx="9694985" cy="2847393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58EBCA3-EA03-54FD-7FE4-C3D64E8F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5400" y="6360236"/>
            <a:ext cx="2743200" cy="365125"/>
          </a:xfrm>
        </p:spPr>
        <p:txBody>
          <a:bodyPr/>
          <a:lstStyle/>
          <a:p>
            <a:fld id="{EBBCA8AA-589F-43E4-A347-1B1407140133}" type="slidenum">
              <a:rPr lang="ru-RU" sz="1600" b="1" smtClean="0">
                <a:latin typeface="Arial Black" panose="020B0A04020102020204" pitchFamily="34" charset="0"/>
              </a:rPr>
              <a:t>11</a:t>
            </a:fld>
            <a:endParaRPr lang="ru-RU" sz="1600" b="1" dirty="0"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60584" y="2430741"/>
            <a:ext cx="9641648" cy="13849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РЕАЛИЗАЦИЯ ПРОГРАММНЫХ МЕРОПРИЯТИЙ КОМПАНИЕЙ «РОСУГОЛЬ» ПО РЕФОРМИРОВАНИЮ УГОЛЬНОЙ ОТРАСЛИ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74452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" y="220457"/>
            <a:ext cx="1773545" cy="881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76" y="266705"/>
            <a:ext cx="1600049" cy="5926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5910" y="249981"/>
            <a:ext cx="83019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НАЧАЛЬНЫЙ ЭТАП РЕСТРУКТУРИЗАЦИИ УГОЛЬНОЙ ПРОМЫШЛЕННОСТИ ПОД УПРАВЛЕНИЕМ КОМПАНИИ «РОСУГОЛЬ»</a:t>
            </a:r>
            <a:endParaRPr lang="ru-RU" sz="1600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290C696-79CA-F4A9-1702-2C575A310E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014069"/>
              </p:ext>
            </p:extLst>
          </p:nvPr>
        </p:nvGraphicFramePr>
        <p:xfrm>
          <a:off x="5092276" y="1576753"/>
          <a:ext cx="6802315" cy="481833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411757">
                  <a:extLst>
                    <a:ext uri="{9D8B030D-6E8A-4147-A177-3AD203B41FA5}">
                      <a16:colId xmlns:a16="http://schemas.microsoft.com/office/drawing/2014/main" val="3357263532"/>
                    </a:ext>
                  </a:extLst>
                </a:gridCol>
                <a:gridCol w="597328">
                  <a:extLst>
                    <a:ext uri="{9D8B030D-6E8A-4147-A177-3AD203B41FA5}">
                      <a16:colId xmlns:a16="http://schemas.microsoft.com/office/drawing/2014/main" val="1811811979"/>
                    </a:ext>
                  </a:extLst>
                </a:gridCol>
                <a:gridCol w="597951">
                  <a:extLst>
                    <a:ext uri="{9D8B030D-6E8A-4147-A177-3AD203B41FA5}">
                      <a16:colId xmlns:a16="http://schemas.microsoft.com/office/drawing/2014/main" val="3500879592"/>
                    </a:ext>
                  </a:extLst>
                </a:gridCol>
                <a:gridCol w="597328">
                  <a:extLst>
                    <a:ext uri="{9D8B030D-6E8A-4147-A177-3AD203B41FA5}">
                      <a16:colId xmlns:a16="http://schemas.microsoft.com/office/drawing/2014/main" val="1296672881"/>
                    </a:ext>
                  </a:extLst>
                </a:gridCol>
                <a:gridCol w="597951">
                  <a:extLst>
                    <a:ext uri="{9D8B030D-6E8A-4147-A177-3AD203B41FA5}">
                      <a16:colId xmlns:a16="http://schemas.microsoft.com/office/drawing/2014/main" val="3769207857"/>
                    </a:ext>
                  </a:extLst>
                </a:gridCol>
              </a:tblGrid>
              <a:tr h="304228">
                <a:tc>
                  <a:txBody>
                    <a:bodyPr/>
                    <a:lstStyle/>
                    <a:p>
                      <a:pPr indent="342900" algn="ctr">
                        <a:lnSpc>
                          <a:spcPct val="107000"/>
                        </a:lnSpc>
                      </a:pPr>
                      <a:r>
                        <a:rPr lang="ru-RU" sz="1100" b="1" kern="100" dirty="0">
                          <a:solidFill>
                            <a:schemeClr val="bg1"/>
                          </a:solidFill>
                          <a:effectLst/>
                        </a:rPr>
                        <a:t>Показатели</a:t>
                      </a:r>
                      <a:endParaRPr lang="ru-RU" sz="1100" b="1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1" kern="100" dirty="0">
                          <a:solidFill>
                            <a:schemeClr val="bg1"/>
                          </a:solidFill>
                          <a:effectLst/>
                        </a:rPr>
                        <a:t>1994</a:t>
                      </a:r>
                      <a:endParaRPr lang="ru-RU" sz="1100" b="1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1" kern="100" dirty="0">
                          <a:solidFill>
                            <a:schemeClr val="bg1"/>
                          </a:solidFill>
                          <a:effectLst/>
                        </a:rPr>
                        <a:t>1995</a:t>
                      </a:r>
                      <a:endParaRPr lang="ru-RU" sz="1100" b="1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1" kern="100" dirty="0">
                          <a:solidFill>
                            <a:schemeClr val="bg1"/>
                          </a:solidFill>
                          <a:effectLst/>
                        </a:rPr>
                        <a:t>1996</a:t>
                      </a:r>
                      <a:endParaRPr lang="ru-RU" sz="1100" b="1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1" kern="100" dirty="0">
                          <a:solidFill>
                            <a:schemeClr val="bg1"/>
                          </a:solidFill>
                          <a:effectLst/>
                        </a:rPr>
                        <a:t>1997</a:t>
                      </a:r>
                      <a:endParaRPr lang="ru-RU" sz="1100" b="1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758963"/>
                  </a:ext>
                </a:extLst>
              </a:tr>
              <a:tr h="1760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Число шахт, технических единиц</a:t>
                      </a:r>
                      <a:endParaRPr lang="ru-RU" sz="1100" b="1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229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214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196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174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extLst>
                  <a:ext uri="{0D108BD9-81ED-4DB2-BD59-A6C34878D82A}">
                    <a16:rowId xmlns:a16="http://schemas.microsoft.com/office/drawing/2014/main" val="1815000981"/>
                  </a:ext>
                </a:extLst>
              </a:tr>
              <a:tr h="1760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Число разрезов, технических единиц</a:t>
                      </a:r>
                      <a:endParaRPr lang="ru-RU" sz="1100" b="1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65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67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68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67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745418"/>
                  </a:ext>
                </a:extLst>
              </a:tr>
              <a:tr h="2001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Добыча угля, всего млн т, в том числе:  </a:t>
                      </a:r>
                      <a:endParaRPr lang="ru-RU" sz="1100" b="1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261,6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262,8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255,0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244,4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extLst>
                  <a:ext uri="{0D108BD9-81ED-4DB2-BD59-A6C34878D82A}">
                    <a16:rowId xmlns:a16="http://schemas.microsoft.com/office/drawing/2014/main" val="1331814505"/>
                  </a:ext>
                </a:extLst>
              </a:tr>
              <a:tr h="181874">
                <a:tc>
                  <a:txBody>
                    <a:bodyPr/>
                    <a:lstStyle/>
                    <a:p>
                      <a:pPr marL="18034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подземным способом (%)</a:t>
                      </a:r>
                      <a:endParaRPr lang="ru-RU" sz="1100" b="1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43,9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42,1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39,2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37,6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836312"/>
                  </a:ext>
                </a:extLst>
              </a:tr>
              <a:tr h="181874">
                <a:tc>
                  <a:txBody>
                    <a:bodyPr/>
                    <a:lstStyle/>
                    <a:p>
                      <a:pPr marL="180340" algn="l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</a:rPr>
                        <a:t>открытым способом (%)</a:t>
                      </a:r>
                      <a:endParaRPr lang="ru-RU" sz="1100" b="1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56,1</a:t>
                      </a:r>
                      <a:endParaRPr lang="ru-RU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57,9</a:t>
                      </a:r>
                      <a:endParaRPr lang="ru-RU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60,8</a:t>
                      </a:r>
                      <a:endParaRPr lang="ru-RU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62,4</a:t>
                      </a:r>
                      <a:endParaRPr lang="ru-RU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extLst>
                  <a:ext uri="{0D108BD9-81ED-4DB2-BD59-A6C34878D82A}">
                    <a16:rowId xmlns:a16="http://schemas.microsoft.com/office/drawing/2014/main" val="3824773992"/>
                  </a:ext>
                </a:extLst>
              </a:tr>
              <a:tr h="2001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</a:rPr>
                        <a:t>Удельный вес добычи угля частными юридическими лицами, %</a:t>
                      </a:r>
                      <a:endParaRPr lang="ru-RU" sz="1100" b="1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7,2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7,4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8,2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25,3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265695"/>
                  </a:ext>
                </a:extLst>
              </a:tr>
              <a:tr h="2787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</a:rPr>
                        <a:t>Численность занятого персонала в отрасли, всего тыс. чел. (на нач. года) 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>
                          <a:effectLst/>
                        </a:rPr>
                        <a:t>859,6</a:t>
                      </a:r>
                      <a:endParaRPr lang="ru-RU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>
                          <a:effectLst/>
                        </a:rPr>
                        <a:t>783,3</a:t>
                      </a:r>
                      <a:endParaRPr lang="ru-RU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>
                          <a:effectLst/>
                        </a:rPr>
                        <a:t>703,8</a:t>
                      </a:r>
                      <a:endParaRPr lang="ru-RU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>
                          <a:effectLst/>
                        </a:rPr>
                        <a:t>595,2</a:t>
                      </a:r>
                      <a:endParaRPr lang="ru-RU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extLst>
                  <a:ext uri="{0D108BD9-81ED-4DB2-BD59-A6C34878D82A}">
                    <a16:rowId xmlns:a16="http://schemas.microsoft.com/office/drawing/2014/main" val="3266942566"/>
                  </a:ext>
                </a:extLst>
              </a:tr>
              <a:tr h="2110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</a:rPr>
                        <a:t>Среднесписочная численность рабочих по добыче угля, тыс. чел.</a:t>
                      </a:r>
                      <a:endParaRPr lang="ru-RU" sz="1100" b="1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341,7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308,3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275,6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236,4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641289"/>
                  </a:ext>
                </a:extLst>
              </a:tr>
              <a:tr h="2001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</a:rPr>
                        <a:t>Высвобождено с ликвидируемых организаций, тыс. чел.</a:t>
                      </a:r>
                      <a:endParaRPr lang="ru-RU" sz="1100" b="1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14,5</a:t>
                      </a:r>
                      <a:endParaRPr lang="ru-RU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18,9</a:t>
                      </a:r>
                      <a:endParaRPr lang="ru-RU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18,4</a:t>
                      </a:r>
                      <a:endParaRPr lang="ru-RU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26,9</a:t>
                      </a:r>
                      <a:endParaRPr lang="ru-RU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extLst>
                  <a:ext uri="{0D108BD9-81ED-4DB2-BD59-A6C34878D82A}">
                    <a16:rowId xmlns:a16="http://schemas.microsoft.com/office/drawing/2014/main" val="29383091"/>
                  </a:ext>
                </a:extLst>
              </a:tr>
              <a:tr h="1818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</a:rPr>
                        <a:t>тоже нарастающим итогом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14,5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33,4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51,8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78,7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383777"/>
                  </a:ext>
                </a:extLst>
              </a:tr>
              <a:tr h="221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</a:rPr>
                        <a:t>Количество ликвидируемых угледобывающих организаций, ед. 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16</a:t>
                      </a:r>
                      <a:endParaRPr lang="ru-RU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20</a:t>
                      </a:r>
                      <a:endParaRPr lang="ru-RU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21</a:t>
                      </a:r>
                      <a:endParaRPr lang="ru-RU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39</a:t>
                      </a:r>
                      <a:endParaRPr lang="ru-RU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extLst>
                  <a:ext uri="{0D108BD9-81ED-4DB2-BD59-A6C34878D82A}">
                    <a16:rowId xmlns:a16="http://schemas.microsoft.com/office/drawing/2014/main" val="898855591"/>
                  </a:ext>
                </a:extLst>
              </a:tr>
              <a:tr h="1760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</a:rPr>
                        <a:t>тоже нарастающим итогом</a:t>
                      </a:r>
                      <a:endParaRPr lang="ru-RU" sz="1100" b="1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16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36</a:t>
                      </a:r>
                      <a:endParaRPr lang="ru-RU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57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96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419829"/>
                  </a:ext>
                </a:extLst>
              </a:tr>
              <a:tr h="20218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</a:rPr>
                        <a:t>Производительность труда рабочего по добыче угля, т/мес.,  в т. ч.:</a:t>
                      </a:r>
                      <a:endParaRPr lang="ru-RU" sz="1100" b="1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63,7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68,6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73,4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81,1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extLst>
                  <a:ext uri="{0D108BD9-81ED-4DB2-BD59-A6C34878D82A}">
                    <a16:rowId xmlns:a16="http://schemas.microsoft.com/office/drawing/2014/main" val="4097889644"/>
                  </a:ext>
                </a:extLst>
              </a:tr>
              <a:tr h="181874">
                <a:tc>
                  <a:txBody>
                    <a:bodyPr/>
                    <a:lstStyle/>
                    <a:p>
                      <a:pPr marL="18034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на шахтах</a:t>
                      </a:r>
                      <a:endParaRPr lang="ru-RU" sz="1100" b="1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35,7</a:t>
                      </a:r>
                      <a:endParaRPr lang="ru-RU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38,9</a:t>
                      </a:r>
                      <a:endParaRPr lang="ru-RU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39,6</a:t>
                      </a:r>
                      <a:endParaRPr lang="ru-RU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43,6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774643"/>
                  </a:ext>
                </a:extLst>
              </a:tr>
              <a:tr h="181874">
                <a:tc>
                  <a:txBody>
                    <a:bodyPr/>
                    <a:lstStyle/>
                    <a:p>
                      <a:pPr marL="18034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на разрезах</a:t>
                      </a:r>
                      <a:endParaRPr lang="ru-RU" sz="1100" b="1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175,0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168,0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176,0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177,7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/>
                </a:tc>
                <a:extLst>
                  <a:ext uri="{0D108BD9-81ED-4DB2-BD59-A6C34878D82A}">
                    <a16:rowId xmlns:a16="http://schemas.microsoft.com/office/drawing/2014/main" val="365334960"/>
                  </a:ext>
                </a:extLst>
              </a:tr>
              <a:tr h="18187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</a:rPr>
                        <a:t>Общий травматизм, число случаев</a:t>
                      </a:r>
                      <a:endParaRPr lang="ru-RU" sz="1100" b="1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16 695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15 761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13 883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11 344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628984"/>
                  </a:ext>
                </a:extLst>
              </a:tr>
              <a:tr h="181874">
                <a:tc>
                  <a:txBody>
                    <a:bodyPr/>
                    <a:lstStyle/>
                    <a:p>
                      <a:pPr marL="18034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 в т.ч. на шахтах</a:t>
                      </a:r>
                      <a:endParaRPr lang="ru-RU" sz="1100" b="1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14 092</a:t>
                      </a:r>
                      <a:endParaRPr lang="ru-RU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13 160</a:t>
                      </a:r>
                      <a:endParaRPr lang="ru-RU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10 200</a:t>
                      </a:r>
                      <a:endParaRPr lang="ru-RU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9 818</a:t>
                      </a:r>
                      <a:endParaRPr lang="ru-RU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/>
                </a:tc>
                <a:extLst>
                  <a:ext uri="{0D108BD9-81ED-4DB2-BD59-A6C34878D82A}">
                    <a16:rowId xmlns:a16="http://schemas.microsoft.com/office/drawing/2014/main" val="954376129"/>
                  </a:ext>
                </a:extLst>
              </a:tr>
              <a:tr h="2001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</a:rPr>
                        <a:t> Общий травматизм на 1000 работающих (ППП)</a:t>
                      </a:r>
                      <a:endParaRPr lang="ru-RU" sz="1100" b="1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31,11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32,53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32,0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29,92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147232"/>
                  </a:ext>
                </a:extLst>
              </a:tr>
              <a:tr h="44365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</a:rPr>
                        <a:t>Объем средств федерального бюджета на реструктуризацию отрасли, млн руб. (в текущих ценах)</a:t>
                      </a:r>
                      <a:endParaRPr lang="ru-RU" sz="1100" b="1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100" kern="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7283,1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100" kern="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7637,8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100" kern="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10361,0  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100" kern="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6431,0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/>
                </a:tc>
                <a:extLst>
                  <a:ext uri="{0D108BD9-81ED-4DB2-BD59-A6C34878D82A}">
                    <a16:rowId xmlns:a16="http://schemas.microsoft.com/office/drawing/2014/main" val="2184288380"/>
                  </a:ext>
                </a:extLst>
              </a:tr>
              <a:tr h="18187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</a:rPr>
                        <a:t>тоже в млн долларов США</a:t>
                      </a:r>
                      <a:endParaRPr lang="ru-RU" sz="1100" b="1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3250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1625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1940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1120</a:t>
                      </a: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61284"/>
                  </a:ext>
                </a:extLst>
              </a:tr>
              <a:tr h="18187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100" b="0" i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  из них за счет </a:t>
                      </a:r>
                      <a:r>
                        <a:rPr lang="ru-RU" sz="1100" b="0" i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бюджетозамещающих</a:t>
                      </a:r>
                      <a:r>
                        <a:rPr lang="ru-RU" sz="1100" b="0" i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займом  МБРР</a:t>
                      </a:r>
                    </a:p>
                  </a:txBody>
                  <a:tcPr marL="37241" marR="3724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100" i="1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100" i="1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i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 marL="37241" marR="3724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100" i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400</a:t>
                      </a:r>
                    </a:p>
                  </a:txBody>
                  <a:tcPr marL="37241" marR="37241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509132"/>
                  </a:ext>
                </a:extLst>
              </a:tr>
              <a:tr h="18187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ru-RU" sz="1100" b="1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241" marR="3724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8664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1C29D26-DB28-D079-E27C-36CF408128D6}"/>
              </a:ext>
            </a:extLst>
          </p:cNvPr>
          <p:cNvSpPr txBox="1"/>
          <p:nvPr/>
        </p:nvSpPr>
        <p:spPr>
          <a:xfrm>
            <a:off x="5347492" y="1015611"/>
            <a:ext cx="6094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Масштабы и динамика основных технико-экономических показателей </a:t>
            </a:r>
            <a:br>
              <a:rPr lang="ru-RU" sz="1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угольной промышленности России на первом этапе реструктуризации </a:t>
            </a:r>
            <a:endParaRPr lang="ru-R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AutoShape 78">
            <a:extLst>
              <a:ext uri="{FF2B5EF4-FFF2-40B4-BE49-F238E27FC236}">
                <a16:creationId xmlns:a16="http://schemas.microsoft.com/office/drawing/2014/main" id="{868A7E42-1121-595F-ECF8-78A0B0B1C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161" y="999917"/>
            <a:ext cx="2943504" cy="400449"/>
          </a:xfrm>
          <a:prstGeom prst="plaque">
            <a:avLst>
              <a:gd name="adj" fmla="val 16667"/>
            </a:avLst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3175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1265" tIns="30632" rIns="61265" bIns="30632" anchor="t" anchorCtr="0" upright="1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</a:t>
            </a:r>
            <a:r>
              <a:rPr lang="ru-RU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ЭТАП (1994-1997 гг.)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 Box 75">
            <a:extLst>
              <a:ext uri="{FF2B5EF4-FFF2-40B4-BE49-F238E27FC236}">
                <a16:creationId xmlns:a16="http://schemas.microsoft.com/office/drawing/2014/main" id="{F7F8BEF4-7BFB-CCB1-FA1A-BE1CEA5F8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880" y="1494289"/>
            <a:ext cx="4170718" cy="2186760"/>
          </a:xfrm>
          <a:prstGeom prst="rect">
            <a:avLst/>
          </a:prstGeom>
          <a:solidFill>
            <a:srgbClr val="C0C0C0">
              <a:alpha val="17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24120" tIns="7236" rIns="24120" bIns="7236" anchor="t" anchorCtr="0" upright="1">
            <a:noAutofit/>
          </a:bodyPr>
          <a:lstStyle/>
          <a:p>
            <a:r>
              <a:rPr lang="ru-RU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</a:t>
            </a:r>
            <a:r>
              <a:rPr lang="ru-RU" sz="1400" b="1" dirty="0">
                <a:solidFill>
                  <a:srgbClr val="CC33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   </a:t>
            </a:r>
            <a:r>
              <a:rPr lang="ru-RU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Оптимизация структуры шахтного и</a:t>
            </a:r>
            <a:br>
              <a:rPr lang="ru-RU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карьерного фонда</a:t>
            </a:r>
          </a:p>
          <a:p>
            <a:r>
              <a:rPr lang="ru-RU" sz="1400" b="1" dirty="0">
                <a:solidFill>
                  <a:srgbClr val="CC33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   </a:t>
            </a:r>
            <a:r>
              <a:rPr lang="ru-RU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Акционирование угольных компаний</a:t>
            </a:r>
          </a:p>
          <a:p>
            <a:r>
              <a:rPr lang="ru-RU" sz="1400" b="1" dirty="0">
                <a:solidFill>
                  <a:srgbClr val="CC33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</a:t>
            </a:r>
            <a:r>
              <a:rPr lang="ru-RU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Закрытие убыточных организаций</a:t>
            </a:r>
            <a:endParaRPr lang="ru-RU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ru-RU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ИТОГИ ЭТАПА</a:t>
            </a:r>
          </a:p>
          <a:p>
            <a:pPr marL="177800" lvl="0" indent="-17780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снижение издержек производства</a:t>
            </a:r>
          </a:p>
          <a:p>
            <a:pPr marL="177800" lvl="0" indent="-17780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начало роста производительности труда</a:t>
            </a:r>
          </a:p>
          <a:p>
            <a:pPr marL="177800" lvl="0" indent="-17780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снижение производственного травматизма</a:t>
            </a:r>
          </a:p>
          <a:p>
            <a:pPr marL="177800" lvl="0" indent="-17780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переход на свободные цены на уголь</a:t>
            </a:r>
            <a:endParaRPr lang="ru-RU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2AAEFA-B707-A72E-345C-702F50D3FF93}"/>
              </a:ext>
            </a:extLst>
          </p:cNvPr>
          <p:cNvSpPr txBox="1"/>
          <p:nvPr/>
        </p:nvSpPr>
        <p:spPr>
          <a:xfrm>
            <a:off x="224265" y="3730302"/>
            <a:ext cx="4680441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indent="-176213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полной мере практическая реализация механизмов структурной перестройки угольной промышленности была осуществлена коллективом ГП «</a:t>
            </a:r>
            <a:r>
              <a:rPr lang="ru-RU" sz="13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Росуголь</a:t>
            </a:r>
            <a: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в ходе ее активной фазы, заключавшейся в закрытии убыточных предприятий отрасли и предотвращения ее вероятных негативных социально-экономических последствий в угледобывающих регионах. </a:t>
            </a:r>
          </a:p>
          <a:p>
            <a:pPr marL="176213" indent="-176213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3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этом этапе реструктуризации наиболее ярко проявились следующие качества Ю.Н. Малышева: его порядочность, совестливость, забота о работниках не только компании ГП «</a:t>
            </a:r>
            <a:r>
              <a:rPr lang="ru-RU" sz="13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Росуголь</a:t>
            </a:r>
            <a:r>
              <a:rPr lang="ru-RU" sz="13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», но и шахтерах, их семьях, социальным и культурным условиям жизни в шахтерских городах и поселках. </a:t>
            </a:r>
            <a:endParaRPr lang="ru-RU" sz="13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FFAB6EFA-069B-3CC7-5E40-0FAAFB6AD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3350" y="6433141"/>
            <a:ext cx="2743200" cy="365125"/>
          </a:xfrm>
        </p:spPr>
        <p:txBody>
          <a:bodyPr/>
          <a:lstStyle/>
          <a:p>
            <a:fld id="{EBBCA8AA-589F-43E4-A347-1B1407140133}" type="slidenum">
              <a:rPr lang="ru-RU" sz="1600" b="1" smtClean="0">
                <a:latin typeface="Arial Black" panose="020B0A04020102020204" pitchFamily="34" charset="0"/>
              </a:rPr>
              <a:t>12</a:t>
            </a:fld>
            <a:endParaRPr lang="ru-RU" sz="1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689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5" y="101452"/>
            <a:ext cx="1773545" cy="881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76" y="266705"/>
            <a:ext cx="1600049" cy="592611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76B0D51-A8F0-31B7-1599-EBB5CEA529DE}"/>
              </a:ext>
            </a:extLst>
          </p:cNvPr>
          <p:cNvSpPr/>
          <p:nvPr/>
        </p:nvSpPr>
        <p:spPr>
          <a:xfrm>
            <a:off x="1876924" y="222580"/>
            <a:ext cx="8127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РЕАЛИЗАЦИЯ КОМПАНИЕЙ «РОСУГОЛЬ»  ПРОГРАММНО-ЦЕЛЕВОГО ПОДХОДА К РЕСТРУКТУРИЗАЦИИ УГОЛЬНОЙ ПРОМЫШЛЕННОСТИ В ПЕРИОД 1993-1997 гг.</a:t>
            </a:r>
            <a:endParaRPr lang="ru-RU" sz="1600" dirty="0"/>
          </a:p>
        </p:txBody>
      </p:sp>
      <p:graphicFrame>
        <p:nvGraphicFramePr>
          <p:cNvPr id="23" name="Диаграмма 22">
            <a:extLst>
              <a:ext uri="{FF2B5EF4-FFF2-40B4-BE49-F238E27FC236}">
                <a16:creationId xmlns:a16="http://schemas.microsoft.com/office/drawing/2014/main" id="{8655FB86-E754-B5CE-5A0E-2D4026A402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3862" y="3763612"/>
          <a:ext cx="4780435" cy="1856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C3C52870-358B-D00F-0DA8-03B4BA12E5E9}"/>
              </a:ext>
            </a:extLst>
          </p:cNvPr>
          <p:cNvSpPr txBox="1"/>
          <p:nvPr/>
        </p:nvSpPr>
        <p:spPr>
          <a:xfrm>
            <a:off x="947292" y="3356010"/>
            <a:ext cx="39856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Программа «СЕВЕР» – переселение семей из районов Крайнего Севера (нарастающим итогом), семей </a:t>
            </a:r>
            <a:endParaRPr lang="ru-RU" sz="1100" b="1" dirty="0"/>
          </a:p>
        </p:txBody>
      </p:sp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2BFCDA67-821D-BEC7-7EA9-F697293ED3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9907" y="1480353"/>
          <a:ext cx="4780435" cy="1785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E997E325-2580-8D83-1A20-E13DD0E52808}"/>
              </a:ext>
            </a:extLst>
          </p:cNvPr>
          <p:cNvSpPr txBox="1"/>
          <p:nvPr/>
        </p:nvSpPr>
        <p:spPr>
          <a:xfrm>
            <a:off x="767678" y="1092073"/>
            <a:ext cx="41529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</a:rPr>
              <a:t>Передача жилья в муниципальную собственность,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</a:rPr>
              <a:t>(% нарастающим итогом)</a:t>
            </a:r>
          </a:p>
        </p:txBody>
      </p:sp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id="{CCCBD0A7-21D6-AA70-680C-806E0E9A42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40589" y="1609483"/>
          <a:ext cx="5465965" cy="1673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A57E5956-F817-29C8-16C5-CBE702603078}"/>
              </a:ext>
            </a:extLst>
          </p:cNvPr>
          <p:cNvSpPr txBox="1"/>
          <p:nvPr/>
        </p:nvSpPr>
        <p:spPr>
          <a:xfrm>
            <a:off x="5854791" y="1090141"/>
            <a:ext cx="575611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</a:rPr>
              <a:t>Количество выданных за год страховых полисов (штук) и количество получивших дополнительную пенсию (чел. нарастающим итогом) </a:t>
            </a:r>
          </a:p>
        </p:txBody>
      </p:sp>
      <p:graphicFrame>
        <p:nvGraphicFramePr>
          <p:cNvPr id="38" name="Диаграмма 37">
            <a:extLst>
              <a:ext uri="{FF2B5EF4-FFF2-40B4-BE49-F238E27FC236}">
                <a16:creationId xmlns:a16="http://schemas.microsoft.com/office/drawing/2014/main" id="{B2079A41-B172-0BCF-6199-66407E53E3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40589" y="3721745"/>
          <a:ext cx="5465965" cy="1707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E9D6643A-4FEE-3543-09AA-25AE82697C95}"/>
              </a:ext>
            </a:extLst>
          </p:cNvPr>
          <p:cNvSpPr txBox="1"/>
          <p:nvPr/>
        </p:nvSpPr>
        <p:spPr>
          <a:xfrm>
            <a:off x="5796676" y="3283191"/>
            <a:ext cx="575611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</a:rPr>
              <a:t>Ввод новых рабочих мест по программе диверсификации производства и пилотным программам местного развития, ед.  </a:t>
            </a:r>
          </a:p>
        </p:txBody>
      </p:sp>
      <p:sp>
        <p:nvSpPr>
          <p:cNvPr id="40" name="Номер слайда 39">
            <a:extLst>
              <a:ext uri="{FF2B5EF4-FFF2-40B4-BE49-F238E27FC236}">
                <a16:creationId xmlns:a16="http://schemas.microsoft.com/office/drawing/2014/main" id="{3A8C65D0-8FFD-9D77-5EAB-9C9ED5CA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9550" y="6408732"/>
            <a:ext cx="2743200" cy="365125"/>
          </a:xfrm>
        </p:spPr>
        <p:txBody>
          <a:bodyPr/>
          <a:lstStyle/>
          <a:p>
            <a:fld id="{EBBCA8AA-589F-43E4-A347-1B1407140133}" type="slidenum">
              <a:rPr lang="ru-RU" sz="1600" b="1" smtClean="0">
                <a:latin typeface="Arial Black" panose="020B0A04020102020204" pitchFamily="34" charset="0"/>
              </a:rPr>
              <a:t>13</a:t>
            </a:fld>
            <a:endParaRPr lang="ru-RU" sz="1600" b="1" dirty="0"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4463" y="5413150"/>
            <a:ext cx="117230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 непосредственным руководством </a:t>
            </a:r>
            <a:r>
              <a:rPr lang="ru-RU" sz="13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Малышева Ю.Н. </a:t>
            </a:r>
            <a: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период деятельности компании «</a:t>
            </a:r>
            <a:r>
              <a:rPr lang="ru-RU" sz="13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Росуголь</a:t>
            </a:r>
            <a: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были реализованы важнейшие отраслевые </a:t>
            </a:r>
          </a:p>
          <a:p>
            <a:pPr algn="just"/>
            <a: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социальные программы: </a:t>
            </a:r>
            <a:r>
              <a:rPr lang="ru-RU" sz="13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«ПЕРЕДАЧА ЖИЛЬЯ И ОБЪЕКТОВ СОЦИАЛЬНОЙ СФЕРЫ В МУНИЦИПАЛЬНУЮ СОБСТВЕННОСТЬ»</a:t>
            </a:r>
            <a: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ru-RU" sz="13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«СЕВЕР»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</a:t>
            </a:r>
            <a:b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переселению шахтеров ветеранов из районов Крайнего Севера; </a:t>
            </a:r>
            <a:r>
              <a:rPr lang="ru-RU" sz="13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«ЗДОРОВЬЕ»</a:t>
            </a:r>
            <a: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 оздоровлению шахтеров и членов их семей, оказанию</a:t>
            </a:r>
            <a:b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помощи инвалидам отрасли; </a:t>
            </a:r>
            <a:r>
              <a:rPr lang="ru-RU" sz="13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«ДОПОЛНИТЕЛЬНОЕ ПЕНСИОННОЕ ОБЕСПЕЧЕНИЕ»</a:t>
            </a:r>
            <a: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– предоставление  вторых негосударственных пенсий</a:t>
            </a:r>
            <a:b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   шахтерам;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«ДИВЕРСИФИКАЦИЯ УГОЛЬНОГО ПРОИЗВОДСТВА»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– создание новых рабочих мест для трудоустройства высвобождаемых </a:t>
            </a:r>
            <a:b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   шахтеров в 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неугольных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секторах угледобывающих регионов.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4270088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" y="103227"/>
            <a:ext cx="1773545" cy="881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993" y="288739"/>
            <a:ext cx="1600049" cy="5926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90577" y="226237"/>
            <a:ext cx="90558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ИНИЦИАТИВЫ КОМПАНИИ «РОСУГОЛЬ» ПО СОЗДАНИЮ УГЛЕДОБЫВАЮЩИХ ПРЕДПРИЯТИЙ НОВОГО </a:t>
            </a:r>
            <a:b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ТЕХНИЧЕСКОГО УРОВНЯ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30E9B7-79B7-C6AC-295D-A289E3FE3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4842" y="6305550"/>
            <a:ext cx="2743200" cy="365125"/>
          </a:xfrm>
        </p:spPr>
        <p:txBody>
          <a:bodyPr/>
          <a:lstStyle/>
          <a:p>
            <a:fld id="{EBBCA8AA-589F-43E4-A347-1B1407140133}" type="slidenum">
              <a:rPr lang="ru-RU" sz="1600" b="1" smtClean="0">
                <a:latin typeface="Arial Black" panose="020B0A04020102020204" pitchFamily="34" charset="0"/>
              </a:rPr>
              <a:t>14</a:t>
            </a:fld>
            <a:endParaRPr lang="ru-RU" sz="1600" b="1" dirty="0">
              <a:latin typeface="Arial Black" panose="020B0A040201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82393" y="1437176"/>
          <a:ext cx="7783084" cy="21618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7265">
                  <a:extLst>
                    <a:ext uri="{9D8B030D-6E8A-4147-A177-3AD203B41FA5}">
                      <a16:colId xmlns:a16="http://schemas.microsoft.com/office/drawing/2014/main" val="4037658722"/>
                    </a:ext>
                  </a:extLst>
                </a:gridCol>
                <a:gridCol w="833755">
                  <a:extLst>
                    <a:ext uri="{9D8B030D-6E8A-4147-A177-3AD203B41FA5}">
                      <a16:colId xmlns:a16="http://schemas.microsoft.com/office/drawing/2014/main" val="3719493085"/>
                    </a:ext>
                  </a:extLst>
                </a:gridCol>
                <a:gridCol w="1141730">
                  <a:extLst>
                    <a:ext uri="{9D8B030D-6E8A-4147-A177-3AD203B41FA5}">
                      <a16:colId xmlns:a16="http://schemas.microsoft.com/office/drawing/2014/main" val="788127342"/>
                    </a:ext>
                  </a:extLst>
                </a:gridCol>
                <a:gridCol w="1141730">
                  <a:extLst>
                    <a:ext uri="{9D8B030D-6E8A-4147-A177-3AD203B41FA5}">
                      <a16:colId xmlns:a16="http://schemas.microsoft.com/office/drawing/2014/main" val="1001511767"/>
                    </a:ext>
                  </a:extLst>
                </a:gridCol>
                <a:gridCol w="1141730">
                  <a:extLst>
                    <a:ext uri="{9D8B030D-6E8A-4147-A177-3AD203B41FA5}">
                      <a16:colId xmlns:a16="http://schemas.microsoft.com/office/drawing/2014/main" val="1643765125"/>
                    </a:ext>
                  </a:extLst>
                </a:gridCol>
                <a:gridCol w="1276874">
                  <a:extLst>
                    <a:ext uri="{9D8B030D-6E8A-4147-A177-3AD203B41FA5}">
                      <a16:colId xmlns:a16="http://schemas.microsoft.com/office/drawing/2014/main" val="3805932295"/>
                    </a:ext>
                  </a:extLst>
                </a:gridCol>
              </a:tblGrid>
              <a:tr h="6066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показателей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Ед. изм.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Шахта № 7 «Соколовская»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Шахта «</a:t>
                      </a:r>
                      <a:r>
                        <a:rPr lang="ru-RU" sz="1100" dirty="0" err="1">
                          <a:effectLst/>
                        </a:rPr>
                        <a:t>Котинская</a:t>
                      </a:r>
                      <a:r>
                        <a:rPr lang="ru-RU" sz="1100" dirty="0">
                          <a:effectLst/>
                        </a:rPr>
                        <a:t>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Шахта «</a:t>
                      </a:r>
                      <a:r>
                        <a:rPr lang="ru-RU" sz="1100" dirty="0" err="1">
                          <a:effectLst/>
                        </a:rPr>
                        <a:t>Талдинская</a:t>
                      </a:r>
                      <a:r>
                        <a:rPr lang="ru-RU" sz="1100" dirty="0">
                          <a:effectLst/>
                        </a:rPr>
                        <a:t>-Южная»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Шахта «</a:t>
                      </a:r>
                      <a:r>
                        <a:rPr lang="ru-RU" sz="1100" dirty="0" err="1">
                          <a:effectLst/>
                        </a:rPr>
                        <a:t>Обуховская</a:t>
                      </a:r>
                      <a:r>
                        <a:rPr lang="ru-RU" sz="1100" dirty="0">
                          <a:effectLst/>
                        </a:rPr>
                        <a:t>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414699"/>
                  </a:ext>
                </a:extLst>
              </a:tr>
              <a:tr h="1932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Годовая мощность шахты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тыс. 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2800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1800 (1-я очередь)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0797067"/>
                  </a:ext>
                </a:extLst>
              </a:tr>
              <a:tr h="1932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Срок строительства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9688684"/>
                  </a:ext>
                </a:extLst>
              </a:tr>
              <a:tr h="1932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Количество очистных забоев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ед.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6911757"/>
                  </a:ext>
                </a:extLst>
              </a:tr>
              <a:tr h="3954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Среднесуточная нагрузка на </a:t>
                      </a:r>
                      <a:r>
                        <a:rPr lang="ru-RU" sz="1100" dirty="0" err="1">
                          <a:effectLst/>
                        </a:rPr>
                        <a:t>мочистной</a:t>
                      </a:r>
                      <a:r>
                        <a:rPr lang="ru-RU" sz="1100" dirty="0">
                          <a:effectLst/>
                        </a:rPr>
                        <a:t> забой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тонн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10 000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5 000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5 000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3 000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400925"/>
                  </a:ext>
                </a:extLst>
              </a:tr>
              <a:tr h="1932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Численность персонала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Чел.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334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285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286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745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0644069"/>
                  </a:ext>
                </a:extLst>
              </a:tr>
              <a:tr h="1932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Производительность труда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т/чел.-мес.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791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498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496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232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54466572"/>
                  </a:ext>
                </a:extLst>
              </a:tr>
              <a:tr h="1932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Срок окупаемости капвложений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лет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14420388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1895" y="1092239"/>
            <a:ext cx="7960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технико-экономические показатели по шахтам-новостройкам нового технического уровня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065477" y="1369238"/>
            <a:ext cx="3992885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Одним из важнейших направлений реструктуризации стало создание угледобывающих предприятий нового технического уровня, которое, по сути, являлось одним из основных элементов новой парадигмы  кардинального обновления отрасли для ее успешной работы в условиях рыночной экономики.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Начиная с 1993-1994 гг., при координации работ ГП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Росуголь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», началось освоение угольных месторождений с благоприятными 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горно-геологическими условиями в Кузбассе (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Ерунаковское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Соколовское) и Восточном Донбассе со строительством новых прогрессивных шахт.</a:t>
            </a:r>
          </a:p>
          <a:p>
            <a:pPr marL="176213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Ю.Н. Малышев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последовательно развивал и внедрял на практике научную концепцию создания высокорентабельных угледобывающих предприятий, предложенную в свое время его учителем –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Ялевским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Владленом Даниловичем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76213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Созданные ими прогрессивные технологические системы угольного производства модульного типа с одним очистным забоем и прилегающими к нему выработками («шахта-лава») сейчас успешно работают на 42 шахтах 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(75 % от действующего шахтного фонда).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99" y="3865887"/>
            <a:ext cx="7791078" cy="2804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1896" y="3788546"/>
            <a:ext cx="68536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Шахта им. В.Д.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Ялевского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(объединенные шахты №7 и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Котинская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) АО «СУЭК-Кузбасс»</a:t>
            </a:r>
          </a:p>
        </p:txBody>
      </p:sp>
    </p:spTree>
    <p:extLst>
      <p:ext uri="{BB962C8B-B14F-4D97-AF65-F5344CB8AC3E}">
        <p14:creationId xmlns:p14="http://schemas.microsoft.com/office/powerpoint/2010/main" val="3512036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" y="150119"/>
            <a:ext cx="1773545" cy="881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993" y="288739"/>
            <a:ext cx="1600049" cy="592611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30E9B7-79B7-C6AC-295D-A289E3FE3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4842" y="6305550"/>
            <a:ext cx="2743200" cy="365125"/>
          </a:xfrm>
        </p:spPr>
        <p:txBody>
          <a:bodyPr/>
          <a:lstStyle/>
          <a:p>
            <a:fld id="{EBBCA8AA-589F-43E4-A347-1B1407140133}" type="slidenum">
              <a:rPr lang="ru-RU" sz="1600" b="1" smtClean="0">
                <a:latin typeface="Arial Black" panose="020B0A04020102020204" pitchFamily="34" charset="0"/>
              </a:rPr>
              <a:t>15</a:t>
            </a:fld>
            <a:endParaRPr lang="ru-RU" sz="1600" b="1" dirty="0"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61174" y="288739"/>
            <a:ext cx="7993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ИНИЦИАТИВЫ КОМПАНИИ «РОСУГОЛЬ» ПО РЕАЛИЗАЦИИ ПРОГРАММЫ «КОНВЕРСИЯ»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705601" y="1228561"/>
            <a:ext cx="5099538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связи с распадом СССР некоторые виды оборудования, применяемые в основном на шахтах России, заводами угольного машиностроения Украины и Казахстана перестали не только поставляться, но и выпускаться.</a:t>
            </a:r>
          </a:p>
          <a:p>
            <a:pPr marL="176213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рамках программы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«КОНВЕРСИЯ»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в кратчайшие сроки компании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Росуголь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 удалось организовать выпуск на оборонных заводах 40 видов горной техники и электротехнических изделий.</a:t>
            </a:r>
          </a:p>
          <a:p>
            <a:pPr marL="176213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1993-1996 гг. отечественными заводами разных ведомств было освоено производство и начата поставка ряда крайне необходимых для отрасли таких видов техники и оборудования, которые ранее не выпускались в РФ:</a:t>
            </a:r>
          </a:p>
          <a:p>
            <a:pPr marL="269875" indent="-269875">
              <a:spcBef>
                <a:spcPts val="600"/>
              </a:spcBef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   - очистных механизированных комплексов МКД90 для выемки пластов средней мощности (1,1-1,2 м) лавами длиной до 200 м (технический уровень комплексов соответствовал лучшим зарубежным аналогам);</a:t>
            </a:r>
          </a:p>
          <a:p>
            <a:pPr marL="269875" indent="-269875">
              <a:spcBef>
                <a:spcPts val="600"/>
              </a:spcBef>
              <a:buFontTx/>
              <a:buChar char="-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модернизированных струговых установок С090У и СН96 с ресурсом до 1,2-2,0 млн т для пластов мощностью до 1,4 м</a:t>
            </a:r>
          </a:p>
          <a:p>
            <a:pPr marL="269875" indent="-269875">
              <a:spcBef>
                <a:spcPts val="600"/>
              </a:spcBef>
              <a:buFontTx/>
              <a:buChar char="-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забойных скребковых конвейеров с повышенным ресурсом (до 1,2 млн т) для комплектации высокопроизводительных комплексов КМ130, КМ142, КМ144 и др.</a:t>
            </a:r>
          </a:p>
          <a:p>
            <a:pPr marL="269875" indent="-269875">
              <a:spcBef>
                <a:spcPts val="600"/>
              </a:spcBef>
              <a:buFontTx/>
              <a:buChar char="-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забойных скребковых конвейеров СПЦ163 для транспортировки угля из очистных забоев на пологих и наклонных (до 30 град.) пластах;</a:t>
            </a:r>
          </a:p>
          <a:p>
            <a:pPr marL="269875" indent="-269875">
              <a:spcBef>
                <a:spcPts val="600"/>
              </a:spcBef>
              <a:buFontTx/>
              <a:buChar char="-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ленточных конвейеров 2Л100У и 2ЛТ100У, а также электровозов А8 взамен выпускавшихся ранее на Украине.</a:t>
            </a:r>
          </a:p>
        </p:txBody>
      </p:sp>
      <p:sp>
        <p:nvSpPr>
          <p:cNvPr id="2" name="AutoShape 2" descr="https://img.bizorg.su/goods/7cf/ca3/7cfca3cae8ba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8" y="1498213"/>
            <a:ext cx="3291010" cy="2552130"/>
          </a:xfrm>
          <a:prstGeom prst="rect">
            <a:avLst/>
          </a:prstGeom>
        </p:spPr>
      </p:pic>
      <p:pic>
        <p:nvPicPr>
          <p:cNvPr id="2052" name="Picture 4" descr="https://sipr.by/upload/iblock/6d7/ks_300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40" y="4124061"/>
            <a:ext cx="3329679" cy="249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1748" y="1225485"/>
            <a:ext cx="2573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Очистной комплекс МКД90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0026" y="4214871"/>
            <a:ext cx="291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Скребковый конвейер СПЦ163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58671" y="1213763"/>
            <a:ext cx="2641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Струговая установка С090У</a:t>
            </a:r>
          </a:p>
        </p:txBody>
      </p:sp>
      <p:pic>
        <p:nvPicPr>
          <p:cNvPr id="2062" name="Picture 14" descr="am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717" y="4862897"/>
            <a:ext cx="2812569" cy="158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700055" y="4214872"/>
            <a:ext cx="2361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Шахтный электровоз А8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418" y="1609531"/>
            <a:ext cx="2355472" cy="232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97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" y="150119"/>
            <a:ext cx="1773545" cy="881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761" y="248653"/>
            <a:ext cx="1708281" cy="6326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63744" y="314507"/>
            <a:ext cx="79911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ИНИЦИАТИВЫ КОМПАНИИ «РОСУГОЛЬ» ПО РАЗВИТИЮ </a:t>
            </a:r>
            <a:b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ПОРТОВОЙ ИНФРАСТРУКТУРЫ (УГОЛЬНЫХ ТЕРМИНАЛОВ)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30E9B7-79B7-C6AC-295D-A289E3FE3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5518" y="6305550"/>
            <a:ext cx="2743200" cy="365125"/>
          </a:xfrm>
        </p:spPr>
        <p:txBody>
          <a:bodyPr/>
          <a:lstStyle/>
          <a:p>
            <a:fld id="{EBBCA8AA-589F-43E4-A347-1B1407140133}" type="slidenum">
              <a:rPr lang="ru-RU" sz="1600" b="1" smtClean="0">
                <a:latin typeface="Arial Black" panose="020B0A04020102020204" pitchFamily="34" charset="0"/>
              </a:rPr>
              <a:t>16</a:t>
            </a:fld>
            <a:endParaRPr lang="ru-RU" sz="1600" b="1" dirty="0"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49199" y="1040008"/>
            <a:ext cx="639726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42F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Строительство крупнейшего угольного терминала в порту Усть-Луга </a:t>
            </a:r>
          </a:p>
          <a:p>
            <a:r>
              <a:rPr lang="ru-RU" sz="1400" b="1" dirty="0">
                <a:solidFill>
                  <a:srgbClr val="242F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400" b="1" dirty="0" err="1">
                <a:solidFill>
                  <a:srgbClr val="242F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Кенгисепский</a:t>
            </a:r>
            <a:r>
              <a:rPr lang="ru-RU" sz="1400" b="1" dirty="0">
                <a:solidFill>
                  <a:srgbClr val="242F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р-н, Ленинградская обл.</a:t>
            </a:r>
            <a:r>
              <a:rPr lang="ru-RU" sz="1500" b="1" dirty="0">
                <a:solidFill>
                  <a:srgbClr val="242F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 descr="https://img-fotki.yandex.ru/get/6419/205480.253/0_da0fd_3c4e2f71_ori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26" y="1134862"/>
            <a:ext cx="4681807" cy="228520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251940" y="1621904"/>
            <a:ext cx="6646984" cy="3593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ru-RU" sz="1250" dirty="0">
                <a:latin typeface="Arial" panose="020B0604020202020204" pitchFamily="34" charset="0"/>
                <a:cs typeface="Arial" panose="020B0604020202020204" pitchFamily="34" charset="0"/>
              </a:rPr>
              <a:t>Предопределяя будущее экспортно-ориентированное развитие угольной промышленности России, </a:t>
            </a:r>
            <a:r>
              <a:rPr lang="ru-RU" sz="1250" b="1" dirty="0">
                <a:latin typeface="Arial" panose="020B0604020202020204" pitchFamily="34" charset="0"/>
                <a:cs typeface="Arial" panose="020B0604020202020204" pitchFamily="34" charset="0"/>
              </a:rPr>
              <a:t>Ю.Н. Малышев</a:t>
            </a:r>
            <a:r>
              <a:rPr lang="ru-RU" sz="1250" dirty="0">
                <a:latin typeface="Arial" panose="020B0604020202020204" pitchFamily="34" charset="0"/>
                <a:cs typeface="Arial" panose="020B0604020202020204" pitchFamily="34" charset="0"/>
              </a:rPr>
              <a:t> активно поддержал идею создания мощного угольного терминала в Лужской губе Финского залива Балтийского моря.</a:t>
            </a:r>
          </a:p>
          <a:p>
            <a:pPr marL="176213" indent="-176213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50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Строительство порта Усть-Луга началось в соответствии с распоряжением Правительства РФ от 28 апреля 1993 г. № 728-р с целью создания мощных, высокопроизводительных комплексов для перевалки массовых грузов (угля, минеральных удобрений) на крупнотоннажные суда грузоподъёмностью свыше 30 тыс. тонн. По сути это было новое экспортное «окно России на Запад».</a:t>
            </a:r>
          </a:p>
          <a:p>
            <a:pPr marL="176213" indent="-176213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50" dirty="0">
                <a:latin typeface="Arial" panose="020B0604020202020204" pitchFamily="34" charset="0"/>
                <a:cs typeface="Arial" panose="020B0604020202020204" pitchFamily="34" charset="0"/>
              </a:rPr>
              <a:t>Компания «</a:t>
            </a:r>
            <a:r>
              <a:rPr lang="ru-RU" sz="1250" dirty="0" err="1">
                <a:latin typeface="Arial" panose="020B0604020202020204" pitchFamily="34" charset="0"/>
                <a:cs typeface="Arial" panose="020B0604020202020204" pitchFamily="34" charset="0"/>
              </a:rPr>
              <a:t>Росуголь</a:t>
            </a:r>
            <a:r>
              <a:rPr lang="ru-RU" sz="1250" dirty="0">
                <a:latin typeface="Arial" panose="020B0604020202020204" pitchFamily="34" charset="0"/>
                <a:cs typeface="Arial" panose="020B0604020202020204" pitchFamily="34" charset="0"/>
              </a:rPr>
              <a:t>» активно участвовала на начальной стадии в долевом финансировании строительства угольного терминала порта, мощность которого по перевалке российского экспортного угля сегодня составляет около 60 млн т</a:t>
            </a:r>
            <a:r>
              <a:rPr lang="en-US" sz="125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250" dirty="0">
                <a:latin typeface="Arial" panose="020B0604020202020204" pitchFamily="34" charset="0"/>
                <a:cs typeface="Arial" panose="020B0604020202020204" pitchFamily="34" charset="0"/>
              </a:rPr>
              <a:t>год (является самым крупным угольным терминалом в России).</a:t>
            </a:r>
          </a:p>
          <a:p>
            <a:pPr marL="176213" indent="-176213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50" dirty="0">
                <a:latin typeface="Arial" panose="020B0604020202020204" pitchFamily="34" charset="0"/>
                <a:cs typeface="Arial" panose="020B0604020202020204" pitchFamily="34" charset="0"/>
              </a:rPr>
              <a:t>В последующие годы, после прекращения деятельности компании «</a:t>
            </a:r>
            <a:r>
              <a:rPr lang="ru-RU" sz="1250" dirty="0" err="1">
                <a:latin typeface="Arial" panose="020B0604020202020204" pitchFamily="34" charset="0"/>
                <a:cs typeface="Arial" panose="020B0604020202020204" pitchFamily="34" charset="0"/>
              </a:rPr>
              <a:t>Росуголь</a:t>
            </a:r>
            <a:r>
              <a:rPr lang="ru-RU" sz="1250" dirty="0">
                <a:latin typeface="Arial" panose="020B0604020202020204" pitchFamily="34" charset="0"/>
                <a:cs typeface="Arial" panose="020B0604020202020204" pitchFamily="34" charset="0"/>
              </a:rPr>
              <a:t>», все системообразующие и экспортно-ориентированные угольные компании (АО «СУЭК», АО УК «Кузбассразрезуголь» и др.) также начали активно создавать  собственные угольные терминалы, прежде всего, на Дальнем Востоке (порты «Восточный», «Ванино» и др.).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B252DF-46D2-0363-60F2-F640FC0AAF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35" y="3535363"/>
            <a:ext cx="4681807" cy="3087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982" y="5218581"/>
            <a:ext cx="5711171" cy="140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2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EF5E45B-3E88-C0F0-FE24-44923859B6B1}"/>
              </a:ext>
            </a:extLst>
          </p:cNvPr>
          <p:cNvGrpSpPr/>
          <p:nvPr/>
        </p:nvGrpSpPr>
        <p:grpSpPr>
          <a:xfrm>
            <a:off x="6073940" y="889219"/>
            <a:ext cx="5416218" cy="5792314"/>
            <a:chOff x="6160918" y="51084"/>
            <a:chExt cx="5329239" cy="5899314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6160918" y="51084"/>
              <a:ext cx="2089298" cy="589931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>
              <a:noAutofit/>
            </a:bodyPr>
            <a:lstStyle/>
            <a:p>
              <a:pPr algn="ctr"/>
              <a:endParaRPr lang="ru-RU" sz="1071" b="1" dirty="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8251593" y="51084"/>
              <a:ext cx="3238564" cy="589931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0" tIns="0" rIns="0" bIns="0">
              <a:noAutofit/>
            </a:bodyPr>
            <a:lstStyle/>
            <a:p>
              <a:pPr algn="ctr"/>
              <a:endParaRPr lang="ru-RU" sz="1071" b="1" dirty="0"/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FEF73E9-5DE6-0BCE-E0F8-E9AEC61D3334}"/>
              </a:ext>
            </a:extLst>
          </p:cNvPr>
          <p:cNvGrpSpPr/>
          <p:nvPr/>
        </p:nvGrpSpPr>
        <p:grpSpPr>
          <a:xfrm>
            <a:off x="513347" y="889217"/>
            <a:ext cx="5528297" cy="5792315"/>
            <a:chOff x="602126" y="51084"/>
            <a:chExt cx="5439518" cy="5899314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602126" y="51084"/>
              <a:ext cx="2129710" cy="589931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>
              <a:noAutofit/>
            </a:bodyPr>
            <a:lstStyle/>
            <a:p>
              <a:pPr algn="ctr"/>
              <a:endParaRPr lang="ru-RU" sz="1071" b="1" dirty="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2731836" y="51084"/>
              <a:ext cx="3309808" cy="589931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0" tIns="0" rIns="0" bIns="0">
              <a:noAutofit/>
            </a:bodyPr>
            <a:lstStyle/>
            <a:p>
              <a:pPr algn="ctr"/>
              <a:endParaRPr lang="ru-RU" sz="1071" b="1" dirty="0"/>
            </a:p>
          </p:txBody>
        </p:sp>
      </p:grpSp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2982369295"/>
              </p:ext>
            </p:extLst>
          </p:nvPr>
        </p:nvGraphicFramePr>
        <p:xfrm>
          <a:off x="601579" y="889219"/>
          <a:ext cx="5422212" cy="2881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375323057"/>
              </p:ext>
            </p:extLst>
          </p:nvPr>
        </p:nvGraphicFramePr>
        <p:xfrm>
          <a:off x="6150225" y="889219"/>
          <a:ext cx="5283008" cy="2854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" name="Номер слайда 2">
            <a:extLst>
              <a:ext uri="{FF2B5EF4-FFF2-40B4-BE49-F238E27FC236}">
                <a16:creationId xmlns:a16="http://schemas.microsoft.com/office/drawing/2014/main" id="{2C30E9B7-79B7-C6AC-295D-A289E3FE3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3959" y="6345655"/>
            <a:ext cx="2743200" cy="365125"/>
          </a:xfrm>
        </p:spPr>
        <p:txBody>
          <a:bodyPr/>
          <a:lstStyle/>
          <a:p>
            <a:fld id="{EBBCA8AA-589F-43E4-A347-1B1407140133}" type="slidenum">
              <a:rPr lang="ru-RU" sz="1600" b="1" smtClean="0">
                <a:latin typeface="Arial Black" panose="020B0A04020102020204" pitchFamily="34" charset="0"/>
              </a:rPr>
              <a:t>17</a:t>
            </a:fld>
            <a:endParaRPr lang="ru-RU" sz="1600" b="1" dirty="0">
              <a:latin typeface="Arial Black" panose="020B0A04020102020204" pitchFamily="34" charset="0"/>
            </a:endParaRPr>
          </a:p>
        </p:txBody>
      </p:sp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265630782"/>
              </p:ext>
            </p:extLst>
          </p:nvPr>
        </p:nvGraphicFramePr>
        <p:xfrm>
          <a:off x="593558" y="3819200"/>
          <a:ext cx="5431212" cy="2854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989004729"/>
              </p:ext>
            </p:extLst>
          </p:nvPr>
        </p:nvGraphicFramePr>
        <p:xfrm>
          <a:off x="6117162" y="3817105"/>
          <a:ext cx="5292008" cy="2854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6951FC-42C8-F5DB-12E8-1A2AFD8A33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5" y="101452"/>
            <a:ext cx="1773545" cy="7396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21435D-526E-19EC-FE42-2A3B0E0BF6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391" y="152401"/>
            <a:ext cx="1708281" cy="63269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E41C88E-21E0-90BF-089C-C616B3993416}"/>
              </a:ext>
            </a:extLst>
          </p:cNvPr>
          <p:cNvSpPr/>
          <p:nvPr/>
        </p:nvSpPr>
        <p:spPr>
          <a:xfrm>
            <a:off x="2067591" y="128135"/>
            <a:ext cx="7956233" cy="663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РЕЗУЛЬТАТЫ РЕСТРУКТУРИЗАЦИИ И ПОСЛЕДУЮЩЕЕ ТЕХНОЛОГИЧЕСКОЕ РАЗВИТИЕ УГОЛЬНОЙ ОТРАСЛИ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1031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" y="150119"/>
            <a:ext cx="1773545" cy="881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993" y="288739"/>
            <a:ext cx="1600049" cy="5926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51423" y="308282"/>
            <a:ext cx="82835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ДЕЯТЕЛЬНОСТЬ Ю.Н. МАЛЫШЕВА И</a:t>
            </a:r>
            <a:r>
              <a:rPr lang="ru-RU" b="1" dirty="0">
                <a:solidFill>
                  <a:srgbClr val="FF00FF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КОМПАНИИ «РОСУГОЛЬ» ПО УВЕКОВЕЧИВАНИЮ ПАМЯТИ ГОРНЯКОВ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30E9B7-79B7-C6AC-295D-A289E3FE3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4842" y="6305550"/>
            <a:ext cx="2743200" cy="365125"/>
          </a:xfrm>
        </p:spPr>
        <p:txBody>
          <a:bodyPr/>
          <a:lstStyle/>
          <a:p>
            <a:fld id="{EBBCA8AA-589F-43E4-A347-1B1407140133}" type="slidenum">
              <a:rPr lang="ru-RU" sz="1600" b="1" smtClean="0">
                <a:latin typeface="Arial Black" panose="020B0A04020102020204" pitchFamily="34" charset="0"/>
              </a:rPr>
              <a:t>18</a:t>
            </a:fld>
            <a:endParaRPr lang="ru-RU" sz="1600" b="1" dirty="0"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61356" y="1145217"/>
            <a:ext cx="4642339" cy="2874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Особо необходимо отметить чрезвычайно бережное отношение </a:t>
            </a:r>
            <a:r>
              <a:rPr lang="ru-RU" sz="13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Юрия Николаевича </a:t>
            </a:r>
            <a: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 сохранению в истории шахтерских городов памяти о людях, заплативших ценой жизни за добытый уголь. </a:t>
            </a:r>
          </a:p>
          <a:p>
            <a:pPr marL="176213" algn="just">
              <a:lnSpc>
                <a:spcPct val="107000"/>
              </a:lnSpc>
              <a:spcAft>
                <a:spcPts val="0"/>
              </a:spcAft>
            </a:pPr>
            <a: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частности, по его инициативам компания «</a:t>
            </a:r>
            <a:r>
              <a:rPr lang="ru-RU" sz="13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Росуголь</a:t>
            </a:r>
            <a: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принимала финансовое участие не только в увековечивании памяти погибших горняков в шахтерских городах (например, в создании в 1996 г. в Кемерово часовни-памятника погибшим шахтёрам Кузбасса), но и в возведении в 1994-1999 гг. Храма Христа Спасителя в Москве, где традиционно совершаются панихиды по погибшим шахтерам в канун нашего профессионально праздника.</a:t>
            </a:r>
            <a:endParaRPr lang="ru-RU" sz="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04646" y="4272087"/>
            <a:ext cx="8113347" cy="2119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Неоценимой личной заслугой </a:t>
            </a:r>
            <a:r>
              <a:rPr lang="ru-RU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Юрия Николаевича 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является его инициатива по признанию официального почитания горняками Святой великомученицы Варвары, когда по ходатайству  горного сообщества Святейший Патриарх Алексий II благословил почитать святую Варвару небесной покровительницей горняков и горной промышленности и учредил Патриарший  знак  Святой Великомученицы Варвары. </a:t>
            </a:r>
          </a:p>
          <a:p>
            <a:pPr marL="176213" indent="-176213" algn="just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Благословение Патриарха было оглашено на Втором съезде горнопромышленников России, который прошел 19 октября 2002 г. в Москве в Колонном зале Дома Союзов под председательством Президента НП “Горнопромышленники России” </a:t>
            </a:r>
            <a:r>
              <a:rPr lang="ru-RU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Ю.Н. Малышева. </a:t>
            </a:r>
          </a:p>
          <a:p>
            <a:pPr marL="176213" indent="-176213" algn="just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Ежегодно, начиная с 17 декабря 2009 года, по  благословлению Святейшего Патриарха Московского и Всея Руси  Кирилла торжества, посвященные Дню святой великомученицы Варвары начинаются с богослужения и молебна в кафедральном соборном Храме Христа Спасителя.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242" y="1026214"/>
            <a:ext cx="2781799" cy="276373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750178" y="3804535"/>
            <a:ext cx="31539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Часовня-памятник погибшим шахтерам </a:t>
            </a:r>
          </a:p>
          <a:p>
            <a:pPr algn="ctr"/>
            <a:r>
              <a:rPr lang="ru-RU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г. Кемерово</a:t>
            </a:r>
            <a:endParaRPr lang="ru-RU" sz="11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18" y="4239519"/>
            <a:ext cx="1567156" cy="192028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7451" y="6158016"/>
            <a:ext cx="150073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Символ духовной </a:t>
            </a:r>
          </a:p>
          <a:p>
            <a:pPr algn="ctr"/>
            <a:r>
              <a:rPr lang="ru-RU" sz="10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общности горняков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182" y="4301374"/>
            <a:ext cx="1046603" cy="15415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29" y="1251585"/>
            <a:ext cx="3790044" cy="266941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0022923" y="5829773"/>
            <a:ext cx="205216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Патриарший </a:t>
            </a:r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  Святой</a:t>
            </a:r>
          </a:p>
          <a:p>
            <a:pPr algn="ctr"/>
            <a:r>
              <a:rPr lang="ru-RU" sz="10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Великомученицы Варвары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26074" y="3593522"/>
            <a:ext cx="31539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Ю.Н. Малышев и Патриарх Алексий 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 lang="ru-RU" sz="1100" b="1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557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" y="150119"/>
            <a:ext cx="1773545" cy="881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993" y="288739"/>
            <a:ext cx="1600049" cy="5926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77108" y="308282"/>
            <a:ext cx="85578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ОЦЕНКА ИТОГОВ РЕФОРМИРОВАНИЯ ОТРАСЛИ И ДЕЯТЕЛЬНОСТИ Ю.Н. МАЛЫШЕВА В КОМПАНИИ «РОСУГОЛЬ»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30E9B7-79B7-C6AC-295D-A289E3FE3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5856" y="6305550"/>
            <a:ext cx="2743200" cy="365125"/>
          </a:xfrm>
        </p:spPr>
        <p:txBody>
          <a:bodyPr/>
          <a:lstStyle/>
          <a:p>
            <a:fld id="{EBBCA8AA-589F-43E4-A347-1B1407140133}" type="slidenum">
              <a:rPr lang="ru-RU" sz="1600" b="1" smtClean="0">
                <a:latin typeface="Arial Black" panose="020B0A04020102020204" pitchFamily="34" charset="0"/>
              </a:rPr>
              <a:t>19</a:t>
            </a:fld>
            <a:endParaRPr lang="ru-RU" sz="1600" b="1" dirty="0">
              <a:latin typeface="Arial Black" panose="020B0A040201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01306" y="2063493"/>
            <a:ext cx="5575351" cy="20313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20C22"/>
                </a:solidFill>
                <a:latin typeface="ITCFranklinGothicW10-Md 862390"/>
              </a:rPr>
              <a:t>Указ Президента Российской Федерации от 03.09.1999 г. № 1149</a:t>
            </a:r>
          </a:p>
          <a:p>
            <a:pPr algn="ctr"/>
            <a:r>
              <a:rPr lang="ru-RU" sz="1200" b="1" dirty="0">
                <a:solidFill>
                  <a:srgbClr val="020C22"/>
                </a:solidFill>
                <a:latin typeface="ITCFranklinGothicW10-Bk 862339"/>
              </a:rPr>
              <a:t>О награждении орденом «За заслуги перед Отечеством» III степени Малышева Ю.Н.</a:t>
            </a:r>
            <a:r>
              <a:rPr lang="ru-RU" sz="1200" b="0" i="0" dirty="0">
                <a:solidFill>
                  <a:srgbClr val="020C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>
              <a:spcBef>
                <a:spcPts val="600"/>
              </a:spcBef>
            </a:pPr>
            <a:r>
              <a:rPr lang="ru-RU" sz="1200" b="0" i="0" dirty="0">
                <a:solidFill>
                  <a:srgbClr val="020C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 большой вклад в развитие горной науки и угольной промышленности Российской Федерации наградить орденом «ЗА ЗАСЛУГИ ПЕРЕД ОТЕЧЕСТВОМ» III степени </a:t>
            </a:r>
            <a:r>
              <a:rPr lang="ru-RU" sz="1200" b="1" i="0" dirty="0">
                <a:solidFill>
                  <a:srgbClr val="020C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МАЛЫШЕВА Юрия Николаевича </a:t>
            </a:r>
            <a:r>
              <a:rPr lang="ru-RU" sz="1200" b="0" i="0" dirty="0">
                <a:solidFill>
                  <a:srgbClr val="020C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br>
              <a:rPr lang="ru-RU" sz="1200" b="0" i="0" dirty="0">
                <a:solidFill>
                  <a:srgbClr val="020C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i="0" dirty="0">
                <a:solidFill>
                  <a:srgbClr val="020C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члена-корреспондента Российской академии наук, президента организации "Горнопромышленники России", город Москва.</a:t>
            </a:r>
          </a:p>
          <a:p>
            <a:endParaRPr lang="ru-RU" sz="800" b="0" i="0" dirty="0">
              <a:solidFill>
                <a:srgbClr val="020C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0" i="0" dirty="0">
                <a:solidFill>
                  <a:srgbClr val="020C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Президент Российской Федерации                               Б. Ельцин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31878" y="1031349"/>
            <a:ext cx="560238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Свою первую государственную орденскую награду новой России – Орден за заслуги перед Отечеством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III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степени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Юрий Николаевич получил сразу после окончания своей деятельности в компании «</a:t>
            </a:r>
            <a:r>
              <a:rPr lang="ru-RU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Росуголь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».   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93077" y="1108402"/>
            <a:ext cx="5744308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Из выступления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В.В. Путина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на рабочем совещании </a:t>
            </a:r>
            <a:b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«Об итогах реструктуризации и перспективах развития угольной промышленности» (Кемерово, 24.01.2012):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«Хочу напомнить, что ещё не так давно, в 1990-е годы, некоторые деятели у нас в стране предлагали поставить </a:t>
            </a:r>
            <a:b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на этой отрасли крест, считали её абсолютно бесперспективной… </a:t>
            </a:r>
          </a:p>
          <a:p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Очевидно, отрасль не только стала уверенно набирать обороты, </a:t>
            </a:r>
            <a:b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но и выдержала испытания мировым финансовым и экономическим кризисом. Здесь свою роль сыграла и поддержка государства, и, я с удовлетворением это хочу отметить, ответственная позиция бизнеса… </a:t>
            </a:r>
          </a:p>
          <a:p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Отдельно скажу о программе реструктуризации угольной промышленности. Она сыграла важнейшую роль в решении социальных проблем людей, в обеспечении жильём, решении экологических вопросов. Эту работу обязательно нужно продолжать и будем продолжать»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48" y="4324667"/>
            <a:ext cx="3193401" cy="2336369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658247" y="4337323"/>
            <a:ext cx="4364089" cy="2323713"/>
          </a:xfrm>
          <a:prstGeom prst="rect">
            <a:avLst/>
          </a:prstGeom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20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 Президента Российской Федерации </a:t>
            </a:r>
            <a:br>
              <a:rPr lang="ru-RU" sz="1200" b="1" dirty="0">
                <a:solidFill>
                  <a:srgbClr val="020C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020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 14 мая 2016 г. № 225 О награждении государственными наградами Российской Федерации</a:t>
            </a:r>
          </a:p>
          <a:p>
            <a:endParaRPr lang="ru-RU" sz="800" b="1" dirty="0">
              <a:solidFill>
                <a:srgbClr val="020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rgbClr val="020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заслуги в развитии науки, образования, подготовке квалифицированных специалистов и многолетнюю плодотворную работу наградить орденом «ДРУЖБЫ»:</a:t>
            </a:r>
          </a:p>
          <a:p>
            <a:r>
              <a:rPr lang="ru-RU" sz="1200" b="1" dirty="0">
                <a:solidFill>
                  <a:srgbClr val="020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МАЛЫШЕВА Юрия Николаевича - </a:t>
            </a:r>
            <a:r>
              <a:rPr lang="ru-RU" sz="1200" dirty="0">
                <a:solidFill>
                  <a:srgbClr val="020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президента федерального государственного бюджетного учреждения науки Государственного геологического музея имени В.И. Вернадского Российской академии наук, город Москва</a:t>
            </a:r>
          </a:p>
          <a:p>
            <a:pPr>
              <a:spcBef>
                <a:spcPts val="600"/>
              </a:spcBef>
            </a:pPr>
            <a:r>
              <a:rPr lang="ru-RU" sz="1200" dirty="0">
                <a:solidFill>
                  <a:srgbClr val="020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 Российской Федерации                  В. Путин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677" y="4182605"/>
            <a:ext cx="2569059" cy="212051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8426632" y="6310416"/>
            <a:ext cx="308770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В.В. Путин вручает Ю.Н. Малышеву орден </a:t>
            </a:r>
          </a:p>
          <a:p>
            <a:pPr algn="ctr"/>
            <a:r>
              <a:rPr lang="ru-RU" sz="10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 заслуги перед Отечеством» </a:t>
            </a:r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ru-RU" sz="10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степени</a:t>
            </a:r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5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080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558" y="4095399"/>
            <a:ext cx="3662503" cy="21961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2890" y="470238"/>
            <a:ext cx="9694985" cy="2847393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58EBCA3-EA03-54FD-7FE4-C3D64E8F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5400" y="6360236"/>
            <a:ext cx="2743200" cy="365125"/>
          </a:xfrm>
        </p:spPr>
        <p:txBody>
          <a:bodyPr/>
          <a:lstStyle/>
          <a:p>
            <a:fld id="{EBBCA8AA-589F-43E4-A347-1B1407140133}" type="slidenum">
              <a:rPr lang="ru-RU" sz="1600" b="1" smtClean="0">
                <a:latin typeface="Arial Black" panose="020B0A04020102020204" pitchFamily="34" charset="0"/>
              </a:rPr>
              <a:t>2</a:t>
            </a:fld>
            <a:endParaRPr lang="ru-RU" sz="1600" b="1" dirty="0"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43440" y="2489358"/>
            <a:ext cx="8378146" cy="13849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ПРЕДПОСЫЛКИ РЕФОРМИРОВАНИЯ УГОЛЬНОЙ ОТРАСЛИ И СОЗДАНИЯ КОМПАНИИ «РОСУГОЛЬ»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47394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" y="465757"/>
            <a:ext cx="9601200" cy="213375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58EBCA3-EA03-54FD-7FE4-C3D64E8F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5400" y="6360236"/>
            <a:ext cx="2743200" cy="365125"/>
          </a:xfrm>
        </p:spPr>
        <p:txBody>
          <a:bodyPr/>
          <a:lstStyle/>
          <a:p>
            <a:fld id="{EBBCA8AA-589F-43E4-A347-1B1407140133}" type="slidenum">
              <a:rPr lang="ru-RU" sz="1600" b="1" smtClean="0">
                <a:latin typeface="Arial Black" panose="020B0A04020102020204" pitchFamily="34" charset="0"/>
              </a:rPr>
              <a:t>20</a:t>
            </a:fld>
            <a:endParaRPr lang="ru-RU" sz="1600" b="1" dirty="0"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5201" y="2127250"/>
            <a:ext cx="10042770" cy="19479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БЛАГОДАРЮ </a:t>
            </a:r>
            <a:br>
              <a:rPr lang="ru-RU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ЗА ВНИМАНИЕ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C49DBD-B9BF-97E6-E572-5961827B83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750" y="4275757"/>
            <a:ext cx="11182350" cy="213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29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558" y="4095399"/>
            <a:ext cx="3662503" cy="21961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" y="465757"/>
            <a:ext cx="9601200" cy="213375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58EBCA3-EA03-54FD-7FE4-C3D64E8F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5400" y="6360236"/>
            <a:ext cx="2743200" cy="365125"/>
          </a:xfrm>
        </p:spPr>
        <p:txBody>
          <a:bodyPr/>
          <a:lstStyle/>
          <a:p>
            <a:fld id="{EBBCA8AA-589F-43E4-A347-1B1407140133}" type="slidenum">
              <a:rPr lang="ru-RU" sz="1600" b="1" smtClean="0">
                <a:latin typeface="Arial Black" panose="020B0A04020102020204" pitchFamily="34" charset="0"/>
              </a:rPr>
              <a:t>21</a:t>
            </a:fld>
            <a:endParaRPr lang="ru-RU" sz="1600" b="1" dirty="0"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96461" y="2231452"/>
            <a:ext cx="10011509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ВЛИЯНИЕ ЛИЧНОСТИ Ю.Н.МАЛЫШЕВА </a:t>
            </a:r>
            <a:b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И  КОМАНДНОЙ РАБОТЫ «РОСУГЛЯ» </a:t>
            </a:r>
            <a:b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НА ПОСТУПАТЕЛЬНОЕ РАЗВИТИЕ </a:t>
            </a:r>
            <a:b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УГОЛЬНОЙ ПРОМЫШЛЕННОСТИ РОССИИ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3E0504-4E87-B37A-C933-01F2F3DC6A1A}"/>
              </a:ext>
            </a:extLst>
          </p:cNvPr>
          <p:cNvSpPr txBox="1"/>
          <p:nvPr/>
        </p:nvSpPr>
        <p:spPr>
          <a:xfrm>
            <a:off x="9817100" y="697312"/>
            <a:ext cx="2090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ПРИЛОЖЕНИЯ</a:t>
            </a:r>
          </a:p>
        </p:txBody>
      </p:sp>
    </p:spTree>
    <p:extLst>
      <p:ext uri="{BB962C8B-B14F-4D97-AF65-F5344CB8AC3E}">
        <p14:creationId xmlns:p14="http://schemas.microsoft.com/office/powerpoint/2010/main" val="1308462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20" y="415989"/>
            <a:ext cx="1928296" cy="17472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76" y="266705"/>
            <a:ext cx="1600049" cy="59261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A4CD1C-6A56-91E8-E47B-9B020E87D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586" y="469242"/>
            <a:ext cx="8307805" cy="60038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3FF12B-797F-6C00-EE4B-D762631988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59" y="1899072"/>
            <a:ext cx="1918328" cy="28799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500893-4B93-DCF6-CF18-EC675972283B}"/>
              </a:ext>
            </a:extLst>
          </p:cNvPr>
          <p:cNvSpPr txBox="1"/>
          <p:nvPr/>
        </p:nvSpPr>
        <p:spPr>
          <a:xfrm rot="16200000">
            <a:off x="5124998" y="4911328"/>
            <a:ext cx="2368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Природные задатки, 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Наследственные качества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Общие способности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CEC582-DF18-CF0F-18A9-5950A5AED305}"/>
              </a:ext>
            </a:extLst>
          </p:cNvPr>
          <p:cNvSpPr txBox="1"/>
          <p:nvPr/>
        </p:nvSpPr>
        <p:spPr>
          <a:xfrm>
            <a:off x="2292016" y="334747"/>
            <a:ext cx="7430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ДРЕВО ЛИЧНОСТИ ЮРИЯ НИКОЛАЕВИЧА МАЛЫШЕВА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7DF08E8-A638-C927-97AE-6432E03D3AA2}"/>
              </a:ext>
            </a:extLst>
          </p:cNvPr>
          <p:cNvSpPr/>
          <p:nvPr/>
        </p:nvSpPr>
        <p:spPr>
          <a:xfrm>
            <a:off x="2975261" y="3435015"/>
            <a:ext cx="2137003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Забота о людях:</a:t>
            </a:r>
          </a:p>
          <a:p>
            <a:pPr marL="1352550" indent="-1263650" defTabSz="941388"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о шахтерах</a:t>
            </a:r>
          </a:p>
          <a:p>
            <a:pPr marL="1352550" indent="-1176338" defTabSz="941388"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о работниках </a:t>
            </a:r>
            <a:r>
              <a:rPr lang="ru-RU" sz="1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Росугля</a:t>
            </a:r>
            <a:endParaRPr lang="ru-RU" sz="1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352550" indent="-1176338" defTabSz="941388"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об инвалидах</a:t>
            </a:r>
          </a:p>
          <a:p>
            <a:pPr marL="1352550" indent="-1176338" defTabSz="941388"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о молодежи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7CBEA7B-4A63-41F9-3E41-A2F4B0CC9D15}"/>
              </a:ext>
            </a:extLst>
          </p:cNvPr>
          <p:cNvSpPr/>
          <p:nvPr/>
        </p:nvSpPr>
        <p:spPr>
          <a:xfrm>
            <a:off x="3267135" y="2815366"/>
            <a:ext cx="1377365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Порядочность, </a:t>
            </a:r>
          </a:p>
          <a:p>
            <a:pPr lvl="0"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совестливость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F2929D1-11D9-A137-8C92-6402F0B3DD98}"/>
              </a:ext>
            </a:extLst>
          </p:cNvPr>
          <p:cNvSpPr/>
          <p:nvPr/>
        </p:nvSpPr>
        <p:spPr>
          <a:xfrm>
            <a:off x="4017183" y="2073051"/>
            <a:ext cx="110594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Почтенное</a:t>
            </a:r>
            <a:b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отношение </a:t>
            </a:r>
          </a:p>
          <a:p>
            <a:pPr lvl="0"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 женщинам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72894B4-F227-A7E1-47AE-4DEF46ADF4D7}"/>
              </a:ext>
            </a:extLst>
          </p:cNvPr>
          <p:cNvSpPr/>
          <p:nvPr/>
        </p:nvSpPr>
        <p:spPr>
          <a:xfrm>
            <a:off x="4218884" y="1496124"/>
            <a:ext cx="1269515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Открытость, </a:t>
            </a:r>
          </a:p>
          <a:p>
            <a:pPr lvl="0"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доверчивость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25219A1-7B03-3C24-7000-127C421C58EA}"/>
              </a:ext>
            </a:extLst>
          </p:cNvPr>
          <p:cNvSpPr/>
          <p:nvPr/>
        </p:nvSpPr>
        <p:spPr>
          <a:xfrm>
            <a:off x="5783346" y="2277127"/>
            <a:ext cx="132834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Честолюбие 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(карьера)</a:t>
            </a:r>
            <a:endParaRPr lang="ru-RU" sz="1200" b="1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EF66644-8390-1B11-BBB3-3FF1C8AF527E}"/>
              </a:ext>
            </a:extLst>
          </p:cNvPr>
          <p:cNvSpPr/>
          <p:nvPr/>
        </p:nvSpPr>
        <p:spPr>
          <a:xfrm>
            <a:off x="5634733" y="1680967"/>
            <a:ext cx="162557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Политик, государственник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D02B6A3-CBAF-2459-6E99-626116DE2148}"/>
              </a:ext>
            </a:extLst>
          </p:cNvPr>
          <p:cNvSpPr/>
          <p:nvPr/>
        </p:nvSpPr>
        <p:spPr>
          <a:xfrm>
            <a:off x="5678320" y="1074191"/>
            <a:ext cx="139012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Воспитатель,</a:t>
            </a:r>
          </a:p>
          <a:p>
            <a:pPr lvl="0" algn="ctr"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наставник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30A8363-647A-B208-95AB-1A7B32F80C82}"/>
              </a:ext>
            </a:extLst>
          </p:cNvPr>
          <p:cNvSpPr/>
          <p:nvPr/>
        </p:nvSpPr>
        <p:spPr>
          <a:xfrm>
            <a:off x="5323975" y="3826043"/>
            <a:ext cx="1280416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Трудолюбие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10677B5-496A-8643-F3CD-2F4FFA21B6FF}"/>
              </a:ext>
            </a:extLst>
          </p:cNvPr>
          <p:cNvSpPr/>
          <p:nvPr/>
        </p:nvSpPr>
        <p:spPr>
          <a:xfrm>
            <a:off x="5317956" y="3398923"/>
            <a:ext cx="1738759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Харизматичность</a:t>
            </a:r>
            <a:endParaRPr lang="ru-RU" sz="1200" b="1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48B78A1-8BAF-F8CD-DF6D-AB8AA0146287}"/>
              </a:ext>
            </a:extLst>
          </p:cNvPr>
          <p:cNvSpPr/>
          <p:nvPr/>
        </p:nvSpPr>
        <p:spPr>
          <a:xfrm>
            <a:off x="6649567" y="3024211"/>
            <a:ext cx="198373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Руководитель от Бога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3F9A4E4-03F5-CB56-0317-129EB2A34DAE}"/>
              </a:ext>
            </a:extLst>
          </p:cNvPr>
          <p:cNvSpPr/>
          <p:nvPr/>
        </p:nvSpPr>
        <p:spPr>
          <a:xfrm>
            <a:off x="7391069" y="2040037"/>
            <a:ext cx="162557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176213" algn="l"/>
              </a:tabLs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Уважительное отношение к историческому наследию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84AD8BF-B890-D37F-D94D-EAD03F74CFF7}"/>
              </a:ext>
            </a:extLst>
          </p:cNvPr>
          <p:cNvSpPr/>
          <p:nvPr/>
        </p:nvSpPr>
        <p:spPr>
          <a:xfrm>
            <a:off x="8373981" y="3483147"/>
            <a:ext cx="921410" cy="4688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Научный </a:t>
            </a:r>
          </a:p>
          <a:p>
            <a:pPr lvl="0"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подход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08FE70C-6FC6-EDE0-B924-4833405C84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381" y="2140507"/>
            <a:ext cx="2803650" cy="4310089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CEDDCBBD-8BB9-4593-59A9-5FB5D39355B8}"/>
              </a:ext>
            </a:extLst>
          </p:cNvPr>
          <p:cNvSpPr/>
          <p:nvPr/>
        </p:nvSpPr>
        <p:spPr>
          <a:xfrm>
            <a:off x="7893637" y="4283246"/>
            <a:ext cx="1721554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Горный инженер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E241B06-D932-6114-C175-0736B6428A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837" y="1428126"/>
            <a:ext cx="2343990" cy="68366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48F40B6-B153-E80B-7339-550185B33ADC}"/>
              </a:ext>
            </a:extLst>
          </p:cNvPr>
          <p:cNvSpPr txBox="1"/>
          <p:nvPr/>
        </p:nvSpPr>
        <p:spPr>
          <a:xfrm>
            <a:off x="258679" y="5263813"/>
            <a:ext cx="4268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«Я люблю людей инициативных и добрых. </a:t>
            </a:r>
          </a:p>
          <a:p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Не принимаю предателей и ленивых. </a:t>
            </a:r>
          </a:p>
          <a:p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Не принимаю двурушников»</a:t>
            </a:r>
          </a:p>
          <a:p>
            <a:endParaRPr lang="ru-RU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           Ю.Н. Малышев («Записки горного инженера»)</a:t>
            </a:r>
          </a:p>
          <a:p>
            <a:endParaRPr lang="ru-RU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7B37A72A-7F01-92CC-7AA3-C7F05B22F1F2}"/>
              </a:ext>
            </a:extLst>
          </p:cNvPr>
          <p:cNvSpPr/>
          <p:nvPr/>
        </p:nvSpPr>
        <p:spPr>
          <a:xfrm>
            <a:off x="6695574" y="3723777"/>
            <a:ext cx="154268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Организаторский талант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CCDEF72-1BA7-E354-2450-F7C9A2162A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981" y="5203136"/>
            <a:ext cx="1297187" cy="1269946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9999E127-2370-7A62-FD70-5D069C118BF4}"/>
              </a:ext>
            </a:extLst>
          </p:cNvPr>
          <p:cNvSpPr/>
          <p:nvPr/>
        </p:nvSpPr>
        <p:spPr>
          <a:xfrm>
            <a:off x="5050375" y="2944679"/>
            <a:ext cx="93581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b="1" dirty="0"/>
              <a:t>Оптимизм</a:t>
            </a:r>
          </a:p>
        </p:txBody>
      </p:sp>
      <p:sp>
        <p:nvSpPr>
          <p:cNvPr id="40" name="Номер слайда 39">
            <a:extLst>
              <a:ext uri="{FF2B5EF4-FFF2-40B4-BE49-F238E27FC236}">
                <a16:creationId xmlns:a16="http://schemas.microsoft.com/office/drawing/2014/main" id="{D046DB15-54FC-CB94-0DFE-33C7D101F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148" y="6408732"/>
            <a:ext cx="2743200" cy="365125"/>
          </a:xfrm>
        </p:spPr>
        <p:txBody>
          <a:bodyPr/>
          <a:lstStyle/>
          <a:p>
            <a:fld id="{EBBCA8AA-589F-43E4-A347-1B1407140133}" type="slidenum">
              <a:rPr lang="ru-RU" sz="1600" b="1" smtClean="0">
                <a:latin typeface="Arial Black" panose="020B0A04020102020204" pitchFamily="34" charset="0"/>
              </a:rPr>
              <a:t>22</a:t>
            </a:fld>
            <a:endParaRPr lang="ru-RU" sz="1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632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5" y="101452"/>
            <a:ext cx="1773545" cy="881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76" y="266705"/>
            <a:ext cx="1600049" cy="592611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76B0D51-A8F0-31B7-1599-EBB5CEA529DE}"/>
              </a:ext>
            </a:extLst>
          </p:cNvPr>
          <p:cNvSpPr/>
          <p:nvPr/>
        </p:nvSpPr>
        <p:spPr>
          <a:xfrm>
            <a:off x="1876924" y="222580"/>
            <a:ext cx="8127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РЕАЛИЗАЦИЯ КОМПАНИЕЙ «РОСУГОЛЬ»  ПРОГРАММНО-ЦЕЛЕВОГО ПОДХОДА К РЕСТРУКТУРИЗАЦИИ УГОЛЬНОЙ ПРОМЫШЛЕННОСТИ В ПЕРИОД 1993-1997 гг.</a:t>
            </a:r>
            <a:endParaRPr lang="ru-RU" sz="1600" dirty="0"/>
          </a:p>
        </p:txBody>
      </p:sp>
      <p:sp>
        <p:nvSpPr>
          <p:cNvPr id="40" name="Номер слайда 39">
            <a:extLst>
              <a:ext uri="{FF2B5EF4-FFF2-40B4-BE49-F238E27FC236}">
                <a16:creationId xmlns:a16="http://schemas.microsoft.com/office/drawing/2014/main" id="{3A8C65D0-8FFD-9D77-5EAB-9C9ED5CA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9550" y="6408732"/>
            <a:ext cx="2743200" cy="365125"/>
          </a:xfrm>
        </p:spPr>
        <p:txBody>
          <a:bodyPr/>
          <a:lstStyle/>
          <a:p>
            <a:fld id="{EBBCA8AA-589F-43E4-A347-1B1407140133}" type="slidenum">
              <a:rPr lang="ru-RU" sz="1600" b="1" smtClean="0">
                <a:latin typeface="Arial Black" panose="020B0A04020102020204" pitchFamily="34" charset="0"/>
              </a:rPr>
              <a:t>23</a:t>
            </a:fld>
            <a:endParaRPr lang="ru-RU" sz="1600" b="1" dirty="0">
              <a:latin typeface="Arial Black" panose="020B0A04020102020204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45486" y="4463015"/>
            <a:ext cx="11497264" cy="12772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1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СПРАВОЧНО:</a:t>
            </a: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МБРР поддержал политику Правительства РФ по реформированию угольной промышленности с учетом предоставления </a:t>
            </a:r>
            <a:r>
              <a:rPr kumimoji="0" lang="ru-RU" altLang="ru-RU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бюджетозамещающих</a:t>
            </a: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займов, способствовавших проведению реструктуризации в отрасли. В 1996 г. в соответствии с Соглашением между РФ и МБРР о Займе на структурную перестройку угольной отрасли (1-й угольный </a:t>
            </a:r>
            <a:r>
              <a:rPr kumimoji="0" lang="ru-RU" altLang="ru-RU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займ</a:t>
            </a: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в федеральный бюджет поступило </a:t>
            </a:r>
            <a:r>
              <a:rPr kumimoji="0" lang="ru-RU" altLang="ru-RU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500</a:t>
            </a: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млн долл. США. В 1997 г. было заключено Соглашение между РФ и МБРР на предоставление 2-го угольного займа в объеме 800 млн долл. США тремя траншами: первый – </a:t>
            </a:r>
            <a:r>
              <a:rPr kumimoji="0" lang="ru-RU" altLang="ru-RU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400</a:t>
            </a: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«социальный» – 200 и «приватизационный» – 200 млн долл. США. Начиная с 1997 г. средства 2-го угольного займа были последовательно получены Россией, что позволило расширить масштабы реструктуризации угольной промышленности; увеличить объемы средств государственной поддержки на социальную защиту высвобождаемых работников с действующих и ликвидируемых организаций, содействие их занятости и переселению из неперспективных районов; ускорить приватизацию угольных компаний. 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586890" y="1653741"/>
          <a:ext cx="4962906" cy="2741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45485" y="1053577"/>
            <a:ext cx="544571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100" b="1" dirty="0">
                <a:latin typeface="Arial" panose="020B0604020202020204" pitchFamily="34" charset="0"/>
              </a:rPr>
              <a:t>Динамика затрат на финансирование мероприятий по реструктуризации </a:t>
            </a:r>
          </a:p>
          <a:p>
            <a:pPr algn="ctr">
              <a:spcAft>
                <a:spcPts val="0"/>
              </a:spcAft>
            </a:pPr>
            <a:r>
              <a:rPr lang="ru-RU" sz="1100" b="1" dirty="0">
                <a:latin typeface="Arial" panose="020B0604020202020204" pitchFamily="34" charset="0"/>
              </a:rPr>
              <a:t>угольной отрасли России из средств федерального бюджета в период деятельности компании «</a:t>
            </a:r>
            <a:r>
              <a:rPr lang="ru-RU" sz="1100" b="1" dirty="0" err="1">
                <a:latin typeface="Arial" panose="020B0604020202020204" pitchFamily="34" charset="0"/>
              </a:rPr>
              <a:t>Росуголь</a:t>
            </a:r>
            <a:r>
              <a:rPr lang="ru-RU" sz="1100" b="1" dirty="0">
                <a:latin typeface="Arial" panose="020B0604020202020204" pitchFamily="34" charset="0"/>
              </a:rPr>
              <a:t>» </a:t>
            </a:r>
            <a:r>
              <a:rPr lang="ru-RU" sz="1100" dirty="0">
                <a:latin typeface="Arial" panose="020B0604020202020204" pitchFamily="34" charset="0"/>
              </a:rPr>
              <a:t>(в текущих ценах каждого года)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 rot="10800000" flipV="1">
            <a:off x="5791201" y="1287755"/>
            <a:ext cx="6033054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6213" lvl="0" indent="-176213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За период </a:t>
            </a: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1994–1997 гг.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на финансирование всех мероприятий по реструктуризации угольной отрасли России было выделено через компанию «</a:t>
            </a:r>
            <a:r>
              <a:rPr kumimoji="0" lang="ru-RU" altLang="ru-RU" sz="1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Росуголь</a:t>
            </a:r>
            <a:r>
              <a:rPr lang="ru-RU" altLang="ru-RU" sz="1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» всего </a:t>
            </a:r>
            <a:r>
              <a:rPr lang="ru-RU" altLang="ru-RU" sz="13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31712,9 млн руб. </a:t>
            </a:r>
            <a:r>
              <a:rPr lang="ru-RU" altLang="ru-RU" sz="1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бюджетных средств </a:t>
            </a:r>
            <a:r>
              <a:rPr lang="ru-RU" altLang="ru-RU" sz="1300" dirty="0">
                <a:latin typeface="Arial" panose="020B0604020202020204" pitchFamily="34" charset="0"/>
                <a:ea typeface="Times New Roman" panose="02020603050405020304" pitchFamily="18" charset="0"/>
              </a:rPr>
              <a:t>(или </a:t>
            </a:r>
            <a:r>
              <a:rPr lang="ru-RU" altLang="ru-RU" sz="1300" b="1" dirty="0">
                <a:latin typeface="Arial" panose="020B0604020202020204" pitchFamily="34" charset="0"/>
                <a:ea typeface="Times New Roman" panose="02020603050405020304" pitchFamily="18" charset="0"/>
              </a:rPr>
              <a:t>7935 млн </a:t>
            </a:r>
            <a:r>
              <a:rPr lang="en-US" altLang="ru-RU" sz="1300" b="1" dirty="0">
                <a:latin typeface="Arial" panose="020B0604020202020204" pitchFamily="34" charset="0"/>
                <a:ea typeface="Times New Roman" panose="02020603050405020304" pitchFamily="18" charset="0"/>
              </a:rPr>
              <a:t>$ </a:t>
            </a:r>
            <a:r>
              <a:rPr lang="ru-RU" altLang="ru-RU" sz="1300" b="1" dirty="0">
                <a:latin typeface="Arial" panose="020B0604020202020204" pitchFamily="34" charset="0"/>
                <a:ea typeface="Times New Roman" panose="02020603050405020304" pitchFamily="18" charset="0"/>
              </a:rPr>
              <a:t>США</a:t>
            </a:r>
            <a:r>
              <a:rPr lang="ru-RU" altLang="ru-RU" sz="1300" dirty="0">
                <a:latin typeface="Arial" panose="020B0604020202020204" pitchFamily="34" charset="0"/>
                <a:ea typeface="Times New Roman" panose="02020603050405020304" pitchFamily="18" charset="0"/>
              </a:rPr>
              <a:t>),</a:t>
            </a:r>
            <a:r>
              <a:rPr lang="ru-RU" altLang="ru-RU" sz="13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altLang="ru-RU" sz="1300" dirty="0">
                <a:latin typeface="Arial" panose="020B0604020202020204" pitchFamily="34" charset="0"/>
                <a:ea typeface="Times New Roman" panose="02020603050405020304" pitchFamily="18" charset="0"/>
              </a:rPr>
              <a:t>в том числе на социально-экологические мероприятия было направлено </a:t>
            </a:r>
            <a:r>
              <a:rPr lang="ru-RU" altLang="ru-RU" sz="1300" b="1" dirty="0">
                <a:latin typeface="Arial" panose="020B0604020202020204" pitchFamily="34" charset="0"/>
                <a:ea typeface="Times New Roman" panose="02020603050405020304" pitchFamily="18" charset="0"/>
              </a:rPr>
              <a:t>7174,5 млн руб. </a:t>
            </a:r>
            <a:r>
              <a:rPr lang="ru-RU" altLang="ru-RU" sz="1300" dirty="0">
                <a:latin typeface="Arial" panose="020B0604020202020204" pitchFamily="34" charset="0"/>
                <a:ea typeface="Times New Roman" panose="02020603050405020304" pitchFamily="18" charset="0"/>
              </a:rPr>
              <a:t>(или </a:t>
            </a:r>
            <a:r>
              <a:rPr lang="ru-RU" altLang="ru-RU" sz="1300" b="1" dirty="0">
                <a:latin typeface="Arial" panose="020B0604020202020204" pitchFamily="34" charset="0"/>
                <a:ea typeface="Times New Roman" panose="02020603050405020304" pitchFamily="18" charset="0"/>
              </a:rPr>
              <a:t>22,6</a:t>
            </a:r>
            <a:r>
              <a:rPr lang="en-US" altLang="ru-RU" sz="1300" b="1" dirty="0">
                <a:latin typeface="Arial" panose="020B0604020202020204" pitchFamily="34" charset="0"/>
                <a:ea typeface="Times New Roman" panose="02020603050405020304" pitchFamily="18" charset="0"/>
              </a:rPr>
              <a:t> %</a:t>
            </a:r>
            <a:r>
              <a:rPr lang="en-US" altLang="ru-RU" sz="13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altLang="ru-RU" sz="1300" dirty="0">
                <a:latin typeface="Arial" panose="020B0604020202020204" pitchFamily="34" charset="0"/>
                <a:ea typeface="Times New Roman" panose="02020603050405020304" pitchFamily="18" charset="0"/>
              </a:rPr>
              <a:t>на социальную защиту шахтеров, снос ветхого жилья, создание новых рабочих мест, рекультивацию и др.).</a:t>
            </a:r>
          </a:p>
          <a:p>
            <a:pPr marL="176213" lvl="0" indent="-176213" algn="just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300" dirty="0">
                <a:latin typeface="Arial" panose="020B0604020202020204" pitchFamily="34" charset="0"/>
                <a:ea typeface="Times New Roman" panose="02020603050405020304" pitchFamily="18" charset="0"/>
              </a:rPr>
              <a:t>При этом 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удельный вес затрат на финансирование социальных и экологических мероприятий в общем объеме бюджетного финансирования реструктуризации вырос с </a:t>
            </a: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17 % в 1994 г. до 29 %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в 1997 году и в дальнейшем эта тенденция продолжилась.</a:t>
            </a:r>
          </a:p>
          <a:p>
            <a:pPr marL="176213" lvl="0" indent="-176213" algn="just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300" b="1" dirty="0">
                <a:solidFill>
                  <a:srgbClr val="000000"/>
                </a:solidFill>
                <a:latin typeface="Arial" panose="020B0604020202020204" pitchFamily="34" charset="0"/>
              </a:rPr>
              <a:t>Следует отметить, что доля затрат </a:t>
            </a:r>
            <a:r>
              <a:rPr lang="ru-RU" altLang="ru-RU" sz="13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бюджетозамещающих</a:t>
            </a:r>
            <a:r>
              <a:rPr lang="ru-RU" altLang="ru-RU" sz="1300" b="1" dirty="0">
                <a:solidFill>
                  <a:srgbClr val="000000"/>
                </a:solidFill>
                <a:latin typeface="Arial" panose="020B0604020202020204" pitchFamily="34" charset="0"/>
              </a:rPr>
              <a:t> займов МБРР </a:t>
            </a: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в общем объеме</a:t>
            </a:r>
            <a:r>
              <a:rPr kumimoji="0" lang="ru-RU" altLang="ru-RU" sz="13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бюджетного финансирования мероприятий по реструктуризации в период 1994-1997 гг. составила всего 11,</a:t>
            </a:r>
            <a:r>
              <a:rPr kumimoji="0" lang="en-US" altLang="ru-RU" sz="13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</a:t>
            </a:r>
            <a:r>
              <a:rPr kumimoji="0" lang="ru-RU" altLang="ru-RU" sz="13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%.</a:t>
            </a:r>
            <a:endParaRPr kumimoji="0" lang="ru-RU" altLang="ru-RU" sz="1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9180" y="5786330"/>
            <a:ext cx="1149726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 algn="just" defTabSz="9017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За период деятельности компании «РОСУГОЛЬ» динамика финансирования мероприятий по реформированию угольной отрасли России в 1994-1997 гг. в соответствии с развитием  форм и методов ее государственной поддержки положительно отразилась на макроэкономических и отраслевых показателях функционирования отрасли, – произошло реальное сокращение ее бюджетного финансирования в процентном отношении к ВВП страны в 5 раз – с 1,0% в 1994 г. до 0,2 % в 1998 году.</a:t>
            </a:r>
          </a:p>
        </p:txBody>
      </p:sp>
    </p:spTree>
    <p:extLst>
      <p:ext uri="{BB962C8B-B14F-4D97-AF65-F5344CB8AC3E}">
        <p14:creationId xmlns:p14="http://schemas.microsoft.com/office/powerpoint/2010/main" val="8011190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" y="220457"/>
            <a:ext cx="1562280" cy="881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76" y="266705"/>
            <a:ext cx="1600049" cy="5926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49910" y="256571"/>
            <a:ext cx="8347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ИЗ БИБЛИОГРАФИЧЕСКОГО НАСЛЕДИЯ АКАДЕМИКА </a:t>
            </a:r>
            <a:b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Ю.Н. МАЛЫШЕВА</a:t>
            </a:r>
            <a:endParaRPr lang="ru-RU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8941D7-B629-3AE5-4658-E1633C157BF4}"/>
              </a:ext>
            </a:extLst>
          </p:cNvPr>
          <p:cNvSpPr txBox="1"/>
          <p:nvPr/>
        </p:nvSpPr>
        <p:spPr>
          <a:xfrm>
            <a:off x="228446" y="1088245"/>
            <a:ext cx="2453266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Теоретико-методологические основы отраслевой структурной перестройки изложены в монографии </a:t>
            </a:r>
            <a:r>
              <a:rPr lang="ru-RU" sz="11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 общей редакцией Ю.Н. Малышева 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«Реструктуризация угольной промышленности (теория, опыт, программы, прогноз)» (1996 г.), включая: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151360-BD92-7A56-4A12-1C48C9D9B12E}"/>
              </a:ext>
            </a:extLst>
          </p:cNvPr>
          <p:cNvSpPr txBox="1"/>
          <p:nvPr/>
        </p:nvSpPr>
        <p:spPr>
          <a:xfrm>
            <a:off x="2764383" y="4459547"/>
            <a:ext cx="286639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основные методы и механизмы ранжирования предприятий по определенной системе критериев;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переход на селективный механизм дотирования по группам предприятий;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создание отраслевого пенсионного фонда, механизмов социальной защиты и страхования;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механизмы создания новых рабочих мест и развития социальной инфраструктуры в угледобывающих районах и др..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00AD8640-3592-C935-36E5-93F3E8C46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150" y="6394450"/>
            <a:ext cx="2713674" cy="371317"/>
          </a:xfrm>
        </p:spPr>
        <p:txBody>
          <a:bodyPr/>
          <a:lstStyle/>
          <a:p>
            <a:fld id="{EBBCA8AA-589F-43E4-A347-1B1407140133}" type="slidenum">
              <a:rPr lang="ru-RU" sz="1600" smtClean="0">
                <a:latin typeface="Arial Black" panose="020B0A04020102020204" pitchFamily="34" charset="0"/>
              </a:rPr>
              <a:t>24</a:t>
            </a:fld>
            <a:endParaRPr lang="ru-RU" sz="1600" dirty="0">
              <a:latin typeface="Arial Black" panose="020B0A040201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49462E1-6BB2-9E2F-AA6D-4BCF44438D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473" y="2953807"/>
            <a:ext cx="2113059" cy="307185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970B147-D2A5-83E6-FE77-05DF4B4D8A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782" y="1009353"/>
            <a:ext cx="2051895" cy="301164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8A8614B-929B-7186-BC24-DAF50C3182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0922">
            <a:off x="5864701" y="3506731"/>
            <a:ext cx="1911600" cy="28123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49C06E4-465A-D8E5-D884-557870E94C62}"/>
              </a:ext>
            </a:extLst>
          </p:cNvPr>
          <p:cNvSpPr txBox="1"/>
          <p:nvPr/>
        </p:nvSpPr>
        <p:spPr>
          <a:xfrm>
            <a:off x="8219954" y="1036052"/>
            <a:ext cx="3555734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Юрий Николаевич автор и соавтор более 160 научных публикаций по технологии и комплексной механизации подземной разработки угольных месторождений, по истории и прогнозированию развития угольной промышленности и 80 изобретений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589" y="3655622"/>
            <a:ext cx="1871063" cy="28139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2D4AD1-AE9E-AE09-17BC-DD60FABF53D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534" y="996950"/>
            <a:ext cx="2475038" cy="34625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4B38BA8-A29D-A34D-3DF5-7B365E8666A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25" y="2827860"/>
            <a:ext cx="2483832" cy="357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86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" y="150119"/>
            <a:ext cx="1773545" cy="881230"/>
          </a:xfrm>
          <a:prstGeom prst="rect">
            <a:avLst/>
          </a:prstGeom>
        </p:spPr>
      </p:pic>
      <p:sp>
        <p:nvSpPr>
          <p:cNvPr id="51" name="Прямоугольник 50"/>
          <p:cNvSpPr/>
          <p:nvPr/>
        </p:nvSpPr>
        <p:spPr>
          <a:xfrm>
            <a:off x="8044536" y="966415"/>
            <a:ext cx="2494286" cy="49660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>
            <a:noAutofit/>
          </a:bodyPr>
          <a:lstStyle/>
          <a:p>
            <a:pPr algn="ctr"/>
            <a:endParaRPr lang="ru-RU" sz="1071" b="1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1" y="26347"/>
            <a:ext cx="184731" cy="29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286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0" y="2932225"/>
            <a:ext cx="227948" cy="27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14"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286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657649" y="966415"/>
            <a:ext cx="2910261" cy="49660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>
            <a:noAutofit/>
          </a:bodyPr>
          <a:lstStyle/>
          <a:p>
            <a:pPr algn="ctr"/>
            <a:endParaRPr lang="ru-RU" sz="1071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61344" y="966415"/>
            <a:ext cx="3484286" cy="49660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>
            <a:noAutofit/>
          </a:bodyPr>
          <a:lstStyle/>
          <a:p>
            <a:pPr algn="ctr"/>
            <a:endParaRPr lang="ru-RU" sz="1071" b="1" dirty="0"/>
          </a:p>
        </p:txBody>
      </p:sp>
      <p:sp>
        <p:nvSpPr>
          <p:cNvPr id="33" name="Равнобедренный треугольник 32"/>
          <p:cNvSpPr/>
          <p:nvPr/>
        </p:nvSpPr>
        <p:spPr>
          <a:xfrm>
            <a:off x="2725189" y="6021287"/>
            <a:ext cx="722539" cy="63341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286"/>
          </a:p>
        </p:txBody>
      </p:sp>
      <p:sp>
        <p:nvSpPr>
          <p:cNvPr id="36" name="Равнобедренный треугольник 35"/>
          <p:cNvSpPr/>
          <p:nvPr/>
        </p:nvSpPr>
        <p:spPr>
          <a:xfrm>
            <a:off x="5926376" y="6021287"/>
            <a:ext cx="722539" cy="63341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286"/>
          </a:p>
        </p:txBody>
      </p:sp>
      <p:sp>
        <p:nvSpPr>
          <p:cNvPr id="42" name="Прямоугольник 41"/>
          <p:cNvSpPr/>
          <p:nvPr/>
        </p:nvSpPr>
        <p:spPr>
          <a:xfrm>
            <a:off x="1680826" y="6142580"/>
            <a:ext cx="2786024" cy="428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929" b="1" dirty="0">
                <a:latin typeface="Arial Narrow" pitchFamily="34" charset="0"/>
              </a:rPr>
              <a:t>Экономический спад, начало преобразований и основная фаза реструктуризации угольной промышленности России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671727" y="6142583"/>
            <a:ext cx="3241220" cy="428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929" b="1" dirty="0">
                <a:latin typeface="Arial Narrow" pitchFamily="34" charset="0"/>
              </a:rPr>
              <a:t>Рост экономики, стабилизация и устойчивое развитие угольной промышленности (ввод новых мощностей по добыче и обогащению угля, наращивание экспорта угольной продукции)</a:t>
            </a:r>
          </a:p>
        </p:txBody>
      </p:sp>
      <p:sp>
        <p:nvSpPr>
          <p:cNvPr id="52" name="Равнобедренный треугольник 51"/>
          <p:cNvSpPr/>
          <p:nvPr/>
        </p:nvSpPr>
        <p:spPr>
          <a:xfrm>
            <a:off x="8945962" y="6033254"/>
            <a:ext cx="722538" cy="6334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286"/>
          </a:p>
        </p:txBody>
      </p:sp>
      <p:sp>
        <p:nvSpPr>
          <p:cNvPr id="53" name="Прямоугольник 52"/>
          <p:cNvSpPr/>
          <p:nvPr/>
        </p:nvSpPr>
        <p:spPr>
          <a:xfrm>
            <a:off x="8024878" y="6154550"/>
            <a:ext cx="2564704" cy="428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929" b="1" dirty="0">
                <a:latin typeface="Arial Narrow" pitchFamily="34" charset="0"/>
              </a:rPr>
              <a:t>Ускоренное инновационное развитие угольной промышленности, повышение рыночной доли российского угля на мировых рынках</a:t>
            </a:r>
          </a:p>
        </p:txBody>
      </p:sp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9521389"/>
              </p:ext>
            </p:extLst>
          </p:nvPr>
        </p:nvGraphicFramePr>
        <p:xfrm>
          <a:off x="1524001" y="1484784"/>
          <a:ext cx="9143999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5" name="Группа 34"/>
          <p:cNvGrpSpPr/>
          <p:nvPr/>
        </p:nvGrpSpPr>
        <p:grpSpPr>
          <a:xfrm>
            <a:off x="1716960" y="1114457"/>
            <a:ext cx="8442349" cy="4114343"/>
            <a:chOff x="-359437" y="-198365"/>
            <a:chExt cx="9189026" cy="5875826"/>
          </a:xfrm>
        </p:grpSpPr>
        <p:sp>
          <p:nvSpPr>
            <p:cNvPr id="37" name="Rectangle 9"/>
            <p:cNvSpPr>
              <a:spLocks noChangeArrowheads="1"/>
            </p:cNvSpPr>
            <p:nvPr/>
          </p:nvSpPr>
          <p:spPr bwMode="auto">
            <a:xfrm>
              <a:off x="-359437" y="-198365"/>
              <a:ext cx="1213001" cy="1028261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25714" rIns="0" bIns="25714" anchor="ctr" anchorCtr="0">
              <a:noAutofit/>
            </a:bodyPr>
            <a:lstStyle/>
            <a:p>
              <a:pPr algn="ctr"/>
              <a:r>
                <a:rPr lang="ru-RU" sz="1100" b="1" dirty="0">
                  <a:solidFill>
                    <a:sysClr val="windowText" lastClr="000000"/>
                  </a:solidFill>
                </a:rPr>
                <a:t>Экономический спад - </a:t>
              </a:r>
            </a:p>
            <a:p>
              <a:pPr algn="ctr"/>
              <a:r>
                <a:rPr lang="ru-RU" sz="1100" b="1" dirty="0">
                  <a:solidFill>
                    <a:sysClr val="windowText" lastClr="000000"/>
                  </a:solidFill>
                </a:rPr>
                <a:t>1988-1993 годы</a:t>
              </a:r>
            </a:p>
          </p:txBody>
        </p:sp>
        <p:sp>
          <p:nvSpPr>
            <p:cNvPr id="38" name="Rectangle 9"/>
            <p:cNvSpPr>
              <a:spLocks noChangeArrowheads="1"/>
            </p:cNvSpPr>
            <p:nvPr/>
          </p:nvSpPr>
          <p:spPr bwMode="auto">
            <a:xfrm>
              <a:off x="1137477" y="-198365"/>
              <a:ext cx="1334301" cy="1028261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25714" rIns="0" bIns="25714" anchor="ctr" anchorCtr="0">
              <a:noAutofit/>
            </a:bodyPr>
            <a:lstStyle/>
            <a:p>
              <a:pPr algn="ctr"/>
              <a:r>
                <a:rPr lang="ru-RU" sz="1000" b="1" dirty="0">
                  <a:solidFill>
                    <a:srgbClr val="000000"/>
                  </a:solidFill>
                  <a:ea typeface="Calibri"/>
                  <a:cs typeface="Times New Roman"/>
                </a:rPr>
                <a:t>Основная фаза реструктуризации - </a:t>
              </a:r>
              <a:endParaRPr lang="ru-RU" sz="1000" dirty="0">
                <a:latin typeface="Times New Roman"/>
                <a:ea typeface="Times New Roman"/>
              </a:endParaRPr>
            </a:p>
            <a:p>
              <a:pPr algn="ctr"/>
              <a:r>
                <a:rPr lang="ru-RU" sz="1000" b="1" dirty="0">
                  <a:solidFill>
                    <a:srgbClr val="000000"/>
                  </a:solidFill>
                  <a:ea typeface="Calibri"/>
                  <a:cs typeface="Times New Roman"/>
                </a:rPr>
                <a:t>1994-2001 годы</a:t>
              </a:r>
              <a:endParaRPr lang="ru-RU" sz="1000" dirty="0">
                <a:latin typeface="Times New Roman"/>
                <a:ea typeface="Times New Roman"/>
              </a:endParaRPr>
            </a:p>
          </p:txBody>
        </p:sp>
        <p:sp>
          <p:nvSpPr>
            <p:cNvPr id="39" name="Rectangle 9"/>
            <p:cNvSpPr>
              <a:spLocks noChangeArrowheads="1"/>
            </p:cNvSpPr>
            <p:nvPr/>
          </p:nvSpPr>
          <p:spPr bwMode="auto">
            <a:xfrm>
              <a:off x="3369035" y="-198365"/>
              <a:ext cx="2269503" cy="1028261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25714" rIns="0" bIns="25714" anchor="ctr" anchorCtr="0">
              <a:noAutofit/>
            </a:bodyPr>
            <a:lstStyle/>
            <a:p>
              <a:pPr algn="ctr"/>
              <a:r>
                <a:rPr lang="ru-RU" sz="1000" b="1" dirty="0">
                  <a:solidFill>
                    <a:srgbClr val="000000"/>
                  </a:solidFill>
                  <a:ea typeface="Calibri"/>
                  <a:cs typeface="Times New Roman"/>
                </a:rPr>
                <a:t>Завершение реструктуризации, стабилизация, выход на траекторию устойчивого развития - </a:t>
              </a:r>
              <a:endParaRPr lang="ru-RU" sz="1000" dirty="0">
                <a:latin typeface="Times New Roman"/>
                <a:ea typeface="Times New Roman"/>
              </a:endParaRPr>
            </a:p>
            <a:p>
              <a:pPr algn="ctr"/>
              <a:r>
                <a:rPr lang="ru-RU" sz="1000" b="1" dirty="0">
                  <a:solidFill>
                    <a:srgbClr val="000000"/>
                  </a:solidFill>
                  <a:ea typeface="Calibri"/>
                  <a:cs typeface="Times New Roman"/>
                </a:rPr>
                <a:t>2002-2018 годы</a:t>
              </a:r>
              <a:endParaRPr lang="ru-RU" sz="1000" dirty="0">
                <a:latin typeface="Times New Roman"/>
                <a:ea typeface="Times New Roman"/>
              </a:endParaRPr>
            </a:p>
          </p:txBody>
        </p:sp>
        <p:sp>
          <p:nvSpPr>
            <p:cNvPr id="40" name="Rectangle 9"/>
            <p:cNvSpPr>
              <a:spLocks noChangeArrowheads="1"/>
            </p:cNvSpPr>
            <p:nvPr/>
          </p:nvSpPr>
          <p:spPr bwMode="auto">
            <a:xfrm>
              <a:off x="6982138" y="-198365"/>
              <a:ext cx="1847451" cy="1028261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25714" rIns="0" bIns="25714" anchor="ctr" anchorCtr="0">
              <a:noAutofit/>
            </a:bodyPr>
            <a:lstStyle/>
            <a:p>
              <a:pPr algn="ctr"/>
              <a:r>
                <a:rPr lang="ru-RU" sz="1200" b="1" dirty="0">
                  <a:solidFill>
                    <a:srgbClr val="000000"/>
                  </a:solidFill>
                  <a:ea typeface="Calibri"/>
                  <a:cs typeface="Times New Roman"/>
                </a:rPr>
                <a:t>Инновационное развитие – </a:t>
              </a:r>
            </a:p>
            <a:p>
              <a:pPr algn="ctr"/>
              <a:r>
                <a:rPr lang="ru-RU" sz="1200" b="1" dirty="0">
                  <a:solidFill>
                    <a:srgbClr val="000000"/>
                  </a:solidFill>
                  <a:ea typeface="Calibri"/>
                  <a:cs typeface="Times New Roman"/>
                </a:rPr>
                <a:t>2019-2035 годы</a:t>
              </a:r>
              <a:endParaRPr lang="ru-RU" sz="1200" dirty="0">
                <a:latin typeface="Times New Roman"/>
                <a:ea typeface="Times New Roman"/>
              </a:endParaRPr>
            </a:p>
          </p:txBody>
        </p:sp>
        <p:cxnSp>
          <p:nvCxnSpPr>
            <p:cNvPr id="41" name="Прямая соединительная линия 40"/>
            <p:cNvCxnSpPr/>
            <p:nvPr/>
          </p:nvCxnSpPr>
          <p:spPr>
            <a:xfrm>
              <a:off x="2718839" y="536185"/>
              <a:ext cx="2" cy="5141276"/>
            </a:xfrm>
            <a:prstGeom prst="line">
              <a:avLst/>
            </a:prstGeom>
            <a:ln w="2222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>
              <a:off x="924686" y="536185"/>
              <a:ext cx="0" cy="5141276"/>
            </a:xfrm>
            <a:prstGeom prst="line">
              <a:avLst/>
            </a:prstGeom>
            <a:ln w="2222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>
              <a:off x="6543386" y="536185"/>
              <a:ext cx="0" cy="5141276"/>
            </a:xfrm>
            <a:prstGeom prst="line">
              <a:avLst/>
            </a:prstGeom>
            <a:ln w="2222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Прямоугольник 55"/>
          <p:cNvSpPr/>
          <p:nvPr/>
        </p:nvSpPr>
        <p:spPr>
          <a:xfrm>
            <a:off x="1365504" y="373804"/>
            <a:ext cx="9014821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1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ФАЗЫ РАЗВИТИЯ УГОЛЬНОЙ ПРОМЫШЛЕННОСТИ РОССИИ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76" y="266705"/>
            <a:ext cx="1600049" cy="592611"/>
          </a:xfrm>
          <a:prstGeom prst="rect">
            <a:avLst/>
          </a:prstGeom>
        </p:spPr>
      </p:pic>
      <p:sp>
        <p:nvSpPr>
          <p:cNvPr id="2" name="Номер слайда 11">
            <a:extLst>
              <a:ext uri="{FF2B5EF4-FFF2-40B4-BE49-F238E27FC236}">
                <a16:creationId xmlns:a16="http://schemas.microsoft.com/office/drawing/2014/main" id="{2BFC2AEF-01E2-3359-819E-B23107986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150" y="6394450"/>
            <a:ext cx="2713674" cy="371317"/>
          </a:xfrm>
        </p:spPr>
        <p:txBody>
          <a:bodyPr/>
          <a:lstStyle/>
          <a:p>
            <a:fld id="{EBBCA8AA-589F-43E4-A347-1B1407140133}" type="slidenum">
              <a:rPr lang="ru-RU" sz="1600" smtClean="0">
                <a:latin typeface="Arial Black" panose="020B0A04020102020204" pitchFamily="34" charset="0"/>
              </a:rPr>
              <a:t>25</a:t>
            </a:fld>
            <a:endParaRPr lang="ru-RU" sz="1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366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6145536" y="51084"/>
            <a:ext cx="4532211" cy="6664567"/>
            <a:chOff x="6486552" y="94964"/>
            <a:chExt cx="6345096" cy="9330394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6504814" y="94964"/>
              <a:ext cx="2480400" cy="8259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>
              <a:noAutofit/>
            </a:bodyPr>
            <a:lstStyle/>
            <a:p>
              <a:pPr algn="ctr"/>
              <a:endParaRPr lang="ru-RU" sz="1071" b="1" dirty="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8986848" y="94964"/>
              <a:ext cx="3844800" cy="825904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0" tIns="0" rIns="0" bIns="0">
              <a:noAutofit/>
            </a:bodyPr>
            <a:lstStyle/>
            <a:p>
              <a:pPr algn="ctr"/>
              <a:endParaRPr lang="ru-RU" sz="1071" b="1" dirty="0"/>
            </a:p>
          </p:txBody>
        </p:sp>
        <p:sp>
          <p:nvSpPr>
            <p:cNvPr id="22" name="Равнобедренный треугольник 21"/>
            <p:cNvSpPr/>
            <p:nvPr/>
          </p:nvSpPr>
          <p:spPr>
            <a:xfrm>
              <a:off x="7354715" y="8454815"/>
              <a:ext cx="693700" cy="88678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286"/>
            </a:p>
          </p:txBody>
        </p:sp>
        <p:sp>
          <p:nvSpPr>
            <p:cNvPr id="23" name="Равнобедренный треугольник 22"/>
            <p:cNvSpPr/>
            <p:nvPr/>
          </p:nvSpPr>
          <p:spPr>
            <a:xfrm>
              <a:off x="10627903" y="8454814"/>
              <a:ext cx="693700" cy="8867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286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6486552" y="8624625"/>
              <a:ext cx="2674826" cy="8007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929" b="1" dirty="0">
                  <a:latin typeface="Arial Narrow" pitchFamily="34" charset="0"/>
                </a:rPr>
                <a:t>Экономический спад, начало преобразований и основная фаза реструктуризации угольной промышленности России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9218145" y="8624627"/>
              <a:ext cx="3545923" cy="8007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929" b="1" dirty="0">
                  <a:latin typeface="Arial Narrow" pitchFamily="34" charset="0"/>
                </a:rPr>
                <a:t>Рост экономики, стабилизация и устойчивое развитие угольной промышленности (ввод новых мощностей по добыче и обогащению угля, наращивание экспорта угольной продукции)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1522600" y="51084"/>
            <a:ext cx="4519044" cy="6664567"/>
            <a:chOff x="6486552" y="94964"/>
            <a:chExt cx="6326662" cy="9330394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6487188" y="94964"/>
              <a:ext cx="2476800" cy="8259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>
              <a:noAutofit/>
            </a:bodyPr>
            <a:lstStyle/>
            <a:p>
              <a:pPr algn="ctr"/>
              <a:endParaRPr lang="ru-RU" sz="1071" b="1" dirty="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8963988" y="94964"/>
              <a:ext cx="3849226" cy="825904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0" tIns="0" rIns="0" bIns="0">
              <a:noAutofit/>
            </a:bodyPr>
            <a:lstStyle/>
            <a:p>
              <a:pPr algn="ctr"/>
              <a:endParaRPr lang="ru-RU" sz="1071" b="1" dirty="0"/>
            </a:p>
          </p:txBody>
        </p:sp>
        <p:sp>
          <p:nvSpPr>
            <p:cNvPr id="29" name="Равнобедренный треугольник 28"/>
            <p:cNvSpPr/>
            <p:nvPr/>
          </p:nvSpPr>
          <p:spPr>
            <a:xfrm>
              <a:off x="7354715" y="8454815"/>
              <a:ext cx="693700" cy="88678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286"/>
            </a:p>
          </p:txBody>
        </p:sp>
        <p:sp>
          <p:nvSpPr>
            <p:cNvPr id="30" name="Равнобедренный треугольник 29"/>
            <p:cNvSpPr/>
            <p:nvPr/>
          </p:nvSpPr>
          <p:spPr>
            <a:xfrm>
              <a:off x="10627903" y="8454814"/>
              <a:ext cx="693700" cy="8867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286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6486552" y="8624625"/>
              <a:ext cx="2674826" cy="8007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929" b="1" dirty="0">
                  <a:latin typeface="Arial Narrow" pitchFamily="34" charset="0"/>
                </a:rPr>
                <a:t>Экономический спад, начало преобразований и основная фаза реструктуризации угольной промышленности России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9218145" y="8624627"/>
              <a:ext cx="3545923" cy="8007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929" b="1" dirty="0">
                  <a:latin typeface="Arial Narrow" pitchFamily="34" charset="0"/>
                </a:rPr>
                <a:t>Рост экономики, стабилизация и устойчивое развитие угольной промышленности (ввод новых мощностей по добыче и обогащению угля, наращивание экспорта угольной продукции)</a:t>
              </a:r>
            </a:p>
          </p:txBody>
        </p:sp>
      </p:grpSp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156402786"/>
              </p:ext>
            </p:extLst>
          </p:nvPr>
        </p:nvGraphicFramePr>
        <p:xfrm>
          <a:off x="1523791" y="119202"/>
          <a:ext cx="4500000" cy="2901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215554344"/>
              </p:ext>
            </p:extLst>
          </p:nvPr>
        </p:nvGraphicFramePr>
        <p:xfrm>
          <a:off x="1524962" y="3093180"/>
          <a:ext cx="4500000" cy="2854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4192158673"/>
              </p:ext>
            </p:extLst>
          </p:nvPr>
        </p:nvGraphicFramePr>
        <p:xfrm>
          <a:off x="6150225" y="119203"/>
          <a:ext cx="4500000" cy="2854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1123419637"/>
              </p:ext>
            </p:extLst>
          </p:nvPr>
        </p:nvGraphicFramePr>
        <p:xfrm>
          <a:off x="6166237" y="3093180"/>
          <a:ext cx="4500000" cy="2854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Номер слайда 11">
            <a:extLst>
              <a:ext uri="{FF2B5EF4-FFF2-40B4-BE49-F238E27FC236}">
                <a16:creationId xmlns:a16="http://schemas.microsoft.com/office/drawing/2014/main" id="{ADABC02E-CCF9-E590-78AC-016549F17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150" y="6394450"/>
            <a:ext cx="2713674" cy="371317"/>
          </a:xfrm>
        </p:spPr>
        <p:txBody>
          <a:bodyPr/>
          <a:lstStyle/>
          <a:p>
            <a:fld id="{EBBCA8AA-589F-43E4-A347-1B1407140133}" type="slidenum">
              <a:rPr lang="ru-RU" sz="1600" smtClean="0">
                <a:latin typeface="Arial Black" panose="020B0A04020102020204" pitchFamily="34" charset="0"/>
              </a:rPr>
              <a:t>26</a:t>
            </a:fld>
            <a:endParaRPr lang="ru-RU" sz="1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381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1" y="26347"/>
            <a:ext cx="184731" cy="29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286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0" y="2932225"/>
            <a:ext cx="227948" cy="27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14"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286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524000" y="49966"/>
            <a:ext cx="4519044" cy="6664568"/>
            <a:chOff x="186690" y="66621"/>
            <a:chExt cx="6492051" cy="8886092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187344" y="66621"/>
              <a:ext cx="2548936" cy="78657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>
              <a:noAutofit/>
            </a:bodyPr>
            <a:lstStyle/>
            <a:p>
              <a:pPr algn="ctr"/>
              <a:endParaRPr lang="ru-RU" sz="1071" b="1" dirty="0"/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2736279" y="66621"/>
              <a:ext cx="3942462" cy="786575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0" tIns="0" rIns="0" bIns="0">
              <a:noAutofit/>
            </a:bodyPr>
            <a:lstStyle/>
            <a:p>
              <a:pPr algn="ctr"/>
              <a:endParaRPr lang="ru-RU" sz="1071" b="1" dirty="0"/>
            </a:p>
          </p:txBody>
        </p:sp>
        <p:sp>
          <p:nvSpPr>
            <p:cNvPr id="33" name="Равнобедренный треугольник 32"/>
            <p:cNvSpPr/>
            <p:nvPr/>
          </p:nvSpPr>
          <p:spPr>
            <a:xfrm>
              <a:off x="1077548" y="8028384"/>
              <a:ext cx="711834" cy="84455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286"/>
            </a:p>
          </p:txBody>
        </p:sp>
        <p:sp>
          <p:nvSpPr>
            <p:cNvPr id="36" name="Равнобедренный треугольник 35"/>
            <p:cNvSpPr/>
            <p:nvPr/>
          </p:nvSpPr>
          <p:spPr>
            <a:xfrm>
              <a:off x="4436303" y="8028383"/>
              <a:ext cx="711834" cy="84455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286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186690" y="8190108"/>
              <a:ext cx="2744750" cy="762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929" b="1" dirty="0">
                  <a:latin typeface="Arial Narrow" pitchFamily="34" charset="0"/>
                </a:rPr>
                <a:t>Экономический спад, начало преобразований и основная фаза реструктуризации угольной промышленности России</a:t>
              </a: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2989692" y="8190112"/>
              <a:ext cx="3638619" cy="762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929" b="1" dirty="0">
                  <a:latin typeface="Arial Narrow" pitchFamily="34" charset="0"/>
                </a:rPr>
                <a:t>Рост экономики, стабилизация и устойчивое развитие угольной промышленности (ввод новых мощностей по добыче и обогащению угля, наращивание экспорта угольной продукции)</a:t>
              </a:r>
            </a:p>
          </p:txBody>
        </p:sp>
      </p:grpSp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0386707"/>
              </p:ext>
            </p:extLst>
          </p:nvPr>
        </p:nvGraphicFramePr>
        <p:xfrm>
          <a:off x="1526565" y="81884"/>
          <a:ext cx="4518000" cy="2854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938140952"/>
              </p:ext>
            </p:extLst>
          </p:nvPr>
        </p:nvGraphicFramePr>
        <p:xfrm>
          <a:off x="1526565" y="3042366"/>
          <a:ext cx="4518000" cy="2854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" name="Группа 5"/>
          <p:cNvGrpSpPr/>
          <p:nvPr/>
        </p:nvGrpSpPr>
        <p:grpSpPr>
          <a:xfrm>
            <a:off x="6140791" y="51084"/>
            <a:ext cx="4519044" cy="6664567"/>
            <a:chOff x="6486552" y="94964"/>
            <a:chExt cx="6326662" cy="9330394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6487190" y="94964"/>
              <a:ext cx="2484000" cy="8259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>
              <a:noAutofit/>
            </a:bodyPr>
            <a:lstStyle/>
            <a:p>
              <a:pPr algn="ctr"/>
              <a:endParaRPr lang="ru-RU" sz="1071" b="1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8971190" y="94964"/>
              <a:ext cx="3842024" cy="825904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0" tIns="0" rIns="0" bIns="0">
              <a:noAutofit/>
            </a:bodyPr>
            <a:lstStyle/>
            <a:p>
              <a:pPr algn="ctr"/>
              <a:endParaRPr lang="ru-RU" sz="1071" b="1" dirty="0"/>
            </a:p>
          </p:txBody>
        </p:sp>
        <p:sp>
          <p:nvSpPr>
            <p:cNvPr id="30" name="Равнобедренный треугольник 29"/>
            <p:cNvSpPr/>
            <p:nvPr/>
          </p:nvSpPr>
          <p:spPr>
            <a:xfrm>
              <a:off x="7354715" y="8454815"/>
              <a:ext cx="693700" cy="88678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286"/>
            </a:p>
          </p:txBody>
        </p:sp>
        <p:sp>
          <p:nvSpPr>
            <p:cNvPr id="31" name="Равнобедренный треугольник 30"/>
            <p:cNvSpPr/>
            <p:nvPr/>
          </p:nvSpPr>
          <p:spPr>
            <a:xfrm>
              <a:off x="10627903" y="8454814"/>
              <a:ext cx="693700" cy="8867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286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6486552" y="8624625"/>
              <a:ext cx="2674826" cy="8007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929" b="1" dirty="0">
                  <a:latin typeface="Arial Narrow" pitchFamily="34" charset="0"/>
                </a:rPr>
                <a:t>Экономический спад, начало преобразований и основная фаза реструктуризации угольной промышленности России</a:t>
              </a: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9218145" y="8624627"/>
              <a:ext cx="3545923" cy="8007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929" b="1" dirty="0">
                  <a:latin typeface="Arial Narrow" pitchFamily="34" charset="0"/>
                </a:rPr>
                <a:t>Рост экономики, стабилизация и устойчивое развитие угольной промышленности (ввод новых мощностей по добыче и обогащению угля, наращивание экспорта угольной продукции)</a:t>
              </a:r>
            </a:p>
          </p:txBody>
        </p:sp>
      </p:grpSp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4258010272"/>
              </p:ext>
            </p:extLst>
          </p:nvPr>
        </p:nvGraphicFramePr>
        <p:xfrm>
          <a:off x="6147278" y="81883"/>
          <a:ext cx="4518000" cy="2854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3298221950"/>
              </p:ext>
            </p:extLst>
          </p:nvPr>
        </p:nvGraphicFramePr>
        <p:xfrm>
          <a:off x="6141835" y="3042366"/>
          <a:ext cx="4518000" cy="2854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Номер слайда 11">
            <a:extLst>
              <a:ext uri="{FF2B5EF4-FFF2-40B4-BE49-F238E27FC236}">
                <a16:creationId xmlns:a16="http://schemas.microsoft.com/office/drawing/2014/main" id="{4A7DCE53-DC1D-A5E7-809F-4C2278AF6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150" y="6394450"/>
            <a:ext cx="2713674" cy="371317"/>
          </a:xfrm>
        </p:spPr>
        <p:txBody>
          <a:bodyPr/>
          <a:lstStyle/>
          <a:p>
            <a:fld id="{EBBCA8AA-589F-43E4-A347-1B1407140133}" type="slidenum">
              <a:rPr lang="ru-RU" sz="1600" smtClean="0">
                <a:latin typeface="Arial Black" panose="020B0A04020102020204" pitchFamily="34" charset="0"/>
              </a:rPr>
              <a:t>27</a:t>
            </a:fld>
            <a:endParaRPr lang="ru-RU" sz="1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545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1" y="26347"/>
            <a:ext cx="184731" cy="29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286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0" y="2932225"/>
            <a:ext cx="227948" cy="27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14"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286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524000" y="49966"/>
            <a:ext cx="4523129" cy="6664568"/>
            <a:chOff x="186690" y="66621"/>
            <a:chExt cx="6497919" cy="8886092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187343" y="66621"/>
              <a:ext cx="2548936" cy="78657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>
              <a:noAutofit/>
            </a:bodyPr>
            <a:lstStyle/>
            <a:p>
              <a:pPr algn="ctr"/>
              <a:endParaRPr lang="ru-RU" sz="1071" b="1" dirty="0"/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2731912" y="66621"/>
              <a:ext cx="3952697" cy="786575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0" tIns="0" rIns="0" bIns="0">
              <a:noAutofit/>
            </a:bodyPr>
            <a:lstStyle/>
            <a:p>
              <a:pPr algn="ctr"/>
              <a:endParaRPr lang="ru-RU" sz="1071" b="1" dirty="0"/>
            </a:p>
          </p:txBody>
        </p:sp>
        <p:sp>
          <p:nvSpPr>
            <p:cNvPr id="33" name="Равнобедренный треугольник 32"/>
            <p:cNvSpPr/>
            <p:nvPr/>
          </p:nvSpPr>
          <p:spPr>
            <a:xfrm>
              <a:off x="1077548" y="8028384"/>
              <a:ext cx="711834" cy="84455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286"/>
            </a:p>
          </p:txBody>
        </p:sp>
        <p:sp>
          <p:nvSpPr>
            <p:cNvPr id="36" name="Равнобедренный треугольник 35"/>
            <p:cNvSpPr/>
            <p:nvPr/>
          </p:nvSpPr>
          <p:spPr>
            <a:xfrm>
              <a:off x="4436303" y="8028383"/>
              <a:ext cx="711834" cy="84455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286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186690" y="8190108"/>
              <a:ext cx="2744750" cy="762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929" b="1" dirty="0">
                  <a:latin typeface="Arial Narrow" pitchFamily="34" charset="0"/>
                </a:rPr>
                <a:t>Экономический спад, начало преобразований и основная фаза реструктуризации угольной промышленности России</a:t>
              </a: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2989691" y="8190112"/>
              <a:ext cx="3638619" cy="762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929" b="1" dirty="0">
                  <a:latin typeface="Arial Narrow" pitchFamily="34" charset="0"/>
                </a:rPr>
                <a:t>Рост экономики, стабилизация и устойчивое развитие угольной промышленности (ввод новых мощностей по добыче и обогащению угля, наращивание экспорта угольной продукции)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6154608" y="51084"/>
            <a:ext cx="4499676" cy="6664567"/>
            <a:chOff x="6486552" y="94964"/>
            <a:chExt cx="6299547" cy="9330394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6487188" y="94964"/>
              <a:ext cx="2484000" cy="8259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>
              <a:noAutofit/>
            </a:bodyPr>
            <a:lstStyle/>
            <a:p>
              <a:pPr algn="ctr"/>
              <a:endParaRPr lang="ru-RU" sz="1071" b="1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8969675" y="94964"/>
              <a:ext cx="3816424" cy="825904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0" tIns="0" rIns="0" bIns="0">
              <a:noAutofit/>
            </a:bodyPr>
            <a:lstStyle/>
            <a:p>
              <a:pPr algn="ctr"/>
              <a:endParaRPr lang="ru-RU" sz="1071" b="1" dirty="0"/>
            </a:p>
          </p:txBody>
        </p:sp>
        <p:sp>
          <p:nvSpPr>
            <p:cNvPr id="30" name="Равнобедренный треугольник 29"/>
            <p:cNvSpPr/>
            <p:nvPr/>
          </p:nvSpPr>
          <p:spPr>
            <a:xfrm>
              <a:off x="7354715" y="8454815"/>
              <a:ext cx="693700" cy="88678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286"/>
            </a:p>
          </p:txBody>
        </p:sp>
        <p:sp>
          <p:nvSpPr>
            <p:cNvPr id="31" name="Равнобедренный треугольник 30"/>
            <p:cNvSpPr/>
            <p:nvPr/>
          </p:nvSpPr>
          <p:spPr>
            <a:xfrm>
              <a:off x="10627903" y="8454814"/>
              <a:ext cx="693700" cy="8867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286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6486552" y="8624625"/>
              <a:ext cx="2674826" cy="8007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929" b="1" dirty="0">
                  <a:latin typeface="Arial Narrow" pitchFamily="34" charset="0"/>
                </a:rPr>
                <a:t>Экономический спад, начало преобразований и основная фаза реструктуризации угольной промышленности России</a:t>
              </a: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9218145" y="8624627"/>
              <a:ext cx="3545923" cy="8007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929" b="1" dirty="0">
                  <a:latin typeface="Arial Narrow" pitchFamily="34" charset="0"/>
                </a:rPr>
                <a:t>Рост экономики, стабилизация и устойчивое развитие угольной промышленности (ввод новых мощностей по добыче и обогащению угля, наращивание экспорта угольной продукции)</a:t>
              </a:r>
            </a:p>
          </p:txBody>
        </p:sp>
      </p:grp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2574580575"/>
              </p:ext>
            </p:extLst>
          </p:nvPr>
        </p:nvGraphicFramePr>
        <p:xfrm>
          <a:off x="1527084" y="3017526"/>
          <a:ext cx="4518000" cy="2854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97947652"/>
              </p:ext>
            </p:extLst>
          </p:nvPr>
        </p:nvGraphicFramePr>
        <p:xfrm>
          <a:off x="1527084" y="98214"/>
          <a:ext cx="4518000" cy="2854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837355736"/>
              </p:ext>
            </p:extLst>
          </p:nvPr>
        </p:nvGraphicFramePr>
        <p:xfrm>
          <a:off x="6143144" y="98214"/>
          <a:ext cx="4518000" cy="2854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689002083"/>
              </p:ext>
            </p:extLst>
          </p:nvPr>
        </p:nvGraphicFramePr>
        <p:xfrm>
          <a:off x="6143144" y="3017526"/>
          <a:ext cx="4518000" cy="2854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Номер слайда 11">
            <a:extLst>
              <a:ext uri="{FF2B5EF4-FFF2-40B4-BE49-F238E27FC236}">
                <a16:creationId xmlns:a16="http://schemas.microsoft.com/office/drawing/2014/main" id="{E16B6895-937F-3EB2-1B75-6368178F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150" y="6394450"/>
            <a:ext cx="2713674" cy="371317"/>
          </a:xfrm>
        </p:spPr>
        <p:txBody>
          <a:bodyPr/>
          <a:lstStyle/>
          <a:p>
            <a:fld id="{EBBCA8AA-589F-43E4-A347-1B1407140133}" type="slidenum">
              <a:rPr lang="ru-RU" sz="1600" smtClean="0">
                <a:latin typeface="Arial Black" panose="020B0A04020102020204" pitchFamily="34" charset="0"/>
              </a:rPr>
              <a:t>28</a:t>
            </a:fld>
            <a:endParaRPr lang="ru-RU" sz="1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322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1" y="26347"/>
            <a:ext cx="184731" cy="29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286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445973" y="2896488"/>
            <a:ext cx="227948" cy="27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14"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286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445143" y="49966"/>
            <a:ext cx="4595641" cy="6664568"/>
            <a:chOff x="73405" y="66621"/>
            <a:chExt cx="6602088" cy="8886092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211834" y="66621"/>
              <a:ext cx="2548936" cy="78657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>
              <a:noAutofit/>
            </a:bodyPr>
            <a:lstStyle/>
            <a:p>
              <a:pPr algn="ctr"/>
              <a:endParaRPr lang="ru-RU" sz="1071" b="1" dirty="0"/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2759737" y="66621"/>
              <a:ext cx="3915756" cy="786575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0" tIns="0" rIns="0" bIns="0">
              <a:noAutofit/>
            </a:bodyPr>
            <a:lstStyle/>
            <a:p>
              <a:pPr algn="ctr"/>
              <a:endParaRPr lang="ru-RU" sz="1071" b="1" dirty="0"/>
            </a:p>
          </p:txBody>
        </p:sp>
        <p:sp>
          <p:nvSpPr>
            <p:cNvPr id="33" name="Равнобедренный треугольник 32"/>
            <p:cNvSpPr/>
            <p:nvPr/>
          </p:nvSpPr>
          <p:spPr>
            <a:xfrm>
              <a:off x="1077548" y="8028384"/>
              <a:ext cx="711834" cy="84455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286"/>
            </a:p>
          </p:txBody>
        </p:sp>
        <p:sp>
          <p:nvSpPr>
            <p:cNvPr id="36" name="Равнобедренный треугольник 35"/>
            <p:cNvSpPr/>
            <p:nvPr/>
          </p:nvSpPr>
          <p:spPr>
            <a:xfrm>
              <a:off x="4348956" y="8028383"/>
              <a:ext cx="711834" cy="84455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286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73405" y="8190108"/>
              <a:ext cx="2744749" cy="762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929" b="1" dirty="0">
                  <a:latin typeface="Arial Narrow" pitchFamily="34" charset="0"/>
                </a:rPr>
                <a:t>Экономический спад, начало преобразований и основная фаза реструктуризации угольной промышленности России</a:t>
              </a: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2902345" y="8190112"/>
              <a:ext cx="3638619" cy="762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929" b="1" dirty="0">
                  <a:latin typeface="Arial Narrow" pitchFamily="34" charset="0"/>
                </a:rPr>
                <a:t>Рост экономики, стабилизация и устойчивое развитие угольной промышленности (ввод новых мощностей по добыче и обогащению угля, наращивание экспорта угольной продукции)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6079672" y="51084"/>
            <a:ext cx="4553434" cy="6664567"/>
            <a:chOff x="6381642" y="94964"/>
            <a:chExt cx="6374807" cy="9330394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6499064" y="94964"/>
              <a:ext cx="2494800" cy="8259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>
              <a:noAutofit/>
            </a:bodyPr>
            <a:lstStyle/>
            <a:p>
              <a:pPr algn="ctr"/>
              <a:endParaRPr lang="ru-RU" sz="1071" b="1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8988163" y="94964"/>
              <a:ext cx="3767279" cy="825904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0" tIns="0" rIns="0" bIns="0">
              <a:noAutofit/>
            </a:bodyPr>
            <a:lstStyle/>
            <a:p>
              <a:pPr algn="ctr"/>
              <a:endParaRPr lang="ru-RU" sz="1071" b="1" dirty="0"/>
            </a:p>
          </p:txBody>
        </p:sp>
        <p:sp>
          <p:nvSpPr>
            <p:cNvPr id="30" name="Равнобедренный треугольник 29"/>
            <p:cNvSpPr/>
            <p:nvPr/>
          </p:nvSpPr>
          <p:spPr>
            <a:xfrm>
              <a:off x="7354715" y="8454815"/>
              <a:ext cx="693700" cy="88678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286"/>
            </a:p>
          </p:txBody>
        </p:sp>
        <p:sp>
          <p:nvSpPr>
            <p:cNvPr id="31" name="Равнобедренный треугольник 30"/>
            <p:cNvSpPr/>
            <p:nvPr/>
          </p:nvSpPr>
          <p:spPr>
            <a:xfrm>
              <a:off x="10627903" y="8454814"/>
              <a:ext cx="693700" cy="8867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286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6381642" y="8624625"/>
              <a:ext cx="2674826" cy="8007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929" b="1" dirty="0">
                  <a:latin typeface="Arial Narrow" pitchFamily="34" charset="0"/>
                </a:rPr>
                <a:t>Экономический спад, начало преобразований и основная фаза реструктуризации угольной промышленности России</a:t>
              </a: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9210527" y="8624627"/>
              <a:ext cx="3545922" cy="8007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929" b="1" dirty="0">
                  <a:latin typeface="Arial Narrow" pitchFamily="34" charset="0"/>
                </a:rPr>
                <a:t>Рост экономики, стабилизация и устойчивое развитие угольной промышленности (ввод новых мощностей по добыче и обогащению угля, наращивание экспорта угольной продукции)</a:t>
              </a:r>
            </a:p>
          </p:txBody>
        </p:sp>
      </p:grp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983355522"/>
              </p:ext>
            </p:extLst>
          </p:nvPr>
        </p:nvGraphicFramePr>
        <p:xfrm>
          <a:off x="1523791" y="75526"/>
          <a:ext cx="4518000" cy="2854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Объект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0434471"/>
              </p:ext>
            </p:extLst>
          </p:nvPr>
        </p:nvGraphicFramePr>
        <p:xfrm>
          <a:off x="1522784" y="2987764"/>
          <a:ext cx="4518000" cy="2896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875986376"/>
              </p:ext>
            </p:extLst>
          </p:nvPr>
        </p:nvGraphicFramePr>
        <p:xfrm>
          <a:off x="6147278" y="81883"/>
          <a:ext cx="4518000" cy="2854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3761171147"/>
              </p:ext>
            </p:extLst>
          </p:nvPr>
        </p:nvGraphicFramePr>
        <p:xfrm>
          <a:off x="6142471" y="3044740"/>
          <a:ext cx="4518000" cy="2854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Номер слайда 11">
            <a:extLst>
              <a:ext uri="{FF2B5EF4-FFF2-40B4-BE49-F238E27FC236}">
                <a16:creationId xmlns:a16="http://schemas.microsoft.com/office/drawing/2014/main" id="{EDF20093-95B5-61CD-54DA-12E61D935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150" y="6394450"/>
            <a:ext cx="2713674" cy="371317"/>
          </a:xfrm>
        </p:spPr>
        <p:txBody>
          <a:bodyPr/>
          <a:lstStyle/>
          <a:p>
            <a:fld id="{EBBCA8AA-589F-43E4-A347-1B1407140133}" type="slidenum">
              <a:rPr lang="ru-RU" sz="1600" smtClean="0">
                <a:latin typeface="Arial Black" panose="020B0A04020102020204" pitchFamily="34" charset="0"/>
              </a:rPr>
              <a:t>29</a:t>
            </a:fld>
            <a:endParaRPr lang="ru-RU" sz="1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120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" y="122395"/>
            <a:ext cx="1773545" cy="881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422" y="219813"/>
            <a:ext cx="1600049" cy="5926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58462" y="175846"/>
            <a:ext cx="8378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МАКРОЭКОНОМИЧЕСКИЕ ПРЕДПОСЫЛКИ </a:t>
            </a:r>
            <a:b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РЕФОРМИРОВАНИЯ УГОЛЬНОЙ ОТРАСЛИ  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C5A5D8-7B4B-0112-40B3-D15DCC24BD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90" y="1316113"/>
            <a:ext cx="3059187" cy="22248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D0C85A-7029-6B04-9D06-39D264C636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73" y="3540930"/>
            <a:ext cx="3025397" cy="1934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BE3B17-AD17-033C-495B-10542AAD78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569" y="1349889"/>
            <a:ext cx="2782087" cy="21910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6F5EDC-D2D7-DC4E-BA05-3B0E2A0276A4}"/>
              </a:ext>
            </a:extLst>
          </p:cNvPr>
          <p:cNvSpPr txBox="1"/>
          <p:nvPr/>
        </p:nvSpPr>
        <p:spPr>
          <a:xfrm>
            <a:off x="6377354" y="902363"/>
            <a:ext cx="5462953" cy="2728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 одна из базовых отраслей народного хозяйства бывшего СССР не имела такого нарастания неэффективности в период 1960-1990 гг., как угольная промышлен­ность, что подтверждалось </a:t>
            </a:r>
            <a:r>
              <a:rPr lang="ru-RU" sz="1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сопоставлением 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дина­мики изменения добавленной стоимости и материальных затрат по отраслям промышленности;  угольная промышленность оказалась единственной, у ко­торой наблюдалось абсолютное падение этого показателя.</a:t>
            </a:r>
          </a:p>
          <a:p>
            <a:pPr marL="171450" indent="-171450" algn="just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начале 90-х годов размер средств государственной поддержки угольной отрасли составлял 2,1 трлн. руб., что было эквивалентно 1,2% объема ВВП или 5% всех расходов федерального бюджета! </a:t>
            </a:r>
          </a:p>
          <a:p>
            <a:pPr marL="171450" indent="-171450" algn="just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среднем по угольной отрасли за счет средств потребителей покрывалось около 23%, а за счет бюджетных дотаций около 77% от расходов на добычу угля. </a:t>
            </a:r>
            <a:endParaRPr lang="ru-RU" sz="1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FFE619C6-F296-1358-3A19-CDB64B8C8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077" y="836847"/>
            <a:ext cx="594157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Соотношение роста добавленной стоимости и материальных затрат </a:t>
            </a:r>
            <a:br>
              <a:rPr kumimoji="0" lang="ru-RU" altLang="ru-RU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kumimoji="0" lang="ru-RU" altLang="ru-RU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 отраслях ТЭК, млрд руб. (в ценах 1985 г.)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499A7BB-21D4-CC6F-E487-98D1387F5A10}"/>
              </a:ext>
            </a:extLst>
          </p:cNvPr>
          <p:cNvSpPr/>
          <p:nvPr/>
        </p:nvSpPr>
        <p:spPr>
          <a:xfrm>
            <a:off x="228596" y="5473295"/>
            <a:ext cx="11611711" cy="11310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80975" lvl="0" indent="-180975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Большинство организаций угольной промышленности в 1991 г. на добровольной основе объединились в государственную  корпорацию «Уголь России» во главе с В.Е. </a:t>
            </a:r>
            <a:r>
              <a:rPr lang="ru-RU" sz="13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Зайденваргом</a:t>
            </a:r>
            <a:r>
              <a:rPr lang="ru-RU" sz="1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(корпорация была упразднена 01 марта 1993 г.).</a:t>
            </a:r>
          </a:p>
          <a:p>
            <a:pPr marL="180975" lvl="0" indent="-180975" algn="just"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Одновременно формировались новые государственные структуры управления отраслями ТЭКа и угольной промышленностью: </a:t>
            </a: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r>
              <a:rPr lang="ru-RU" sz="1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было создано Министерство топлива и энергетики России и Комитет угольной промышленности при этом министерстве во главе с </a:t>
            </a:r>
            <a:br>
              <a:rPr lang="ru-RU" sz="1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ru-RU" sz="13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Ю.Н. Малышевым</a:t>
            </a:r>
            <a:r>
              <a:rPr lang="ru-RU" sz="1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ru-RU" sz="13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который одновременно продолжал занимать пост директора</a:t>
            </a:r>
            <a:r>
              <a:rPr lang="ru-RU" sz="13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Института Горного дела им. Скочинского.</a:t>
            </a:r>
          </a:p>
        </p:txBody>
      </p:sp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ADC87E77-7D32-DDDC-56CE-6F308CE7C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0145" y="6353360"/>
            <a:ext cx="2743200" cy="365125"/>
          </a:xfrm>
        </p:spPr>
        <p:txBody>
          <a:bodyPr/>
          <a:lstStyle/>
          <a:p>
            <a:fld id="{EBBCA8AA-589F-43E4-A347-1B1407140133}" type="slidenum">
              <a:rPr lang="ru-RU" sz="1600" b="1" smtClean="0">
                <a:latin typeface="Arial Black" panose="020B0A04020102020204" pitchFamily="34" charset="0"/>
              </a:rPr>
              <a:t>3</a:t>
            </a:fld>
            <a:endParaRPr lang="ru-RU" sz="1600" b="1" dirty="0"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47291" y="3627422"/>
            <a:ext cx="8708518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Эволюция отраслей ТЭК сразу после распада СССР в новой России, как и государственная политика в этой сфере, носили крайне противоречивый характер:</a:t>
            </a:r>
          </a:p>
          <a:p>
            <a:pPr marL="360363" indent="-360363" algn="just">
              <a:spcBef>
                <a:spcPts val="300"/>
              </a:spcBef>
            </a:pP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организации газовой отрасли еще в советское время (в конце 80-х годов) объединились в государственный концерн «Газпром» во главе с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Виктором Степановичем Черномырдиным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60363" indent="-179388" algn="just">
              <a:spcBef>
                <a:spcPts val="300"/>
              </a:spcBef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организации нефтяной отрасли в 1991 г. объединились в государственную нефтяную компанию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Роснефтегаз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», которая в 1993 г. была преобразована в ГП «Роснефть»;</a:t>
            </a:r>
          </a:p>
          <a:p>
            <a:pPr marL="352425" indent="-171450" algn="just">
              <a:spcBef>
                <a:spcPts val="300"/>
              </a:spcBef>
              <a:buFontTx/>
              <a:buChar char="-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организации электроэнергетики сумели сохранить принципы централизованного управления путем образования в ноябре 1991 г. при Минтопэнерго РСФСР на добровольной основе Российской корпорации электроэнергетики и электрификации (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Росэнерго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), которая в 1992 г. затем была преобразована в РАО «ЕЭС России».</a:t>
            </a:r>
          </a:p>
        </p:txBody>
      </p:sp>
    </p:spTree>
    <p:extLst>
      <p:ext uri="{BB962C8B-B14F-4D97-AF65-F5344CB8AC3E}">
        <p14:creationId xmlns:p14="http://schemas.microsoft.com/office/powerpoint/2010/main" val="36653008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199" y="4137604"/>
            <a:ext cx="4011053" cy="24051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8" y="220457"/>
            <a:ext cx="7884063" cy="323200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361731" y="2447170"/>
            <a:ext cx="10156435" cy="1238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ХРОНИКА РЕСТРУКТУРИЗАЦИИ УГОЛЬНОЙ ПРОМЫШЛЕННОСТИ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58EBCA3-EA03-54FD-7FE4-C3D64E8F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5400" y="6360236"/>
            <a:ext cx="2743200" cy="365125"/>
          </a:xfrm>
        </p:spPr>
        <p:txBody>
          <a:bodyPr/>
          <a:lstStyle/>
          <a:p>
            <a:fld id="{EBBCA8AA-589F-43E4-A347-1B1407140133}" type="slidenum">
              <a:rPr lang="ru-RU" sz="1600" b="1" smtClean="0">
                <a:latin typeface="Arial Black" panose="020B0A04020102020204" pitchFamily="34" charset="0"/>
              </a:rPr>
              <a:t>30</a:t>
            </a:fld>
            <a:endParaRPr lang="ru-RU" sz="1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392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9175" y="1102567"/>
            <a:ext cx="1104784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500" b="1" i="1" dirty="0">
                <a:solidFill>
                  <a:srgbClr val="BC82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21 июня 1993 г. 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вышел Указ Президента Российской Федерации № 934 «О мерах по стабилизации положения в угольной промышленности», в соответствии с которым с 1 июля 1993 г. был осуществлен переход на применение свободных (рыночных) цен на уголь и продукты его переработки. Это был смелый и необходимый первый шаг на пути к перестройке угольной промышленности России.</a:t>
            </a: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500" b="1" i="1" dirty="0">
                <a:solidFill>
                  <a:srgbClr val="BC82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июля 1993 г. 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принято Постановление Совета Министров-Правительства РФ № 727 «О мерах государственной поддержки предприятий угольной промышленности и ставке акциза на уголь».</a:t>
            </a: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500" b="1" i="1" dirty="0">
                <a:solidFill>
                  <a:srgbClr val="BC82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 ноября 1993 г.</a:t>
            </a:r>
            <a:r>
              <a:rPr lang="ru-RU" sz="1500" dirty="0">
                <a:solidFill>
                  <a:srgbClr val="BC82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Мировым (или Международным, Всемирным) Банком реконструкции и развития (МБРР)  выпущен </a:t>
            </a:r>
            <a:r>
              <a:rPr lang="ru-RU" sz="15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первый вариант Основного доклада о положении в угольной отрасли России с обоснованием необходимости ее перестройки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который  был  обсужден с представителями Минтопэнерго России  и компании «</a:t>
            </a:r>
            <a:r>
              <a:rPr lang="ru-RU" sz="1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Росуголь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в декабре 1993 года в Москве. В результате этих обсуждений главный акцент доклада был перенесен с угольной промышленности вообще на более подробный анализ последствий перестройки для каждого из основных угольных бассейнов. </a:t>
            </a:r>
            <a:endParaRPr lang="ru-RU" sz="1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500" b="1" i="1" dirty="0">
                <a:solidFill>
                  <a:srgbClr val="BC82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25 декабря 1993 г.</a:t>
            </a:r>
            <a:r>
              <a:rPr lang="ru-RU" sz="1500" dirty="0">
                <a:solidFill>
                  <a:srgbClr val="BC82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принято Постановление Совета Министров-Правительства РФ № 1351 «О ликвидации шахты «</a:t>
            </a:r>
            <a:r>
              <a:rPr lang="ru-RU" sz="1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Хальмер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-Ю» производственного объединения «Воркутауголь» и мерах социальной защиты населения поселка </a:t>
            </a:r>
            <a:r>
              <a:rPr lang="ru-RU" sz="1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Хальмер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-Ю Республики Коми. </a:t>
            </a:r>
            <a:r>
              <a:rPr lang="ru-RU" sz="15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Это было первое постановление Правительства о ликвидации первой убыточной шахты России.</a:t>
            </a:r>
            <a:endParaRPr lang="ru-RU" sz="1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500" b="1" i="1" dirty="0">
                <a:solidFill>
                  <a:srgbClr val="BC82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29 декабря 1993 г</a:t>
            </a:r>
            <a:r>
              <a:rPr lang="ru-RU" sz="15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5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состоялось первое заседание МВК 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 председательством Председателя Правительства, на котором были рассмотрены и приняты к сведению одобренные Комиссией по оперативным вопросам (при Правительстве РФ) «Основные принципы санации неперспективных и особо убыточных шахт и разрезов угольной промышленности России».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8" y="101452"/>
            <a:ext cx="1773545" cy="881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76" y="266705"/>
            <a:ext cx="1600049" cy="5926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47253" y="411069"/>
            <a:ext cx="87057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ХРОНИКА РЕСТРУКТУРИЗАЦИИ УГОЛЬНОЙ ПРОМЫШЛЕННОСТИ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92D38D5-D33F-194B-EAE8-14DC81B8F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81426" y="6350157"/>
            <a:ext cx="2743200" cy="365125"/>
          </a:xfrm>
        </p:spPr>
        <p:txBody>
          <a:bodyPr/>
          <a:lstStyle/>
          <a:p>
            <a:fld id="{EBBCA8AA-589F-43E4-A347-1B1407140133}" type="slidenum">
              <a:rPr lang="ru-RU" sz="1600" b="1" smtClean="0">
                <a:latin typeface="Arial Black" panose="020B0A04020102020204" pitchFamily="34" charset="0"/>
              </a:rPr>
              <a:t>31</a:t>
            </a:fld>
            <a:endParaRPr lang="ru-RU" sz="1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552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" y="226752"/>
            <a:ext cx="1773545" cy="8812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98583" y="1081975"/>
            <a:ext cx="1110844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500" b="1" i="1" dirty="0">
                <a:solidFill>
                  <a:srgbClr val="BC82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 августа 1994 г. 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выпущен Основной совместный доклад МБРР и Правительства РФ о перестройке угольной промышленности в Российской Федерации, в котором были обобщены результаты работы, представленные МВК в мае 1994 года и отражены замечания, сделанные членами делегации, посетившими МБРР в Вашингтоне.</a:t>
            </a: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500" b="1" i="1" dirty="0">
                <a:solidFill>
                  <a:srgbClr val="BC82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17 октября 1994 г. 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генеральным директором ГП «</a:t>
            </a:r>
            <a:r>
              <a:rPr lang="ru-RU" sz="1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Росуголь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Малышевым Ю.Н. утверждены «Основные принципы диверсификации производства в угольной промышленности России для трудоустройства работников зак­ры­ваемых шахт и разрезов», одобренные ранее Правлением компании «</a:t>
            </a:r>
            <a:r>
              <a:rPr lang="ru-RU" sz="1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Росуголь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». </a:t>
            </a: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500" b="1" i="1" dirty="0">
                <a:solidFill>
                  <a:srgbClr val="BC82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 января 1995 г.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Первый заместитель Председателя Правительства Российской Федерации – Председатель МВК А.Б. Чубайс утвердил  «Отраслевое (тарифное) соглашение»  между Российским независимым профсоюзом работников угольной промышленности, Министерством топлива и энергетики Российской Федерации и Министерством труда Российской Федерации на 1995 год.</a:t>
            </a: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500" b="1" i="1" dirty="0">
                <a:solidFill>
                  <a:srgbClr val="BC82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 марта 1995 г. 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принято Постановление Правительства Российской Федерации № 235 «О порядке передачи объектов социально-культурного и коммунально-бытового назначения федеральной собственности в государственную собственность субъектов Российской Федерации и муниципальную собственность».</a:t>
            </a: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500" b="1" i="1" dirty="0">
                <a:solidFill>
                  <a:srgbClr val="BC82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 июля 1995 г. 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Первым вице-премьером Правительства РФ, Председателем МВК Чубайсом А.Б. утверждена первая редакция «Основных направлений реструктуризации угольной промышленности России». </a:t>
            </a: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500" b="1" i="1" dirty="0">
                <a:solidFill>
                  <a:srgbClr val="BC82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 февраля 1996 г. 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вышел Указ Президента Российской Федерации № 168 «О мерах по дальнейшему совершенствованию структуры угольной промышленности Российской Федерации», в соответствии с которым было определено считать приоритетным направлением структурных преобразований в угольной промышленности создание рентабельных угольных компаний и разрешено Правительству РФ передавать находящиеся в федеральной собственности акции угольных компаний, в том числе выпущенные в порядке увеличения их уставных капиталов, в доверительное управление, в том числе и ГП «</a:t>
            </a:r>
            <a:r>
              <a:rPr lang="ru-RU" sz="1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Росуголь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».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76" y="266705"/>
            <a:ext cx="1600049" cy="5926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65243" y="541316"/>
            <a:ext cx="8641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ХРОНИКА РЕСТРУКТУРИЗАЦИИ УГОЛЬНОЙ ПРОМЫШЛЕННОСТИ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F2D58C1-1914-2A59-218E-18633E49E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5400" y="6324600"/>
            <a:ext cx="2743200" cy="365125"/>
          </a:xfrm>
        </p:spPr>
        <p:txBody>
          <a:bodyPr/>
          <a:lstStyle/>
          <a:p>
            <a:fld id="{EBBCA8AA-589F-43E4-A347-1B1407140133}" type="slidenum">
              <a:rPr lang="ru-RU" sz="1600" b="1" smtClean="0">
                <a:latin typeface="Arial Black" panose="020B0A04020102020204" pitchFamily="34" charset="0"/>
              </a:rPr>
              <a:t>32</a:t>
            </a:fld>
            <a:endParaRPr lang="ru-RU" sz="1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113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8640" y="1046791"/>
            <a:ext cx="11299402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500" b="1" i="1" dirty="0">
                <a:solidFill>
                  <a:srgbClr val="BC82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 июня 1996 г.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Правительством Российской Федерации принято Постановление № 651 «О преобразовании государственного предприятия «Российская угольная компания» в открытое акционерное общество «Российская угольная компания» (ОАО «</a:t>
            </a:r>
            <a:r>
              <a:rPr lang="ru-RU" sz="1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Росугуль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 Президентом ОАО «</a:t>
            </a:r>
            <a:r>
              <a:rPr lang="ru-RU" sz="1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Росуголь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этим же постановлением был назначен </a:t>
            </a:r>
            <a:r>
              <a:rPr lang="ru-RU" sz="1500" b="1" dirty="0">
                <a:solidFill>
                  <a:srgbClr val="BC82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Малышев Юрий Николаевич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500" b="1" i="1" dirty="0">
              <a:solidFill>
                <a:srgbClr val="BC821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500" b="1" i="1" dirty="0">
                <a:solidFill>
                  <a:srgbClr val="BC82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 июня 1996 г. 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принят Федеральный закон № 81-ФЗ «О государственном регулировании в области добычи и использования угля, об особенностях социальной защиты работников организаций угольной промышленности».</a:t>
            </a:r>
          </a:p>
          <a:p>
            <a:pPr marL="342900" indent="-342900" algn="just">
              <a:spcBef>
                <a:spcPts val="600"/>
              </a:spcBef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500" b="1" i="1" dirty="0">
                <a:solidFill>
                  <a:srgbClr val="BC82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25 июня 1996 г. 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Правительством Российской Федерации принято Постановление № 747  «О подписании Соглашения между Российской Федерацией и Международным банком реконструкции и развития о займе для финансирования Проекта структурной перестройки угольной промышленности и Соглашения о займе для осуществления программ технической помощи реализации Проекта структурной перестройки угольной промышленности».</a:t>
            </a:r>
          </a:p>
          <a:p>
            <a:pPr marL="342900" indent="-342900" algn="just">
              <a:spcBef>
                <a:spcPts val="600"/>
              </a:spcBef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500" b="1" i="1" dirty="0">
                <a:solidFill>
                  <a:srgbClr val="BC82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29 июня 1996 г. </a:t>
            </a:r>
            <a:r>
              <a:rPr lang="ru-RU" dirty="0"/>
              <a:t>Правительство Российской Федерации приняло Постановление № 763 «Об утверждении Соглашения между Российской Федерацией  и Международным банком реконструкции и развития о займе для финансирования Проекта структурной перестройки угольной промышленности и Соглашения о займе для осуществления программ технической помощи реализации Проекта структурной перестройки угольной промышленности». </a:t>
            </a:r>
            <a:r>
              <a:rPr lang="ru-RU" b="1" i="1" dirty="0"/>
              <a:t>Это был первый </a:t>
            </a:r>
            <a:r>
              <a:rPr lang="ru-RU" b="1" i="1" dirty="0" err="1"/>
              <a:t>бюджетозамещающий</a:t>
            </a:r>
            <a:r>
              <a:rPr lang="ru-RU" b="1" i="1" dirty="0"/>
              <a:t> «угольный </a:t>
            </a:r>
            <a:r>
              <a:rPr lang="ru-RU" b="1" i="1" dirty="0" err="1"/>
              <a:t>займ</a:t>
            </a:r>
            <a:r>
              <a:rPr lang="ru-RU" b="1" i="1" dirty="0"/>
              <a:t>» (СЕКАЛ 1), в соответствии с которым в конце 1996 года в федеральный бюджет России поступило 500 млн. долларов США.</a:t>
            </a:r>
            <a:endParaRPr lang="ru-RU" b="1" dirty="0"/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500" b="1" i="1" dirty="0">
                <a:solidFill>
                  <a:srgbClr val="BC82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 октября 1996 г. 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Первым заместителем Председателя Правительства РФ, Председателем МВК Потаниным В.О. утверждена новая (вторая) редакция «Основных принципов ликвидации неперспективных и особо убыточных шахт и разрезов угольной промышленности России» (протокол МВК № 16).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" y="150119"/>
            <a:ext cx="1773545" cy="881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993" y="288739"/>
            <a:ext cx="1600049" cy="5926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40408" y="448958"/>
            <a:ext cx="9055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ХРОНИКА РЕСТРУКТУРИЗАЦИИ УГОЛЬНОЙ ПРОМЫШЛЕННОСТИ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30E9B7-79B7-C6AC-295D-A289E3FE3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4842" y="6305550"/>
            <a:ext cx="2743200" cy="365125"/>
          </a:xfrm>
        </p:spPr>
        <p:txBody>
          <a:bodyPr/>
          <a:lstStyle/>
          <a:p>
            <a:fld id="{EBBCA8AA-589F-43E4-A347-1B1407140133}" type="slidenum">
              <a:rPr lang="ru-RU" sz="1600" b="1" smtClean="0">
                <a:latin typeface="Arial Black" panose="020B0A04020102020204" pitchFamily="34" charset="0"/>
              </a:rPr>
              <a:t>33</a:t>
            </a:fld>
            <a:endParaRPr lang="ru-RU" sz="1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6104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" y="226752"/>
            <a:ext cx="1773545" cy="881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76" y="266705"/>
            <a:ext cx="1600049" cy="5926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65243" y="541316"/>
            <a:ext cx="8641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ХРОНИКА РЕСТРУКТУРИЗАЦИИ УГОЛЬНОЙ ПРОМЫШЛЕННОСТИ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F2D58C1-1914-2A59-218E-18633E49E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5400" y="6324600"/>
            <a:ext cx="2743200" cy="365125"/>
          </a:xfrm>
        </p:spPr>
        <p:txBody>
          <a:bodyPr/>
          <a:lstStyle/>
          <a:p>
            <a:fld id="{EBBCA8AA-589F-43E4-A347-1B1407140133}" type="slidenum">
              <a:rPr lang="ru-RU" sz="1600" b="1" smtClean="0">
                <a:latin typeface="Arial Black" panose="020B0A04020102020204" pitchFamily="34" charset="0"/>
              </a:rPr>
              <a:t>34</a:t>
            </a:fld>
            <a:endParaRPr lang="ru-RU" sz="1600" b="1" dirty="0"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4800" y="1051147"/>
            <a:ext cx="11436096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500" b="1" i="1" dirty="0">
                <a:solidFill>
                  <a:srgbClr val="BC82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 июня 1997 г. 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состоялся учредительный съезд Российского союза промышленников и предпринимателей угольной отрасли («Союз углепромышленников России»). Участниками съезда были руководители крупнейших угледобывающих и шахтостроительных акционерных обществ, заводов угольного машиностроения, углеперерабатывающих предприятий, ряда научных институтов и других организаций, связанных с угольной промышленностью России. На съезде был избран Совет Союза углепромышленников в количестве 15 человек. Его председателем единогласно был выбран президент компании «</a:t>
            </a:r>
            <a:r>
              <a:rPr lang="ru-RU" sz="1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Росуголь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Ю.Н. Малышев.</a:t>
            </a: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500" b="1" i="1" dirty="0">
                <a:solidFill>
                  <a:srgbClr val="BC82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 ноября 1997 г. 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вышел Указ Президента Российской Федерации  № 1243 «О совершенствовании управления угольной промышленностью» и принято одноименное Постановление Правительства РФ № 1462, в которых говорилось о ликвидации в установленном порядке открытого акционерного общества «Российская угольная компания» и о создании при Министерстве топлива и энергетики Российской Федерации двух государственных учреждений по вопросам реорганизации и ликвидации нерентабельных шахт и разрезов, координации программ местного развития и решению социальных проблем, вызванных реструктуризацией предприятий угольной промышленности.</a:t>
            </a: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500" b="1" i="1" dirty="0">
                <a:solidFill>
                  <a:srgbClr val="BC82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28 ноября 1997 г. 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Правительством Российской Федерации направлено письмо Президенту Международного банка реконструкции и развития г-ну Джеймсу Вулфенсону  о политике Правительства Российской Федерации в угольной промышленности в 1997-1998 гг., подписанное Председателем Правительства В.С. Черномырдиным. </a:t>
            </a: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500" b="1" i="1" dirty="0">
                <a:solidFill>
                  <a:srgbClr val="BC82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18 декабря 1997 г</a:t>
            </a:r>
            <a:r>
              <a:rPr lang="ru-RU" sz="15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между Правительством Российской Федерации и МБРР заключено Соглашение на предоставление Второго угольного займа (СЕКАЛ 2) на структурную перестройку угольной промышленности в объеме 800 млн. долларов США. </a:t>
            </a:r>
          </a:p>
        </p:txBody>
      </p:sp>
    </p:spTree>
    <p:extLst>
      <p:ext uri="{BB962C8B-B14F-4D97-AF65-F5344CB8AC3E}">
        <p14:creationId xmlns:p14="http://schemas.microsoft.com/office/powerpoint/2010/main" val="3686041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Печать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169" y="4198861"/>
            <a:ext cx="2159936" cy="2225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1C5B45FF-CDA7-B19B-7EC1-79775A03F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966" y="6235700"/>
            <a:ext cx="2771534" cy="409575"/>
          </a:xfrm>
        </p:spPr>
        <p:txBody>
          <a:bodyPr/>
          <a:lstStyle/>
          <a:p>
            <a:fld id="{EBBCA8AA-589F-43E4-A347-1B1407140133}" type="slidenum">
              <a:rPr lang="ru-RU" sz="1600" b="1">
                <a:latin typeface="Arial Black" panose="020B0A04020102020204" pitchFamily="34" charset="0"/>
              </a:rPr>
              <a:pPr/>
              <a:t>4</a:t>
            </a:fld>
            <a:endParaRPr lang="ru-RU" sz="1600" b="1" dirty="0"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1E140B-E6E3-F959-692C-8AF1692C1153}"/>
              </a:ext>
            </a:extLst>
          </p:cNvPr>
          <p:cNvSpPr txBox="1"/>
          <p:nvPr/>
        </p:nvSpPr>
        <p:spPr>
          <a:xfrm>
            <a:off x="440477" y="972858"/>
            <a:ext cx="11384072" cy="3031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ru-RU" sz="1300" b="1" i="1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Государственное предприятие «</a:t>
            </a:r>
            <a:r>
              <a:rPr lang="ru-RU" sz="13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Росуголь</a:t>
            </a:r>
            <a:r>
              <a:rPr lang="ru-RU" sz="1300" b="1" i="1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было создано по инициативе</a:t>
            </a:r>
            <a:r>
              <a:rPr lang="ru-RU" sz="13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Председателя</a:t>
            </a:r>
            <a:r>
              <a:rPr lang="ru-RU" sz="13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Совета министров – Правительства Российской Федерации </a:t>
            </a:r>
            <a:r>
              <a:rPr lang="ru-RU" sz="1300" b="1" i="1" dirty="0">
                <a:latin typeface="Arial" panose="020B0604020202020204" pitchFamily="34" charset="0"/>
                <a:cs typeface="Arial" panose="020B0604020202020204" pitchFamily="34" charset="0"/>
              </a:rPr>
              <a:t>Виктора Степановича Черномырдина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80975" indent="-180975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300" b="1" i="1" dirty="0">
                <a:solidFill>
                  <a:srgbClr val="BC82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декабря 1992 г.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вышел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основополагающий для реформирования угольной отрасли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Указ Президента РФ № 1702 «О преобразовании в акционерные общества и приватизации объединений, предприятий и организаций угольной промышленности», в соответствии с которым: </a:t>
            </a:r>
          </a:p>
          <a:p>
            <a:pPr marL="360363" indent="-179388" algn="just"/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-  до 31 марта 1993 г. объединения, предприятия, организации угольной промышленности должны были быть преобразованы в акционерные общества в установленном порядке;</a:t>
            </a:r>
          </a:p>
          <a:p>
            <a:pPr marL="360363" indent="-179388" algn="just">
              <a:buFontTx/>
              <a:buChar char="-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жилищный фонд, жилищно-эксплуатационные и ремонтно-строительные предприятия по его обслуживанию, а также объекты инженерной инфраструктуры, находящиеся на балансе преобразуемых производственных объединений и предприятий, подлежали передаче в муниципальную собственность;</a:t>
            </a:r>
          </a:p>
          <a:p>
            <a:pPr marL="360363" indent="-179388" algn="just">
              <a:buFontTx/>
              <a:buChar char="-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Государственному комитету РФ по управлению госимуществом поручалось учредить ГП «</a:t>
            </a:r>
            <a:r>
              <a:rPr lang="ru-RU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Росуголь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» для коммерческого управления закрепляемыми в федеральной собственности пакетами акций образованных акционерных обществ. </a:t>
            </a:r>
          </a:p>
          <a:p>
            <a:pPr marL="176213" lvl="0" indent="-176213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Распоряжением Совета Министров-Правительства РФ от 15 марта 1993 г. № 431-р генеральным директором ГП «</a:t>
            </a:r>
            <a:r>
              <a:rPr lang="ru-RU" sz="13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Росуголь</a:t>
            </a:r>
            <a:r>
              <a:rPr lang="ru-RU" sz="1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был назначен </a:t>
            </a:r>
          </a:p>
          <a:p>
            <a:pPr lvl="0">
              <a:spcBef>
                <a:spcPts val="600"/>
              </a:spcBef>
              <a:spcAft>
                <a:spcPts val="0"/>
              </a:spcAft>
              <a:tabLst>
                <a:tab pos="176213" algn="l"/>
              </a:tabLst>
            </a:pP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ru-RU" sz="2000" b="1" dirty="0">
                <a:solidFill>
                  <a:srgbClr val="BC82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Малышев Юрий Николаевич</a:t>
            </a:r>
            <a:endParaRPr lang="ru-RU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28417" y="378344"/>
            <a:ext cx="74341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ОБРАЗОВАНИЕ КОМПАНИИ «РОСУГОЛЬ»  </a:t>
            </a:r>
            <a:endParaRPr lang="ru-RU" sz="20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" y="122395"/>
            <a:ext cx="1773545" cy="8812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76" y="266705"/>
            <a:ext cx="1600049" cy="59261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16769" y="3654595"/>
            <a:ext cx="6607780" cy="29854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Деятельность Юрия Николаевича Малышева в качестве первого и единственного руководителя государственной компании «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Росуголь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», а затем акционерного общества «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Росуголь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» в начальной и активной фазах структурной перестройки угольной отрасли  в 1993-2000 гг. являлась, наверное, самым значимым периодом в его жизни.</a:t>
            </a:r>
          </a:p>
          <a:p>
            <a:pPr marL="176213" indent="-176213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 этом периоде Ю.Н. Малышев в полной мере реализовал качества руководителя, выработанные им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десятилетиями:</a:t>
            </a:r>
          </a:p>
          <a:p>
            <a:pPr>
              <a:spcBef>
                <a:spcPts val="600"/>
              </a:spcBef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- высокая ответственность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за порученное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дело; 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ориентация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на мировой опыт, на сплав науки и практики, </a:t>
            </a:r>
            <a:b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опыта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 молодости;</a:t>
            </a:r>
          </a:p>
          <a:p>
            <a:pPr indent="176213">
              <a:spcBef>
                <a:spcPts val="600"/>
              </a:spcBef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порядочность, совестливость в отношениях с коллегами по</a:t>
            </a:r>
            <a:b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работе,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забота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 всех  шахтерах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страны. 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13" y="3983281"/>
            <a:ext cx="2026059" cy="25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82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585995" y="232267"/>
            <a:ext cx="4781323" cy="65663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50006" y="288438"/>
            <a:ext cx="246357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BC821A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ШТАБ КОМПАНИИ «РОСУГОЛЬ» -</a:t>
            </a:r>
          </a:p>
          <a:p>
            <a:pPr>
              <a:spcAft>
                <a:spcPts val="0"/>
              </a:spcAft>
            </a:pPr>
            <a:r>
              <a:rPr lang="ru-RU" sz="1600" b="1" dirty="0">
                <a:solidFill>
                  <a:srgbClr val="BC821A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ИНТЕЛЛЕКТУАЛЬНАЯ ЭЛИТА ОТРАСЛИ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6EF066-6099-9BF8-18CF-1285F692B112}"/>
              </a:ext>
            </a:extLst>
          </p:cNvPr>
          <p:cNvSpPr txBox="1"/>
          <p:nvPr/>
        </p:nvSpPr>
        <p:spPr>
          <a:xfrm flipH="1">
            <a:off x="6617370" y="288438"/>
            <a:ext cx="5053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«Даже сегодня вы не найдете ни в одной государственной структуре такую сильную команду, какая сложилась у нас </a:t>
            </a:r>
            <a:b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(в </a:t>
            </a:r>
            <a:r>
              <a:rPr lang="ru-RU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Росугле</a:t>
            </a: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). Восемь докторов наук и двадцать пять кандидатов. Люди с огромным производственным опытом»</a:t>
            </a:r>
          </a:p>
          <a:p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Ю.Н. Малышев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8999525-7446-E3ED-E77B-084CFA003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5305" y="6349126"/>
            <a:ext cx="2743200" cy="365125"/>
          </a:xfrm>
        </p:spPr>
        <p:txBody>
          <a:bodyPr/>
          <a:lstStyle/>
          <a:p>
            <a:fld id="{EBBCA8AA-589F-43E4-A347-1B1407140133}" type="slidenum">
              <a:rPr lang="ru-RU" sz="1600" smtClean="0">
                <a:latin typeface="Arial Black" panose="020B0A04020102020204" pitchFamily="34" charset="0"/>
              </a:rPr>
              <a:t>5</a:t>
            </a:fld>
            <a:endParaRPr lang="ru-RU" sz="1600" dirty="0"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52505" y="1744287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Первой сложной организационной и кадровой задачей было  – с кем и как работать в процессе разработки методических основ реструктуризации и их  последующим практическим осуществлением.</a:t>
            </a:r>
          </a:p>
          <a:p>
            <a:pPr marL="176213" indent="-176213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Эта задача была решена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Юрием Николаевичем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в пользу создания коллектива единомышленников, разделяющих его идеи  радикального реформирования отрасли. Коллектив  представлял собой  наиболее профессионально подготовленных специалистов-практиков из числа работников аппаратов бывшего 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Минуглепрома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СССР, 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Минуглепрома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УССР, корпорации «Уголь России», а также  молодых ученых и специалистов из отраслевых и академических институтов страны, главным образом, из ИГД  им. А.А. 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Скочинского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76213" indent="-176213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На этапе формирования коллектива ГП «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Росуголь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» были трудности и недопонимания  целей и задач компании, которые преодолевались, в том числе, благодаря исключительным качествам его руководителя.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Юрий Николаевич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многое  брал у  своих старших коллег, к которым относился с нескрываемым уважением и благодарностью, а некоторых по праву считал своими учителями, прежде всего это были Б.Ф. Братченко, Н.К. Гринько, М.И. 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Щадов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. Не стеснялся высказываться о высоких профессиональных качествах и достоинствах своих ближайших коллег и товарищей   по совместной работе, таких как А.Е. Евтушенко, 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В.Е.Зайденварг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А.П.Фисун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,  Н.И. Гаркавенко, В.Н. Попов , А.Г. Саламатин др.</a:t>
            </a:r>
          </a:p>
        </p:txBody>
      </p:sp>
    </p:spTree>
    <p:extLst>
      <p:ext uri="{BB962C8B-B14F-4D97-AF65-F5344CB8AC3E}">
        <p14:creationId xmlns:p14="http://schemas.microsoft.com/office/powerpoint/2010/main" val="4181631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25" y="4356855"/>
            <a:ext cx="3645414" cy="21859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2890" y="317839"/>
            <a:ext cx="9694985" cy="2952899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58EBCA3-EA03-54FD-7FE4-C3D64E8F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5400" y="6360236"/>
            <a:ext cx="2743200" cy="365125"/>
          </a:xfrm>
        </p:spPr>
        <p:txBody>
          <a:bodyPr/>
          <a:lstStyle/>
          <a:p>
            <a:fld id="{EBBCA8AA-589F-43E4-A347-1B1407140133}" type="slidenum">
              <a:rPr lang="ru-RU" sz="1600" b="1" smtClean="0">
                <a:latin typeface="Arial Black" panose="020B0A04020102020204" pitchFamily="34" charset="0"/>
              </a:rPr>
              <a:t>6</a:t>
            </a:fld>
            <a:endParaRPr lang="ru-RU" sz="1600" b="1" dirty="0"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7509" y="2208006"/>
            <a:ext cx="10187354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ВЫРАБОТКА ПОЛИТИКИ И МЕТОДОЛОГИИ РЕСТРУКТУРИЗАЦИИ УГОЛЬНОЙ ОТРАСЛИ,</a:t>
            </a:r>
            <a:endParaRPr lang="ru-RU" sz="2800" dirty="0"/>
          </a:p>
          <a:p>
            <a:pPr algn="ctr"/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ФОРМИРОВАНИЕ НОРМАТИВНО-ПРАВОВОЙ БАЗЫ И ИНСТИТУЦИОНАЛЬНОЙ СРЕДЫ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04900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" y="220457"/>
            <a:ext cx="1773545" cy="881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76" y="266705"/>
            <a:ext cx="1600049" cy="5926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87479" y="270708"/>
            <a:ext cx="7682162" cy="647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ИДЕОЛОГИЧЕСКИЕ ПОДХОДЫ К РЕСТРУКТУРИЗАЦИИ УГОЛЬНОЙ ПРОМЫШЛЕННОСТИ РОССИИ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47B2B1-9697-A7CD-DE30-3005DAC25016}"/>
              </a:ext>
            </a:extLst>
          </p:cNvPr>
          <p:cNvSpPr txBox="1"/>
          <p:nvPr/>
        </p:nvSpPr>
        <p:spPr>
          <a:xfrm>
            <a:off x="304800" y="890017"/>
            <a:ext cx="11456067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середине 1993 года бюджетный кризис в стране достиг наибольшей остроты. С целью привлечения дополнительных ресурсов для финансирования реструктуризации угольной отрасли Правительство РФ обратилось за помощью к Всемирному банку (МБРР). </a:t>
            </a:r>
          </a:p>
          <a:p>
            <a:pPr marL="180975" indent="-180975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июне 1993 г. Минтопэнерго России, компанией «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Росуголь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и Всемирным банком был подписан меморандум совместного совещания  по теме «Финансовое и техническое сотрудничество в энергетическом секторе» и подтверждена готовность Банка оказать помощь в проведении реформы в угольной промышленности России на основе подготовленной Правительством РФ и Всемирным банком «Программы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реструктуирования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реформирования угольной промышленности Российской Федерации».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9D69E4-32F7-BD99-5CE3-82D339388B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98" y="2197991"/>
            <a:ext cx="3205966" cy="45338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CF3CF2-91F5-D2CE-FEC3-593A8B1815BC}"/>
              </a:ext>
            </a:extLst>
          </p:cNvPr>
          <p:cNvSpPr txBox="1"/>
          <p:nvPr/>
        </p:nvSpPr>
        <p:spPr>
          <a:xfrm>
            <a:off x="6929226" y="2187177"/>
            <a:ext cx="4831640" cy="1702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целях подготовки исходных данных и предварительного доклада по концепции реформирования угольной отрасли указанием</a:t>
            </a:r>
            <a:r>
              <a:rPr lang="ru-RU" sz="13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Минтопэнерго России от 16 июля 1993 г. № Е-46 была создана специальная рабочая группа, в основном, из специалистов компании «</a:t>
            </a:r>
            <a:r>
              <a:rPr lang="ru-RU" sz="1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Росуголь</a:t>
            </a:r>
            <a:r>
              <a:rPr lang="ru-RU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ru-RU" sz="1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которую возглавил первый зам. Генерального директора ГП «</a:t>
            </a:r>
            <a:r>
              <a:rPr lang="ru-RU" sz="1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Росуголь</a:t>
            </a:r>
            <a:r>
              <a:rPr lang="ru-RU" sz="1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Краснянский Г.Л.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71DFEAB-F649-ED59-780F-281C24A8FD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904" y="2197991"/>
            <a:ext cx="3068749" cy="16839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2AAE55-71C4-B1D8-547D-CB46FE45094B}"/>
              </a:ext>
            </a:extLst>
          </p:cNvPr>
          <p:cNvSpPr txBox="1"/>
          <p:nvPr/>
        </p:nvSpPr>
        <p:spPr>
          <a:xfrm>
            <a:off x="3499884" y="3916699"/>
            <a:ext cx="8260982" cy="2780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ноябре 1993 года МБРР представил российскому правительству первый вариант Основного доклада о положении в угольной отрасли России с обоснованием необходимости ее перестройки, который  был  обсужден с представителями Минтопэнерго России  и компании «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Росуголь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в декабре 1993 года в Москве. </a:t>
            </a: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по существу, это был план ускоренной ликвидации угольной промышленности России. Так, по прогнозам Мирового банка общероссийское потребление угля к 1997 году не должно было превышать 150 млн т, а количество угледобывающих предприятий в стране предлагалось сократить до 40 единиц.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Представленная МБРР концепция реформирования отрасли вызвала у многих российских экспертов и, прежде всего у специалистов компании «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Росуголь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серьёзные замечания и возражения, особенно в части предлагаемого Мировым банком резкого сокращения инвестиционной и инновационной составляющих в средствах господдержки отрасли. Тем не менее концепция МБРР была активно поддержана так называемым "реформаторским ядром" Минэкономики России. </a:t>
            </a:r>
          </a:p>
          <a:p>
            <a:pPr marL="180975" indent="-180975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После жарких дискуссий стороны пришли к согласию, и в августе 1994 года появился основной совместный доклад МБРР и российского правительства о перестройке угольной промышленности России с характерным названием «Люди превыше всего».</a:t>
            </a:r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B2C76D78-B6C0-B432-4EF7-0A178CD8B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3825" y="6366764"/>
            <a:ext cx="2743200" cy="365125"/>
          </a:xfrm>
        </p:spPr>
        <p:txBody>
          <a:bodyPr/>
          <a:lstStyle/>
          <a:p>
            <a:fld id="{EBBCA8AA-589F-43E4-A347-1B1407140133}" type="slidenum">
              <a:rPr lang="ru-RU" sz="1600" b="1" smtClean="0">
                <a:latin typeface="Arial Black" panose="020B0A04020102020204" pitchFamily="34" charset="0"/>
              </a:rPr>
              <a:t>7</a:t>
            </a:fld>
            <a:endParaRPr lang="ru-RU" sz="1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38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" y="220457"/>
            <a:ext cx="1773545" cy="881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008" y="266705"/>
            <a:ext cx="1600049" cy="5926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24000" y="282742"/>
            <a:ext cx="8528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ФОРМИРОВАНИЕ МЕТОДОЛОГИИ И НОРМАТИВНО-ПРАВОВОГО ОБЕСПЕЧЕНИЯ РЕСТРУКТУРИЗАЦИИ </a:t>
            </a: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УГОЛЬНОЙ ПРОМЫШЛЕННОСТИ </a:t>
            </a:r>
            <a:endParaRPr lang="ru-RU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A1BD41-4C31-DFAA-E8D7-EF319BCED50A}"/>
              </a:ext>
            </a:extLst>
          </p:cNvPr>
          <p:cNvSpPr txBox="1"/>
          <p:nvPr/>
        </p:nvSpPr>
        <p:spPr>
          <a:xfrm>
            <a:off x="282742" y="998617"/>
            <a:ext cx="11562347" cy="586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детального обсуждения на всех уровнях первого варианта доклада Мирового банка, главный акцент доклада был перенесен с угольной промышленности в целом на более подробный анализ социально-экономических и экологических последствий реформирования, оптимизации шахтного и карьерного фондов для каждого из основных угольных бассейнов и регионов с учетом обеспечения энергетической безопасности. </a:t>
            </a:r>
          </a:p>
          <a:p>
            <a:pPr marL="180975" indent="-180975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непосредственным руководством </a:t>
            </a:r>
            <a:r>
              <a:rPr lang="ru-RU" sz="1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Ю.Н. Малышева</a:t>
            </a:r>
            <a:r>
              <a:rPr lang="ru-RU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специалистами компании «</a:t>
            </a:r>
            <a:r>
              <a:rPr lang="ru-RU" sz="1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Росуголь</a:t>
            </a:r>
            <a:r>
              <a:rPr lang="ru-RU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началась работа по формированию </a:t>
            </a:r>
            <a:r>
              <a:rPr lang="ru-RU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методологии и </a:t>
            </a:r>
            <a:r>
              <a:rPr lang="ru-RU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созданию нормативно-правового  обеспечения реструктуризации угольной промышленности, включая:</a:t>
            </a:r>
          </a:p>
          <a:p>
            <a:pPr>
              <a:spcBef>
                <a:spcPts val="600"/>
              </a:spcBef>
            </a:pPr>
            <a:r>
              <a:rPr lang="ru-RU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Концепцию реструктуризации российской угольной промышленности» (1993-1994 гг.); </a:t>
            </a:r>
          </a:p>
          <a:p>
            <a:pPr indent="176213">
              <a:spcBef>
                <a:spcPts val="600"/>
              </a:spcBef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Формирование механизма оптимального соотношения средств селективной государственной поддержки действующих предприятий отрасли и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     платежеспособного спроса потребителей угля (1993-1994 гг.);</a:t>
            </a:r>
          </a:p>
          <a:p>
            <a:pPr>
              <a:spcBef>
                <a:spcPts val="300"/>
              </a:spcBef>
              <a:tabLst>
                <a:tab pos="354013" algn="l"/>
                <a:tab pos="536575" algn="l"/>
              </a:tabLs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   - Основные принципы санации и закрытия неперспективных и особо убыточных шахт и разрезов угольной промышленности России (утв. протоколом МВК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     № 2 от 4 мая 1994 г.);</a:t>
            </a:r>
          </a:p>
          <a:p>
            <a:pPr>
              <a:spcBef>
                <a:spcPts val="300"/>
              </a:spcBef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   - Основные принципы диверсификации производства в угольной промышленности России для трудоустройства работников зак­ры­ваемых шахт и разрезов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     (утв. 17 октября 1994 г. генеральным директором ГП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Росуголь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 Малышевым Ю.Н.);</a:t>
            </a:r>
          </a:p>
          <a:p>
            <a:pPr indent="176213">
              <a:spcBef>
                <a:spcPts val="300"/>
              </a:spcBef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 Формирование механизмов социальной защиты высвобождаемых шахтеров закрываемых шахт, в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 дополнительного пенсионного обеспечения;</a:t>
            </a:r>
          </a:p>
          <a:p>
            <a:pPr>
              <a:spcBef>
                <a:spcPts val="300"/>
              </a:spcBef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   -  Основные направления реструктуризации угольной промышленности России (первая редакция утв. Председателем МВК А.Б. Чубайсом 14 июля 1995 г.;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      вторая редакция была выпущена в 1998 г. в соответствии с Указом Президента РФ от 8 мая 1998 г. № 499 ); </a:t>
            </a:r>
          </a:p>
          <a:p>
            <a:pPr indent="182563">
              <a:spcBef>
                <a:spcPts val="300"/>
              </a:spcBef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Основные принципы ликвидации неперспективных и особо убыточных шахт и разрезов угольной промышленности России (утв. протоколом МВК № 16 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      от 9 октября 1996 г.);</a:t>
            </a:r>
          </a:p>
          <a:p>
            <a:pPr>
              <a:spcBef>
                <a:spcPts val="300"/>
              </a:spcBef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    - Постановление Правительства РФ от 17.05.1996 г. № 598 «Об утверждении По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ложения о государственном финансировании мероприятий по</a:t>
            </a:r>
            <a:b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реструктуризации угольной промышленности»;</a:t>
            </a:r>
          </a:p>
          <a:p>
            <a:pPr>
              <a:spcBef>
                <a:spcPts val="300"/>
              </a:spcBef>
            </a:pP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- Федеральный закон от 20.06.1996 г. № 81-ФЗ «О государственном регулировании в области добычи и использования угля, об особенностях социальной</a:t>
            </a:r>
            <a:b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защиты работников организаций угольной промышленности».</a:t>
            </a:r>
          </a:p>
          <a:p>
            <a:pPr marL="180975" indent="-180975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период 1993-1997 гг. руководство и специалисты компании «</a:t>
            </a:r>
            <a:r>
              <a:rPr lang="ru-RU" sz="1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Росуголь</a:t>
            </a:r>
            <a:r>
              <a:rPr lang="ru-RU" sz="1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и лично Ю.Н. Малышев, сыграли огромную положительную роль, взяв на  себя ответственность за реальное управление реформированием отрасли, за развертывание широкого фронта работ по ликвидации особо убыточного сектора промышленности. Специалисты «</a:t>
            </a:r>
            <a:r>
              <a:rPr lang="ru-RU" sz="1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Росугля</a:t>
            </a:r>
            <a:r>
              <a:rPr lang="ru-RU" sz="1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активно участвовали в разработке политики реструктуризации отрасли, ее научно-методологическом и нормативно-правовом обеспечении, содействовали подготовке на начальной стадии угольного займа МБРР.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D59DE8E-1ADF-49DA-65E8-B2C27A3C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1354" y="6291092"/>
            <a:ext cx="2743200" cy="365125"/>
          </a:xfrm>
        </p:spPr>
        <p:txBody>
          <a:bodyPr/>
          <a:lstStyle/>
          <a:p>
            <a:fld id="{EBBCA8AA-589F-43E4-A347-1B1407140133}" type="slidenum">
              <a:rPr lang="ru-RU" sz="1600" smtClean="0">
                <a:latin typeface="Arial Black" panose="020B0A04020102020204" pitchFamily="34" charset="0"/>
              </a:rPr>
              <a:t>8</a:t>
            </a:fld>
            <a:endParaRPr lang="ru-RU" sz="1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238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55" y="139771"/>
            <a:ext cx="1773545" cy="881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76" y="266705"/>
            <a:ext cx="1600049" cy="5926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30400" y="260350"/>
            <a:ext cx="79415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ФОРМИРОВАНИЕ ИНСТИТУЦИОНАЛЬНОЙ СИСТЕМЫ РЕСТРУКТУРИЗАЦИИ С СОЗДАНИЕМ КОММЕРЧЕСКИХ СТРУКТУР</a:t>
            </a:r>
            <a:endParaRPr lang="ru-RU" sz="16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ABB450A-AADF-4058-E3FF-3B9D22475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4800" y="6337531"/>
            <a:ext cx="2743200" cy="365125"/>
          </a:xfrm>
        </p:spPr>
        <p:txBody>
          <a:bodyPr/>
          <a:lstStyle/>
          <a:p>
            <a:fld id="{EBBCA8AA-589F-43E4-A347-1B1407140133}" type="slidenum">
              <a:rPr lang="ru-RU" sz="1600" b="1" smtClean="0">
                <a:latin typeface="Arial Black" panose="020B0A04020102020204" pitchFamily="34" charset="0"/>
              </a:rPr>
              <a:t>9</a:t>
            </a:fld>
            <a:endParaRPr lang="ru-RU" sz="1600" b="1" dirty="0">
              <a:latin typeface="Arial Black" panose="020B0A040201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82956" y="965704"/>
            <a:ext cx="11310569" cy="5038962"/>
            <a:chOff x="171710" y="933188"/>
            <a:chExt cx="11175740" cy="4956117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0CA7CE04-9222-0EFE-DE84-F6802EA73A62}"/>
                </a:ext>
              </a:extLst>
            </p:cNvPr>
            <p:cNvSpPr/>
            <p:nvPr/>
          </p:nvSpPr>
          <p:spPr>
            <a:xfrm>
              <a:off x="2044952" y="933188"/>
              <a:ext cx="7372097" cy="592611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38AD87ED-E8DE-3331-7395-C646157C4769}"/>
                </a:ext>
              </a:extLst>
            </p:cNvPr>
            <p:cNvSpPr/>
            <p:nvPr/>
          </p:nvSpPr>
          <p:spPr>
            <a:xfrm>
              <a:off x="9569635" y="1892038"/>
              <a:ext cx="1746063" cy="629175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E80EF6E-FB6B-49B4-9FA5-91C6D79A3312}"/>
                </a:ext>
              </a:extLst>
            </p:cNvPr>
            <p:cNvSpPr/>
            <p:nvPr/>
          </p:nvSpPr>
          <p:spPr>
            <a:xfrm>
              <a:off x="4248151" y="1904739"/>
              <a:ext cx="2635251" cy="55558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5ABA6D28-4C55-CB99-8BB7-D0857FB7E973}"/>
                </a:ext>
              </a:extLst>
            </p:cNvPr>
            <p:cNvSpPr/>
            <p:nvPr/>
          </p:nvSpPr>
          <p:spPr>
            <a:xfrm rot="16200000">
              <a:off x="937187" y="1126822"/>
              <a:ext cx="830996" cy="2361949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DC118A65-0BCE-5ACD-063D-93BEB10AFC05}"/>
                </a:ext>
              </a:extLst>
            </p:cNvPr>
            <p:cNvSpPr/>
            <p:nvPr/>
          </p:nvSpPr>
          <p:spPr>
            <a:xfrm>
              <a:off x="1549712" y="2892931"/>
              <a:ext cx="1717363" cy="275719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115949-4C48-7BC9-CDFA-9269C44F47A8}"/>
                </a:ext>
              </a:extLst>
            </p:cNvPr>
            <p:cNvSpPr txBox="1"/>
            <p:nvPr/>
          </p:nvSpPr>
          <p:spPr>
            <a:xfrm flipH="1">
              <a:off x="278126" y="1910167"/>
              <a:ext cx="21780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/>
                <a:t>Межведомственная комиссия </a:t>
              </a:r>
              <a:br>
                <a:rPr lang="ru-RU" sz="1200" dirty="0"/>
              </a:br>
              <a:r>
                <a:rPr lang="ru-RU" sz="1200" dirty="0"/>
                <a:t>по социально-экономическим </a:t>
              </a:r>
              <a:br>
                <a:rPr lang="ru-RU" sz="1200" dirty="0"/>
              </a:br>
              <a:r>
                <a:rPr lang="ru-RU" sz="1200" dirty="0"/>
                <a:t>проблемам угледобывающих </a:t>
              </a:r>
              <a:br>
                <a:rPr lang="ru-RU" sz="1200" dirty="0"/>
              </a:br>
              <a:r>
                <a:rPr lang="ru-RU" sz="1200" dirty="0"/>
                <a:t>регионов (МВК) </a:t>
              </a:r>
              <a:r>
                <a:rPr lang="ru-RU" sz="1200" b="1" dirty="0"/>
                <a:t>1993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4D03F86-0F8D-0B1F-9986-444ACB5AFB4D}"/>
                </a:ext>
              </a:extLst>
            </p:cNvPr>
            <p:cNvSpPr txBox="1"/>
            <p:nvPr/>
          </p:nvSpPr>
          <p:spPr>
            <a:xfrm>
              <a:off x="2381250" y="946150"/>
              <a:ext cx="6934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/>
                <a:t>Исполнительные органы государственной власти –</a:t>
              </a:r>
            </a:p>
            <a:p>
              <a:pPr algn="ctr"/>
              <a:r>
                <a:rPr lang="ru-RU" sz="1400" dirty="0"/>
                <a:t>Правительство РФ, Минтопэнерго РФ, Минфин РФ, Минтруд РФ и др.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1E64AB-3AD1-91F9-EE83-F34C7E18231F}"/>
                </a:ext>
              </a:extLst>
            </p:cNvPr>
            <p:cNvSpPr txBox="1"/>
            <p:nvPr/>
          </p:nvSpPr>
          <p:spPr>
            <a:xfrm>
              <a:off x="9569636" y="1890629"/>
              <a:ext cx="1758762" cy="672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Союзы </a:t>
              </a:r>
              <a:br>
                <a:rPr lang="ru-RU" sz="1200" dirty="0"/>
              </a:br>
              <a:r>
                <a:rPr lang="ru-RU" sz="1200" dirty="0"/>
                <a:t>углепромышленников и</a:t>
              </a:r>
            </a:p>
            <a:p>
              <a:pPr algn="ctr">
                <a:lnSpc>
                  <a:spcPct val="80000"/>
                </a:lnSpc>
              </a:pPr>
              <a:r>
                <a:rPr lang="ru-RU" sz="1200" dirty="0"/>
                <a:t>Горнопромышленников </a:t>
              </a:r>
              <a:r>
                <a:rPr lang="ru-RU" sz="1200" b="1" dirty="0"/>
                <a:t>1997</a:t>
              </a:r>
              <a:r>
                <a:rPr lang="ru-RU" sz="1200" dirty="0"/>
                <a:t>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0C0CAB-77C4-EEC8-2BB9-9B932D6583EE}"/>
                </a:ext>
              </a:extLst>
            </p:cNvPr>
            <p:cNvSpPr txBox="1"/>
            <p:nvPr/>
          </p:nvSpPr>
          <p:spPr>
            <a:xfrm>
              <a:off x="4483226" y="1894589"/>
              <a:ext cx="2138980" cy="514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/>
                <a:t>ГП «</a:t>
              </a:r>
              <a:r>
                <a:rPr lang="ru-RU" sz="1400" b="1" dirty="0" err="1"/>
                <a:t>Росуголь</a:t>
              </a:r>
              <a:r>
                <a:rPr lang="ru-RU" sz="1400" b="1" dirty="0"/>
                <a:t>» </a:t>
              </a:r>
              <a:r>
                <a:rPr lang="ru-RU" sz="1400" b="1" dirty="0" smtClean="0"/>
                <a:t>- 1993,</a:t>
              </a:r>
              <a:r>
                <a:rPr lang="ru-RU" sz="1400" b="1" dirty="0"/>
                <a:t/>
              </a:r>
              <a:br>
                <a:rPr lang="ru-RU" sz="1400" b="1" dirty="0"/>
              </a:br>
              <a:r>
                <a:rPr lang="ru-RU" sz="1400" b="1" dirty="0"/>
                <a:t>(ОАО «</a:t>
              </a:r>
              <a:r>
                <a:rPr lang="ru-RU" sz="1400" b="1" dirty="0" err="1"/>
                <a:t>Росуголь</a:t>
              </a:r>
              <a:r>
                <a:rPr lang="ru-RU" sz="1400" b="1" dirty="0" smtClean="0"/>
                <a:t>» - 1996)</a:t>
              </a:r>
              <a:endParaRPr lang="ru-RU" sz="1400" b="1" dirty="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D9E3F32-BC73-29B2-2105-7B0B3F8697D4}"/>
                </a:ext>
              </a:extLst>
            </p:cNvPr>
            <p:cNvSpPr/>
            <p:nvPr/>
          </p:nvSpPr>
          <p:spPr>
            <a:xfrm>
              <a:off x="3429001" y="2886581"/>
              <a:ext cx="1603374" cy="275719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ABBDE45-C272-DD10-F2CF-77873163C93C}"/>
                </a:ext>
              </a:extLst>
            </p:cNvPr>
            <p:cNvSpPr txBox="1"/>
            <p:nvPr/>
          </p:nvSpPr>
          <p:spPr>
            <a:xfrm>
              <a:off x="1624866" y="2886749"/>
              <a:ext cx="1681752" cy="309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/>
                <a:t>ГУ «</a:t>
              </a:r>
              <a:r>
                <a:rPr lang="ru-RU" sz="1400" dirty="0" err="1"/>
                <a:t>Соцуголь</a:t>
              </a:r>
              <a:r>
                <a:rPr lang="ru-RU" sz="1400" dirty="0"/>
                <a:t>» </a:t>
              </a:r>
              <a:r>
                <a:rPr lang="ru-RU" sz="1400" b="1" dirty="0"/>
                <a:t>1997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4A26157-8271-63B8-C25D-51F826768896}"/>
                </a:ext>
              </a:extLst>
            </p:cNvPr>
            <p:cNvSpPr txBox="1"/>
            <p:nvPr/>
          </p:nvSpPr>
          <p:spPr>
            <a:xfrm>
              <a:off x="3616326" y="2878087"/>
              <a:ext cx="1377950" cy="302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/>
                <a:t>ГУ «ГУРШ» </a:t>
              </a:r>
              <a:r>
                <a:rPr lang="ru-RU" sz="1400" b="1" dirty="0"/>
                <a:t>1997</a:t>
              </a: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9019D9A1-5660-7EC5-FAD8-7AD3340CEAE4}"/>
                </a:ext>
              </a:extLst>
            </p:cNvPr>
            <p:cNvSpPr/>
            <p:nvPr/>
          </p:nvSpPr>
          <p:spPr>
            <a:xfrm>
              <a:off x="5613401" y="2861181"/>
              <a:ext cx="1758950" cy="275719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C97EAE5-12A7-869D-861D-F3A28BDAB756}"/>
                </a:ext>
              </a:extLst>
            </p:cNvPr>
            <p:cNvSpPr txBox="1"/>
            <p:nvPr/>
          </p:nvSpPr>
          <p:spPr>
            <a:xfrm>
              <a:off x="5883275" y="2848037"/>
              <a:ext cx="14319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/>
                <a:t>РОСУГЛЕПРОФ</a:t>
              </a: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BD66E242-5CB3-E71C-E418-394E8CED5A50}"/>
                </a:ext>
              </a:extLst>
            </p:cNvPr>
            <p:cNvSpPr/>
            <p:nvPr/>
          </p:nvSpPr>
          <p:spPr>
            <a:xfrm>
              <a:off x="5626099" y="3549650"/>
              <a:ext cx="1714501" cy="582018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15BB78C-3B2D-FE8E-2BC0-9240BA1424E7}"/>
                </a:ext>
              </a:extLst>
            </p:cNvPr>
            <p:cNvSpPr txBox="1"/>
            <p:nvPr/>
          </p:nvSpPr>
          <p:spPr>
            <a:xfrm>
              <a:off x="5765925" y="3568700"/>
              <a:ext cx="1549274" cy="5267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Ассоциация </a:t>
              </a:r>
            </a:p>
            <a:p>
              <a:pPr algn="ctr">
                <a:lnSpc>
                  <a:spcPct val="80000"/>
                </a:lnSpc>
              </a:pPr>
              <a:r>
                <a:rPr lang="ru-RU" sz="1200" dirty="0"/>
                <a:t>шахтерских городов </a:t>
              </a:r>
            </a:p>
            <a:p>
              <a:pPr algn="ctr">
                <a:lnSpc>
                  <a:spcPct val="80000"/>
                </a:lnSpc>
              </a:pPr>
              <a:r>
                <a:rPr lang="ru-RU" sz="1200" dirty="0"/>
                <a:t>России</a:t>
              </a:r>
              <a:r>
                <a:rPr lang="ru-RU" sz="1200" b="1" dirty="0"/>
                <a:t> 1996</a:t>
              </a: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24851D9B-EE11-73F1-06EF-B7697E15112E}"/>
                </a:ext>
              </a:extLst>
            </p:cNvPr>
            <p:cNvSpPr/>
            <p:nvPr/>
          </p:nvSpPr>
          <p:spPr>
            <a:xfrm>
              <a:off x="183247" y="3549388"/>
              <a:ext cx="2361950" cy="573103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1E473B5-774D-B971-0F76-4D3BE0BD1846}"/>
                </a:ext>
              </a:extLst>
            </p:cNvPr>
            <p:cNvSpPr txBox="1"/>
            <p:nvPr/>
          </p:nvSpPr>
          <p:spPr>
            <a:xfrm>
              <a:off x="245068" y="3620272"/>
              <a:ext cx="2217081" cy="530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Региональные </a:t>
              </a:r>
              <a:br>
                <a:rPr lang="ru-RU" sz="1200" dirty="0"/>
              </a:br>
              <a:r>
                <a:rPr lang="ru-RU" sz="1200" dirty="0"/>
                <a:t>межведомственные комиссии</a:t>
              </a:r>
            </a:p>
            <a:p>
              <a:pPr algn="ctr">
                <a:lnSpc>
                  <a:spcPct val="80000"/>
                </a:lnSpc>
              </a:pPr>
              <a:r>
                <a:rPr lang="ru-RU" sz="1200" b="1" dirty="0"/>
                <a:t>1994</a:t>
              </a:r>
              <a:r>
                <a:rPr lang="ru-RU" sz="1200" dirty="0"/>
                <a:t> </a:t>
              </a:r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CE1AAB8A-C1FE-8F44-D7D1-D5D258282AE1}"/>
                </a:ext>
              </a:extLst>
            </p:cNvPr>
            <p:cNvSpPr/>
            <p:nvPr/>
          </p:nvSpPr>
          <p:spPr>
            <a:xfrm>
              <a:off x="2786748" y="3549388"/>
              <a:ext cx="2045604" cy="573103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BCD8414-ED1C-D6FF-B1D8-DBE0AF2EFE37}"/>
                </a:ext>
              </a:extLst>
            </p:cNvPr>
            <p:cNvSpPr txBox="1"/>
            <p:nvPr/>
          </p:nvSpPr>
          <p:spPr>
            <a:xfrm>
              <a:off x="2832101" y="3562350"/>
              <a:ext cx="2000250" cy="55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Администрации  </a:t>
              </a:r>
              <a:br>
                <a:rPr lang="ru-RU" sz="1200" dirty="0"/>
              </a:br>
              <a:r>
                <a:rPr lang="ru-RU" sz="1200" dirty="0"/>
                <a:t>субъектов РФ угледобывающих регионов </a:t>
              </a: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AF52FF02-A568-48EC-90A5-51E2756BC16D}"/>
                </a:ext>
              </a:extLst>
            </p:cNvPr>
            <p:cNvSpPr/>
            <p:nvPr/>
          </p:nvSpPr>
          <p:spPr>
            <a:xfrm>
              <a:off x="3905503" y="5213088"/>
              <a:ext cx="1720597" cy="628912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A3CE812B-B7B3-5A08-9562-900C879B64EB}"/>
                </a:ext>
              </a:extLst>
            </p:cNvPr>
            <p:cNvSpPr/>
            <p:nvPr/>
          </p:nvSpPr>
          <p:spPr>
            <a:xfrm>
              <a:off x="5772403" y="5219438"/>
              <a:ext cx="1720597" cy="622562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A7705D98-F5BE-9818-F0A9-D5040385ECD6}"/>
                </a:ext>
              </a:extLst>
            </p:cNvPr>
            <p:cNvSpPr/>
            <p:nvPr/>
          </p:nvSpPr>
          <p:spPr>
            <a:xfrm>
              <a:off x="2038603" y="5206738"/>
              <a:ext cx="1720597" cy="635262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7B67CC2C-1721-AA3A-C287-B99F4370EE6D}"/>
                </a:ext>
              </a:extLst>
            </p:cNvPr>
            <p:cNvSpPr/>
            <p:nvPr/>
          </p:nvSpPr>
          <p:spPr>
            <a:xfrm>
              <a:off x="7632953" y="5214065"/>
              <a:ext cx="1720597" cy="614211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F896CC30-B2C3-A8B0-2D0A-9D5CCCECD89B}"/>
                </a:ext>
              </a:extLst>
            </p:cNvPr>
            <p:cNvCxnSpPr>
              <a:cxnSpLocks/>
            </p:cNvCxnSpPr>
            <p:nvPr/>
          </p:nvCxnSpPr>
          <p:spPr>
            <a:xfrm>
              <a:off x="2905251" y="1525799"/>
              <a:ext cx="0" cy="1357102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CE5F8E5B-E99B-AEAF-D16A-40A29D89F187}"/>
                </a:ext>
              </a:extLst>
            </p:cNvPr>
            <p:cNvCxnSpPr>
              <a:cxnSpLocks/>
            </p:cNvCxnSpPr>
            <p:nvPr/>
          </p:nvCxnSpPr>
          <p:spPr>
            <a:xfrm>
              <a:off x="3978401" y="1525799"/>
              <a:ext cx="0" cy="1344402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5ED5AC9-58DD-8C90-F181-76949EE64A83}"/>
                </a:ext>
              </a:extLst>
            </p:cNvPr>
            <p:cNvSpPr txBox="1"/>
            <p:nvPr/>
          </p:nvSpPr>
          <p:spPr>
            <a:xfrm>
              <a:off x="9624309" y="5283869"/>
              <a:ext cx="1676400" cy="5146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/>
                <a:t>ЗАО «</a:t>
              </a:r>
              <a:r>
                <a:rPr lang="ru-RU" sz="1400" dirty="0" err="1"/>
                <a:t>Росуглесбыт</a:t>
              </a:r>
              <a:r>
                <a:rPr lang="ru-RU" sz="1400" dirty="0"/>
                <a:t>»</a:t>
              </a:r>
            </a:p>
            <a:p>
              <a:pPr algn="ctr"/>
              <a:r>
                <a:rPr lang="ru-RU" sz="1400" b="1" dirty="0"/>
                <a:t>1996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0CFDA22-1FCF-E47E-EF17-FAABA3DBF1D6}"/>
                </a:ext>
              </a:extLst>
            </p:cNvPr>
            <p:cNvSpPr txBox="1"/>
            <p:nvPr/>
          </p:nvSpPr>
          <p:spPr>
            <a:xfrm>
              <a:off x="2082429" y="5162786"/>
              <a:ext cx="1670051" cy="7265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/>
                <a:t>ЗАО «</a:t>
              </a:r>
              <a:r>
                <a:rPr lang="ru-RU" sz="1400" dirty="0" err="1"/>
                <a:t>Росинвестуголь</a:t>
              </a:r>
              <a:r>
                <a:rPr lang="ru-RU" sz="1400" dirty="0"/>
                <a:t>»</a:t>
              </a:r>
            </a:p>
            <a:p>
              <a:pPr algn="ctr"/>
              <a:r>
                <a:rPr lang="ru-RU" sz="1400" b="1" dirty="0"/>
                <a:t>1993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7B618E6-9593-CAE2-B250-41E81F5192BC}"/>
                </a:ext>
              </a:extLst>
            </p:cNvPr>
            <p:cNvSpPr txBox="1"/>
            <p:nvPr/>
          </p:nvSpPr>
          <p:spPr>
            <a:xfrm>
              <a:off x="7670537" y="5271170"/>
              <a:ext cx="1701801" cy="5146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/>
                <a:t>ЗАО «</a:t>
              </a:r>
              <a:r>
                <a:rPr lang="ru-RU" sz="1400" dirty="0" err="1"/>
                <a:t>Лизингуголь</a:t>
              </a:r>
              <a:r>
                <a:rPr lang="ru-RU" sz="1400" dirty="0"/>
                <a:t>»</a:t>
              </a:r>
            </a:p>
            <a:p>
              <a:pPr algn="ctr"/>
              <a:r>
                <a:rPr lang="ru-RU" sz="1400" b="1" dirty="0"/>
                <a:t>1995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328AD17-CC7C-84D4-208C-DF479EE509A7}"/>
                </a:ext>
              </a:extLst>
            </p:cNvPr>
            <p:cNvSpPr txBox="1"/>
            <p:nvPr/>
          </p:nvSpPr>
          <p:spPr>
            <a:xfrm>
              <a:off x="3894204" y="5160486"/>
              <a:ext cx="1670051" cy="7265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/>
                <a:t>ЗАО «</a:t>
              </a:r>
              <a:r>
                <a:rPr lang="ru-RU" sz="1400" dirty="0" err="1"/>
                <a:t>Росинформуголь</a:t>
              </a:r>
              <a:r>
                <a:rPr lang="ru-RU" sz="1400" dirty="0"/>
                <a:t>»</a:t>
              </a:r>
            </a:p>
            <a:p>
              <a:pPr algn="ctr"/>
              <a:r>
                <a:rPr lang="ru-RU" sz="1400" b="1" dirty="0"/>
                <a:t>1994</a:t>
              </a:r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FFD7B685-0020-B2C4-4FD5-A29C8613E038}"/>
                </a:ext>
              </a:extLst>
            </p:cNvPr>
            <p:cNvSpPr/>
            <p:nvPr/>
          </p:nvSpPr>
          <p:spPr>
            <a:xfrm>
              <a:off x="190753" y="5206738"/>
              <a:ext cx="1720597" cy="635262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A15B6A9-08D9-8DA9-A205-BDAAC2F45A23}"/>
                </a:ext>
              </a:extLst>
            </p:cNvPr>
            <p:cNvSpPr txBox="1"/>
            <p:nvPr/>
          </p:nvSpPr>
          <p:spPr>
            <a:xfrm>
              <a:off x="5781895" y="5273466"/>
              <a:ext cx="1657604" cy="5146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/>
                <a:t>ЗАО Центр-Кадры-уголь </a:t>
              </a:r>
              <a:r>
                <a:rPr lang="ru-RU" sz="1400" b="1" dirty="0"/>
                <a:t>1995</a:t>
              </a:r>
            </a:p>
          </p:txBody>
        </p:sp>
        <p:cxnSp>
          <p:nvCxnSpPr>
            <p:cNvPr id="53" name="Прямая соединительная линия 52">
              <a:extLst>
                <a:ext uri="{FF2B5EF4-FFF2-40B4-BE49-F238E27FC236}">
                  <a16:creationId xmlns:a16="http://schemas.microsoft.com/office/drawing/2014/main" id="{75926192-7388-5283-3389-E96ED0ED61F7}"/>
                </a:ext>
              </a:extLst>
            </p:cNvPr>
            <p:cNvCxnSpPr>
              <a:cxnSpLocks/>
            </p:cNvCxnSpPr>
            <p:nvPr/>
          </p:nvCxnSpPr>
          <p:spPr>
            <a:xfrm>
              <a:off x="1362073" y="1217398"/>
              <a:ext cx="0" cy="673993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>
              <a:extLst>
                <a:ext uri="{FF2B5EF4-FFF2-40B4-BE49-F238E27FC236}">
                  <a16:creationId xmlns:a16="http://schemas.microsoft.com/office/drawing/2014/main" id="{C08B9289-4F95-9981-4799-071903A69E88}"/>
                </a:ext>
              </a:extLst>
            </p:cNvPr>
            <p:cNvCxnSpPr>
              <a:endCxn id="8" idx="1"/>
            </p:cNvCxnSpPr>
            <p:nvPr/>
          </p:nvCxnSpPr>
          <p:spPr>
            <a:xfrm>
              <a:off x="1352683" y="1229493"/>
              <a:ext cx="692269" cy="1"/>
            </a:xfrm>
            <a:prstGeom prst="line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>
              <a:extLst>
                <a:ext uri="{FF2B5EF4-FFF2-40B4-BE49-F238E27FC236}">
                  <a16:creationId xmlns:a16="http://schemas.microsoft.com/office/drawing/2014/main" id="{CF979AFC-A441-EBE1-1B09-109C9200B7E1}"/>
                </a:ext>
              </a:extLst>
            </p:cNvPr>
            <p:cNvCxnSpPr>
              <a:cxnSpLocks/>
              <a:stCxn id="26" idx="0"/>
              <a:endCxn id="14" idx="2"/>
            </p:cNvCxnSpPr>
            <p:nvPr/>
          </p:nvCxnSpPr>
          <p:spPr>
            <a:xfrm flipV="1">
              <a:off x="1364222" y="2741164"/>
              <a:ext cx="2929" cy="808224"/>
            </a:xfrm>
            <a:prstGeom prst="line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20" name="Прямая соединительная линия 9219">
              <a:extLst>
                <a:ext uri="{FF2B5EF4-FFF2-40B4-BE49-F238E27FC236}">
                  <a16:creationId xmlns:a16="http://schemas.microsoft.com/office/drawing/2014/main" id="{93CAC01F-F583-54F5-CA9E-C77630ACDD65}"/>
                </a:ext>
              </a:extLst>
            </p:cNvPr>
            <p:cNvCxnSpPr/>
            <p:nvPr/>
          </p:nvCxnSpPr>
          <p:spPr>
            <a:xfrm>
              <a:off x="9410833" y="1229493"/>
              <a:ext cx="692269" cy="1"/>
            </a:xfrm>
            <a:prstGeom prst="line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21" name="Прямая соединительная линия 9220">
              <a:extLst>
                <a:ext uri="{FF2B5EF4-FFF2-40B4-BE49-F238E27FC236}">
                  <a16:creationId xmlns:a16="http://schemas.microsoft.com/office/drawing/2014/main" id="{06EAF94C-2A29-F6B3-42C8-95788514110F}"/>
                </a:ext>
              </a:extLst>
            </p:cNvPr>
            <p:cNvCxnSpPr>
              <a:cxnSpLocks/>
            </p:cNvCxnSpPr>
            <p:nvPr/>
          </p:nvCxnSpPr>
          <p:spPr>
            <a:xfrm>
              <a:off x="10118723" y="1223748"/>
              <a:ext cx="0" cy="673993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23" name="Прямая соединительная линия 9222">
              <a:extLst>
                <a:ext uri="{FF2B5EF4-FFF2-40B4-BE49-F238E27FC236}">
                  <a16:creationId xmlns:a16="http://schemas.microsoft.com/office/drawing/2014/main" id="{2B0579E6-7E55-C843-8B68-9C3E1D365595}"/>
                </a:ext>
              </a:extLst>
            </p:cNvPr>
            <p:cNvCxnSpPr/>
            <p:nvPr/>
          </p:nvCxnSpPr>
          <p:spPr>
            <a:xfrm flipH="1">
              <a:off x="1333500" y="1689100"/>
              <a:ext cx="191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25" name="Прямая соединительная линия 9224">
              <a:extLst>
                <a:ext uri="{FF2B5EF4-FFF2-40B4-BE49-F238E27FC236}">
                  <a16:creationId xmlns:a16="http://schemas.microsoft.com/office/drawing/2014/main" id="{9E03D806-2309-CF3B-BD3C-6AC741B2128F}"/>
                </a:ext>
              </a:extLst>
            </p:cNvPr>
            <p:cNvCxnSpPr/>
            <p:nvPr/>
          </p:nvCxnSpPr>
          <p:spPr>
            <a:xfrm>
              <a:off x="1362073" y="1689100"/>
              <a:ext cx="8739252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26" name="Прямоугольник 9225">
              <a:extLst>
                <a:ext uri="{FF2B5EF4-FFF2-40B4-BE49-F238E27FC236}">
                  <a16:creationId xmlns:a16="http://schemas.microsoft.com/office/drawing/2014/main" id="{BE18E4D1-C982-02F8-1AE8-77A8468DCE64}"/>
                </a:ext>
              </a:extLst>
            </p:cNvPr>
            <p:cNvSpPr/>
            <p:nvPr/>
          </p:nvSpPr>
          <p:spPr>
            <a:xfrm>
              <a:off x="2805798" y="4247888"/>
              <a:ext cx="2045604" cy="573103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9230" name="Прямая соединительная линия 9229">
              <a:extLst>
                <a:ext uri="{FF2B5EF4-FFF2-40B4-BE49-F238E27FC236}">
                  <a16:creationId xmlns:a16="http://schemas.microsoft.com/office/drawing/2014/main" id="{49F85F0F-FFFE-84FD-8C5D-BBFFEFCDFCB3}"/>
                </a:ext>
              </a:extLst>
            </p:cNvPr>
            <p:cNvCxnSpPr>
              <a:cxnSpLocks/>
            </p:cNvCxnSpPr>
            <p:nvPr/>
          </p:nvCxnSpPr>
          <p:spPr>
            <a:xfrm>
              <a:off x="5130800" y="2460327"/>
              <a:ext cx="6538" cy="2061059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33" name="TextBox 9232">
              <a:extLst>
                <a:ext uri="{FF2B5EF4-FFF2-40B4-BE49-F238E27FC236}">
                  <a16:creationId xmlns:a16="http://schemas.microsoft.com/office/drawing/2014/main" id="{F6FCBDCE-D48A-6A01-38E4-7E9867B4B79D}"/>
                </a:ext>
              </a:extLst>
            </p:cNvPr>
            <p:cNvSpPr txBox="1"/>
            <p:nvPr/>
          </p:nvSpPr>
          <p:spPr>
            <a:xfrm>
              <a:off x="2732088" y="4251761"/>
              <a:ext cx="2216151" cy="539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Администрации  </a:t>
              </a:r>
              <a:br>
                <a:rPr lang="ru-RU" sz="1200" dirty="0"/>
              </a:br>
              <a:r>
                <a:rPr lang="ru-RU" sz="1200" dirty="0"/>
                <a:t>муниципальных образований угледобывающих регионов </a:t>
              </a:r>
            </a:p>
          </p:txBody>
        </p:sp>
        <p:cxnSp>
          <p:nvCxnSpPr>
            <p:cNvPr id="9238" name="Прямая соединительная линия 9237">
              <a:extLst>
                <a:ext uri="{FF2B5EF4-FFF2-40B4-BE49-F238E27FC236}">
                  <a16:creationId xmlns:a16="http://schemas.microsoft.com/office/drawing/2014/main" id="{46C28ADC-0EC3-1975-E518-AA477941F0FD}"/>
                </a:ext>
              </a:extLst>
            </p:cNvPr>
            <p:cNvCxnSpPr>
              <a:cxnSpLocks/>
              <a:stCxn id="29" idx="3"/>
              <a:endCxn id="24" idx="1"/>
            </p:cNvCxnSpPr>
            <p:nvPr/>
          </p:nvCxnSpPr>
          <p:spPr>
            <a:xfrm flipV="1">
              <a:off x="4832351" y="3840659"/>
              <a:ext cx="793748" cy="841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40" name="Прямая соединительная линия 9239">
              <a:extLst>
                <a:ext uri="{FF2B5EF4-FFF2-40B4-BE49-F238E27FC236}">
                  <a16:creationId xmlns:a16="http://schemas.microsoft.com/office/drawing/2014/main" id="{D30FD34F-3F19-8FD1-01F5-DF911006EAA4}"/>
                </a:ext>
              </a:extLst>
            </p:cNvPr>
            <p:cNvCxnSpPr>
              <a:cxnSpLocks/>
            </p:cNvCxnSpPr>
            <p:nvPr/>
          </p:nvCxnSpPr>
          <p:spPr>
            <a:xfrm>
              <a:off x="4838701" y="4514600"/>
              <a:ext cx="305321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46" name="Прямая соединительная линия 9245">
              <a:extLst>
                <a:ext uri="{FF2B5EF4-FFF2-40B4-BE49-F238E27FC236}">
                  <a16:creationId xmlns:a16="http://schemas.microsoft.com/office/drawing/2014/main" id="{BE8658E5-C6C4-E8F2-C59A-2A5CE858896B}"/>
                </a:ext>
              </a:extLst>
            </p:cNvPr>
            <p:cNvCxnSpPr/>
            <p:nvPr/>
          </p:nvCxnSpPr>
          <p:spPr>
            <a:xfrm>
              <a:off x="6407338" y="2460327"/>
              <a:ext cx="0" cy="400854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48" name="Прямая соединительная линия 9247">
              <a:extLst>
                <a:ext uri="{FF2B5EF4-FFF2-40B4-BE49-F238E27FC236}">
                  <a16:creationId xmlns:a16="http://schemas.microsoft.com/office/drawing/2014/main" id="{A9979920-1824-DD26-7224-A88E6CBD2752}"/>
                </a:ext>
              </a:extLst>
            </p:cNvPr>
            <p:cNvCxnSpPr/>
            <p:nvPr/>
          </p:nvCxnSpPr>
          <p:spPr>
            <a:xfrm>
              <a:off x="6432738" y="3152477"/>
              <a:ext cx="0" cy="400854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50" name="Прямая соединительная линия 9249">
              <a:extLst>
                <a:ext uri="{FF2B5EF4-FFF2-40B4-BE49-F238E27FC236}">
                  <a16:creationId xmlns:a16="http://schemas.microsoft.com/office/drawing/2014/main" id="{E2B59607-7FFB-76AC-E54C-25FD0A73F7BA}"/>
                </a:ext>
              </a:extLst>
            </p:cNvPr>
            <p:cNvCxnSpPr/>
            <p:nvPr/>
          </p:nvCxnSpPr>
          <p:spPr>
            <a:xfrm>
              <a:off x="2905251" y="2609850"/>
              <a:ext cx="3502087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52" name="Прямая соединительная линия 9251">
              <a:extLst>
                <a:ext uri="{FF2B5EF4-FFF2-40B4-BE49-F238E27FC236}">
                  <a16:creationId xmlns:a16="http://schemas.microsoft.com/office/drawing/2014/main" id="{DD84D01D-5118-8768-BA7A-C84B73F90BCB}"/>
                </a:ext>
              </a:extLst>
            </p:cNvPr>
            <p:cNvCxnSpPr/>
            <p:nvPr/>
          </p:nvCxnSpPr>
          <p:spPr>
            <a:xfrm>
              <a:off x="7759700" y="5219438"/>
              <a:ext cx="0" cy="2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53" name="Прямоугольник 9252">
              <a:extLst>
                <a:ext uri="{FF2B5EF4-FFF2-40B4-BE49-F238E27FC236}">
                  <a16:creationId xmlns:a16="http://schemas.microsoft.com/office/drawing/2014/main" id="{77FF11B5-46CD-AB08-3C51-1D0CD70F283E}"/>
                </a:ext>
              </a:extLst>
            </p:cNvPr>
            <p:cNvSpPr/>
            <p:nvPr/>
          </p:nvSpPr>
          <p:spPr>
            <a:xfrm>
              <a:off x="9525253" y="5214065"/>
              <a:ext cx="1720597" cy="614211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255" name="TextBox 9254">
              <a:extLst>
                <a:ext uri="{FF2B5EF4-FFF2-40B4-BE49-F238E27FC236}">
                  <a16:creationId xmlns:a16="http://schemas.microsoft.com/office/drawing/2014/main" id="{D2B4CC3D-13F7-C41D-6EA3-85F6473F527C}"/>
                </a:ext>
              </a:extLst>
            </p:cNvPr>
            <p:cNvSpPr txBox="1"/>
            <p:nvPr/>
          </p:nvSpPr>
          <p:spPr>
            <a:xfrm>
              <a:off x="212916" y="5288547"/>
              <a:ext cx="1644777" cy="5146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/>
                <a:t>ООО «ИНКРУ»</a:t>
              </a:r>
            </a:p>
            <a:p>
              <a:pPr algn="ctr"/>
              <a:r>
                <a:rPr lang="ru-RU" sz="1400" b="1" dirty="0"/>
                <a:t>1992</a:t>
              </a:r>
              <a:r>
                <a:rPr lang="ru-RU" sz="1400" dirty="0"/>
                <a:t> </a:t>
              </a:r>
            </a:p>
          </p:txBody>
        </p:sp>
        <p:cxnSp>
          <p:nvCxnSpPr>
            <p:cNvPr id="9260" name="Прямая соединительная линия 9259">
              <a:extLst>
                <a:ext uri="{FF2B5EF4-FFF2-40B4-BE49-F238E27FC236}">
                  <a16:creationId xmlns:a16="http://schemas.microsoft.com/office/drawing/2014/main" id="{A80130FD-1254-03B6-D30B-622FFD80AC92}"/>
                </a:ext>
              </a:extLst>
            </p:cNvPr>
            <p:cNvCxnSpPr/>
            <p:nvPr/>
          </p:nvCxnSpPr>
          <p:spPr>
            <a:xfrm>
              <a:off x="946150" y="5010150"/>
              <a:ext cx="9410700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62" name="Прямая соединительная линия 9261">
              <a:extLst>
                <a:ext uri="{FF2B5EF4-FFF2-40B4-BE49-F238E27FC236}">
                  <a16:creationId xmlns:a16="http://schemas.microsoft.com/office/drawing/2014/main" id="{4680651A-8AD0-C1AF-D88A-4499F2B0F3B3}"/>
                </a:ext>
              </a:extLst>
            </p:cNvPr>
            <p:cNvCxnSpPr/>
            <p:nvPr/>
          </p:nvCxnSpPr>
          <p:spPr>
            <a:xfrm>
              <a:off x="5378450" y="2460327"/>
              <a:ext cx="0" cy="2549823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65" name="Прямая соединительная линия 9264">
              <a:extLst>
                <a:ext uri="{FF2B5EF4-FFF2-40B4-BE49-F238E27FC236}">
                  <a16:creationId xmlns:a16="http://schemas.microsoft.com/office/drawing/2014/main" id="{287E99BA-21A3-5DAA-1FAB-F02CFBD5C992}"/>
                </a:ext>
              </a:extLst>
            </p:cNvPr>
            <p:cNvCxnSpPr>
              <a:endCxn id="41" idx="0"/>
            </p:cNvCxnSpPr>
            <p:nvPr/>
          </p:nvCxnSpPr>
          <p:spPr>
            <a:xfrm>
              <a:off x="946150" y="5010150"/>
              <a:ext cx="0" cy="196588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66" name="Прямая соединительная линия 9265">
              <a:extLst>
                <a:ext uri="{FF2B5EF4-FFF2-40B4-BE49-F238E27FC236}">
                  <a16:creationId xmlns:a16="http://schemas.microsoft.com/office/drawing/2014/main" id="{A0BC4133-E157-DEA5-FAB7-19A6A3AA7C62}"/>
                </a:ext>
              </a:extLst>
            </p:cNvPr>
            <p:cNvCxnSpPr/>
            <p:nvPr/>
          </p:nvCxnSpPr>
          <p:spPr>
            <a:xfrm>
              <a:off x="2876550" y="5016500"/>
              <a:ext cx="0" cy="196588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67" name="Прямая соединительная линия 9266">
              <a:extLst>
                <a:ext uri="{FF2B5EF4-FFF2-40B4-BE49-F238E27FC236}">
                  <a16:creationId xmlns:a16="http://schemas.microsoft.com/office/drawing/2014/main" id="{054C2A91-42AC-5283-3A0D-B962E9D3CCEA}"/>
                </a:ext>
              </a:extLst>
            </p:cNvPr>
            <p:cNvCxnSpPr/>
            <p:nvPr/>
          </p:nvCxnSpPr>
          <p:spPr>
            <a:xfrm>
              <a:off x="10355873" y="5016500"/>
              <a:ext cx="0" cy="196588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71" name="Прямоугольник 9270">
              <a:extLst>
                <a:ext uri="{FF2B5EF4-FFF2-40B4-BE49-F238E27FC236}">
                  <a16:creationId xmlns:a16="http://schemas.microsoft.com/office/drawing/2014/main" id="{01E923DD-D1A9-FD02-4047-2D612F7E202C}"/>
                </a:ext>
              </a:extLst>
            </p:cNvPr>
            <p:cNvSpPr/>
            <p:nvPr/>
          </p:nvSpPr>
          <p:spPr>
            <a:xfrm>
              <a:off x="946150" y="4254500"/>
              <a:ext cx="1600200" cy="582018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272" name="TextBox 9271">
              <a:extLst>
                <a:ext uri="{FF2B5EF4-FFF2-40B4-BE49-F238E27FC236}">
                  <a16:creationId xmlns:a16="http://schemas.microsoft.com/office/drawing/2014/main" id="{307B5DC4-672C-F396-789F-F48F9AB17881}"/>
                </a:ext>
              </a:extLst>
            </p:cNvPr>
            <p:cNvSpPr txBox="1"/>
            <p:nvPr/>
          </p:nvSpPr>
          <p:spPr>
            <a:xfrm>
              <a:off x="971550" y="4305301"/>
              <a:ext cx="1558925" cy="5392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Наблюдательные Советы в шахтерских</a:t>
              </a:r>
            </a:p>
            <a:p>
              <a:pPr algn="ctr">
                <a:lnSpc>
                  <a:spcPct val="80000"/>
                </a:lnSpc>
              </a:pPr>
              <a:r>
                <a:rPr lang="ru-RU" sz="1200" dirty="0"/>
                <a:t>городах</a:t>
              </a:r>
            </a:p>
          </p:txBody>
        </p:sp>
        <p:cxnSp>
          <p:nvCxnSpPr>
            <p:cNvPr id="9274" name="Прямая соединительная линия 9273">
              <a:extLst>
                <a:ext uri="{FF2B5EF4-FFF2-40B4-BE49-F238E27FC236}">
                  <a16:creationId xmlns:a16="http://schemas.microsoft.com/office/drawing/2014/main" id="{B2A87D24-0C59-38E1-2AC2-0B37774EF7E5}"/>
                </a:ext>
              </a:extLst>
            </p:cNvPr>
            <p:cNvCxnSpPr>
              <a:stCxn id="26" idx="3"/>
              <a:endCxn id="28" idx="1"/>
            </p:cNvCxnSpPr>
            <p:nvPr/>
          </p:nvCxnSpPr>
          <p:spPr>
            <a:xfrm>
              <a:off x="2545197" y="3835940"/>
              <a:ext cx="241551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75" name="Прямая соединительная линия 9274">
              <a:extLst>
                <a:ext uri="{FF2B5EF4-FFF2-40B4-BE49-F238E27FC236}">
                  <a16:creationId xmlns:a16="http://schemas.microsoft.com/office/drawing/2014/main" id="{403574E5-F634-93FF-B895-074B3D2A794B}"/>
                </a:ext>
              </a:extLst>
            </p:cNvPr>
            <p:cNvCxnSpPr/>
            <p:nvPr/>
          </p:nvCxnSpPr>
          <p:spPr>
            <a:xfrm>
              <a:off x="2557897" y="4553490"/>
              <a:ext cx="241551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77" name="Прямая соединительная линия 9276">
              <a:extLst>
                <a:ext uri="{FF2B5EF4-FFF2-40B4-BE49-F238E27FC236}">
                  <a16:creationId xmlns:a16="http://schemas.microsoft.com/office/drawing/2014/main" id="{F11C5DE5-6ECA-F827-A200-41F1DB258C63}"/>
                </a:ext>
              </a:extLst>
            </p:cNvPr>
            <p:cNvCxnSpPr/>
            <p:nvPr/>
          </p:nvCxnSpPr>
          <p:spPr>
            <a:xfrm>
              <a:off x="1352683" y="3333750"/>
              <a:ext cx="2625718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79" name="Прямая соединительная линия 9278">
              <a:extLst>
                <a:ext uri="{FF2B5EF4-FFF2-40B4-BE49-F238E27FC236}">
                  <a16:creationId xmlns:a16="http://schemas.microsoft.com/office/drawing/2014/main" id="{7C82D0D4-4CCC-B9FD-0D2F-AC660926DE0A}"/>
                </a:ext>
              </a:extLst>
            </p:cNvPr>
            <p:cNvCxnSpPr/>
            <p:nvPr/>
          </p:nvCxnSpPr>
          <p:spPr>
            <a:xfrm>
              <a:off x="3978401" y="3162300"/>
              <a:ext cx="0" cy="387088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81" name="Прямая соединительная линия 9280">
              <a:extLst>
                <a:ext uri="{FF2B5EF4-FFF2-40B4-BE49-F238E27FC236}">
                  <a16:creationId xmlns:a16="http://schemas.microsoft.com/office/drawing/2014/main" id="{A8278BCE-5B7F-162F-79EF-E8E64C561249}"/>
                </a:ext>
              </a:extLst>
            </p:cNvPr>
            <p:cNvCxnSpPr>
              <a:cxnSpLocks/>
              <a:stCxn id="13" idx="2"/>
              <a:endCxn id="13" idx="2"/>
            </p:cNvCxnSpPr>
            <p:nvPr/>
          </p:nvCxnSpPr>
          <p:spPr>
            <a:xfrm>
              <a:off x="2408394" y="3168650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87" name="Прямая соединительная линия 9286">
              <a:extLst>
                <a:ext uri="{FF2B5EF4-FFF2-40B4-BE49-F238E27FC236}">
                  <a16:creationId xmlns:a16="http://schemas.microsoft.com/office/drawing/2014/main" id="{EC561DBD-A222-AD3C-960E-999F8DE9302B}"/>
                </a:ext>
              </a:extLst>
            </p:cNvPr>
            <p:cNvCxnSpPr>
              <a:cxnSpLocks/>
            </p:cNvCxnSpPr>
            <p:nvPr/>
          </p:nvCxnSpPr>
          <p:spPr>
            <a:xfrm>
              <a:off x="2665542" y="3142032"/>
              <a:ext cx="0" cy="1409955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89" name="Прямая соединительная линия 9288">
              <a:extLst>
                <a:ext uri="{FF2B5EF4-FFF2-40B4-BE49-F238E27FC236}">
                  <a16:creationId xmlns:a16="http://schemas.microsoft.com/office/drawing/2014/main" id="{BC4E4FAF-AC86-4878-06EC-C4595FF5DFFC}"/>
                </a:ext>
              </a:extLst>
            </p:cNvPr>
            <p:cNvCxnSpPr/>
            <p:nvPr/>
          </p:nvCxnSpPr>
          <p:spPr>
            <a:xfrm>
              <a:off x="4775200" y="5022850"/>
              <a:ext cx="0" cy="196588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90" name="Прямая соединительная линия 9289">
              <a:extLst>
                <a:ext uri="{FF2B5EF4-FFF2-40B4-BE49-F238E27FC236}">
                  <a16:creationId xmlns:a16="http://schemas.microsoft.com/office/drawing/2014/main" id="{5954D44F-E0E8-BB42-4074-01952506874C}"/>
                </a:ext>
              </a:extLst>
            </p:cNvPr>
            <p:cNvCxnSpPr/>
            <p:nvPr/>
          </p:nvCxnSpPr>
          <p:spPr>
            <a:xfrm>
              <a:off x="6597650" y="5016500"/>
              <a:ext cx="0" cy="196588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91" name="Прямая соединительная линия 9290">
              <a:extLst>
                <a:ext uri="{FF2B5EF4-FFF2-40B4-BE49-F238E27FC236}">
                  <a16:creationId xmlns:a16="http://schemas.microsoft.com/office/drawing/2014/main" id="{5A300A85-2F88-C7CF-2843-A17CC2B4036A}"/>
                </a:ext>
              </a:extLst>
            </p:cNvPr>
            <p:cNvCxnSpPr/>
            <p:nvPr/>
          </p:nvCxnSpPr>
          <p:spPr>
            <a:xfrm>
              <a:off x="8477250" y="5010150"/>
              <a:ext cx="0" cy="196588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93" name="Прямая соединительная линия 9292">
              <a:extLst>
                <a:ext uri="{FF2B5EF4-FFF2-40B4-BE49-F238E27FC236}">
                  <a16:creationId xmlns:a16="http://schemas.microsoft.com/office/drawing/2014/main" id="{703B48D7-5E16-55FE-FDE7-96E3460DBA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0874" y="2180975"/>
              <a:ext cx="2711104" cy="1558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94" name="Прямоугольник 9293">
              <a:extLst>
                <a:ext uri="{FF2B5EF4-FFF2-40B4-BE49-F238E27FC236}">
                  <a16:creationId xmlns:a16="http://schemas.microsoft.com/office/drawing/2014/main" id="{915BB4DE-14DD-F260-5D22-C5571CD4D61E}"/>
                </a:ext>
              </a:extLst>
            </p:cNvPr>
            <p:cNvSpPr/>
            <p:nvPr/>
          </p:nvSpPr>
          <p:spPr>
            <a:xfrm>
              <a:off x="9626853" y="4165338"/>
              <a:ext cx="1720597" cy="629175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295" name="TextBox 9294">
              <a:extLst>
                <a:ext uri="{FF2B5EF4-FFF2-40B4-BE49-F238E27FC236}">
                  <a16:creationId xmlns:a16="http://schemas.microsoft.com/office/drawing/2014/main" id="{F0308F57-7C3F-7D90-0126-E560FEFF292B}"/>
                </a:ext>
              </a:extLst>
            </p:cNvPr>
            <p:cNvSpPr txBox="1"/>
            <p:nvPr/>
          </p:nvSpPr>
          <p:spPr>
            <a:xfrm>
              <a:off x="7734300" y="2914650"/>
              <a:ext cx="1514476" cy="5392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Научно-техническая горная Ассоциация (НТГА) </a:t>
              </a:r>
              <a:r>
                <a:rPr lang="ru-RU" sz="1200" b="1" dirty="0"/>
                <a:t>1993</a:t>
              </a:r>
            </a:p>
          </p:txBody>
        </p:sp>
        <p:sp>
          <p:nvSpPr>
            <p:cNvPr id="9296" name="Прямоугольник 9295">
              <a:extLst>
                <a:ext uri="{FF2B5EF4-FFF2-40B4-BE49-F238E27FC236}">
                  <a16:creationId xmlns:a16="http://schemas.microsoft.com/office/drawing/2014/main" id="{620DB541-DD38-BF9B-7444-93CC2A0C60EF}"/>
                </a:ext>
              </a:extLst>
            </p:cNvPr>
            <p:cNvSpPr/>
            <p:nvPr/>
          </p:nvSpPr>
          <p:spPr>
            <a:xfrm>
              <a:off x="7626603" y="2863588"/>
              <a:ext cx="1720597" cy="629175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297" name="Прямоугольник 9296">
              <a:extLst>
                <a:ext uri="{FF2B5EF4-FFF2-40B4-BE49-F238E27FC236}">
                  <a16:creationId xmlns:a16="http://schemas.microsoft.com/office/drawing/2014/main" id="{786D27B0-4E40-EFA9-8710-DCB02652C48B}"/>
                </a:ext>
              </a:extLst>
            </p:cNvPr>
            <p:cNvSpPr/>
            <p:nvPr/>
          </p:nvSpPr>
          <p:spPr>
            <a:xfrm>
              <a:off x="9607803" y="2863588"/>
              <a:ext cx="1720597" cy="629175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298" name="TextBox 9297">
              <a:extLst>
                <a:ext uri="{FF2B5EF4-FFF2-40B4-BE49-F238E27FC236}">
                  <a16:creationId xmlns:a16="http://schemas.microsoft.com/office/drawing/2014/main" id="{0760342D-1FBF-4423-B8EB-1611B576D120}"/>
                </a:ext>
              </a:extLst>
            </p:cNvPr>
            <p:cNvSpPr txBox="1"/>
            <p:nvPr/>
          </p:nvSpPr>
          <p:spPr>
            <a:xfrm>
              <a:off x="9721850" y="2915319"/>
              <a:ext cx="1470026" cy="5267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Академия </a:t>
              </a:r>
              <a:br>
                <a:rPr lang="ru-RU" sz="1200" dirty="0"/>
              </a:br>
              <a:r>
                <a:rPr lang="ru-RU" sz="1200" dirty="0"/>
                <a:t>Горных Наук (АГН) </a:t>
              </a:r>
              <a:r>
                <a:rPr lang="ru-RU" sz="1200" b="1" dirty="0"/>
                <a:t>1993</a:t>
              </a:r>
            </a:p>
          </p:txBody>
        </p:sp>
        <p:sp>
          <p:nvSpPr>
            <p:cNvPr id="9299" name="Прямоугольник 9298">
              <a:extLst>
                <a:ext uri="{FF2B5EF4-FFF2-40B4-BE49-F238E27FC236}">
                  <a16:creationId xmlns:a16="http://schemas.microsoft.com/office/drawing/2014/main" id="{64F30CD1-74E7-D5F5-CDAE-ADA36D5D80C8}"/>
                </a:ext>
              </a:extLst>
            </p:cNvPr>
            <p:cNvSpPr/>
            <p:nvPr/>
          </p:nvSpPr>
          <p:spPr>
            <a:xfrm>
              <a:off x="7652003" y="4165338"/>
              <a:ext cx="1720597" cy="629175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9301" name="Прямая соединительная линия 9300">
              <a:extLst>
                <a:ext uri="{FF2B5EF4-FFF2-40B4-BE49-F238E27FC236}">
                  <a16:creationId xmlns:a16="http://schemas.microsoft.com/office/drawing/2014/main" id="{D6D05923-6BB7-A18A-FABF-BA7434017919}"/>
                </a:ext>
              </a:extLst>
            </p:cNvPr>
            <p:cNvCxnSpPr/>
            <p:nvPr/>
          </p:nvCxnSpPr>
          <p:spPr>
            <a:xfrm flipV="1">
              <a:off x="5378450" y="4508500"/>
              <a:ext cx="19050" cy="61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05" name="Прямая соединительная линия 9304">
              <a:extLst>
                <a:ext uri="{FF2B5EF4-FFF2-40B4-BE49-F238E27FC236}">
                  <a16:creationId xmlns:a16="http://schemas.microsoft.com/office/drawing/2014/main" id="{9268E5EB-A401-7908-BB49-7FE93B4068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78450" y="4492626"/>
              <a:ext cx="2273553" cy="3175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10" name="Прямая соединительная линия 9309">
              <a:extLst>
                <a:ext uri="{FF2B5EF4-FFF2-40B4-BE49-F238E27FC236}">
                  <a16:creationId xmlns:a16="http://schemas.microsoft.com/office/drawing/2014/main" id="{F587F36E-3249-205A-BFD8-89A4A491EF81}"/>
                </a:ext>
              </a:extLst>
            </p:cNvPr>
            <p:cNvCxnSpPr/>
            <p:nvPr/>
          </p:nvCxnSpPr>
          <p:spPr>
            <a:xfrm>
              <a:off x="8343900" y="2660754"/>
              <a:ext cx="0" cy="62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12" name="Прямая соединительная линия 9311">
              <a:extLst>
                <a:ext uri="{FF2B5EF4-FFF2-40B4-BE49-F238E27FC236}">
                  <a16:creationId xmlns:a16="http://schemas.microsoft.com/office/drawing/2014/main" id="{387B02F7-1A74-719E-1D64-B37FDC0B7F1C}"/>
                </a:ext>
              </a:extLst>
            </p:cNvPr>
            <p:cNvCxnSpPr/>
            <p:nvPr/>
          </p:nvCxnSpPr>
          <p:spPr>
            <a:xfrm>
              <a:off x="8456941" y="2673454"/>
              <a:ext cx="1983719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14" name="Прямая соединительная линия 9313">
              <a:extLst>
                <a:ext uri="{FF2B5EF4-FFF2-40B4-BE49-F238E27FC236}">
                  <a16:creationId xmlns:a16="http://schemas.microsoft.com/office/drawing/2014/main" id="{1F385ECE-91FA-A3D8-52DD-14053C056A80}"/>
                </a:ext>
              </a:extLst>
            </p:cNvPr>
            <p:cNvCxnSpPr>
              <a:cxnSpLocks/>
              <a:stCxn id="9296" idx="0"/>
            </p:cNvCxnSpPr>
            <p:nvPr/>
          </p:nvCxnSpPr>
          <p:spPr>
            <a:xfrm flipV="1">
              <a:off x="8486902" y="2847087"/>
              <a:ext cx="25399" cy="165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17" name="Прямая соединительная линия 9316">
              <a:extLst>
                <a:ext uri="{FF2B5EF4-FFF2-40B4-BE49-F238E27FC236}">
                  <a16:creationId xmlns:a16="http://schemas.microsoft.com/office/drawing/2014/main" id="{D0EDF11C-881E-7A46-0C8D-9960E3CEF523}"/>
                </a:ext>
              </a:extLst>
            </p:cNvPr>
            <p:cNvCxnSpPr>
              <a:cxnSpLocks/>
            </p:cNvCxnSpPr>
            <p:nvPr/>
          </p:nvCxnSpPr>
          <p:spPr>
            <a:xfrm>
              <a:off x="8461375" y="2174626"/>
              <a:ext cx="6477" cy="682612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26" name="Прямая соединительная линия 9325">
              <a:extLst>
                <a:ext uri="{FF2B5EF4-FFF2-40B4-BE49-F238E27FC236}">
                  <a16:creationId xmlns:a16="http://schemas.microsoft.com/office/drawing/2014/main" id="{FDDB8E37-CA1F-EB9A-5867-67CF56DC11B3}"/>
                </a:ext>
              </a:extLst>
            </p:cNvPr>
            <p:cNvCxnSpPr/>
            <p:nvPr/>
          </p:nvCxnSpPr>
          <p:spPr>
            <a:xfrm>
              <a:off x="10436223" y="2515932"/>
              <a:ext cx="0" cy="331155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28" name="Прямая соединительная линия 9327">
              <a:extLst>
                <a:ext uri="{FF2B5EF4-FFF2-40B4-BE49-F238E27FC236}">
                  <a16:creationId xmlns:a16="http://schemas.microsoft.com/office/drawing/2014/main" id="{AF0AE600-A45D-A1E4-8A5F-DAB65E6F7889}"/>
                </a:ext>
              </a:extLst>
            </p:cNvPr>
            <p:cNvCxnSpPr>
              <a:stCxn id="9299" idx="3"/>
              <a:endCxn id="9294" idx="1"/>
            </p:cNvCxnSpPr>
            <p:nvPr/>
          </p:nvCxnSpPr>
          <p:spPr>
            <a:xfrm>
              <a:off x="9372600" y="4479926"/>
              <a:ext cx="254253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31" name="TextBox 9330">
              <a:extLst>
                <a:ext uri="{FF2B5EF4-FFF2-40B4-BE49-F238E27FC236}">
                  <a16:creationId xmlns:a16="http://schemas.microsoft.com/office/drawing/2014/main" id="{28BE1663-2900-6AEA-AEAB-BBC2CBE71DEE}"/>
                </a:ext>
              </a:extLst>
            </p:cNvPr>
            <p:cNvSpPr txBox="1"/>
            <p:nvPr/>
          </p:nvSpPr>
          <p:spPr>
            <a:xfrm>
              <a:off x="7772400" y="4177841"/>
              <a:ext cx="1470026" cy="603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400" dirty="0"/>
                <a:t>ЗСАО </a:t>
              </a:r>
              <a:br>
                <a:rPr lang="ru-RU" sz="1400" dirty="0"/>
              </a:br>
              <a:r>
                <a:rPr lang="ru-RU" sz="1400" dirty="0"/>
                <a:t>«ГЕОПОЛИС» </a:t>
              </a:r>
            </a:p>
            <a:p>
              <a:pPr algn="ctr">
                <a:lnSpc>
                  <a:spcPct val="80000"/>
                </a:lnSpc>
              </a:pPr>
              <a:r>
                <a:rPr lang="ru-RU" sz="1400" b="1" dirty="0"/>
                <a:t>1992</a:t>
              </a:r>
            </a:p>
          </p:txBody>
        </p:sp>
        <p:sp>
          <p:nvSpPr>
            <p:cNvPr id="9332" name="TextBox 9331">
              <a:extLst>
                <a:ext uri="{FF2B5EF4-FFF2-40B4-BE49-F238E27FC236}">
                  <a16:creationId xmlns:a16="http://schemas.microsoft.com/office/drawing/2014/main" id="{43D6A7EC-18EB-DFE2-47F0-AAF670CD0F40}"/>
                </a:ext>
              </a:extLst>
            </p:cNvPr>
            <p:cNvSpPr txBox="1"/>
            <p:nvPr/>
          </p:nvSpPr>
          <p:spPr>
            <a:xfrm>
              <a:off x="9576322" y="4299618"/>
              <a:ext cx="1723505" cy="429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400" dirty="0"/>
                <a:t>ООО НПФ «УГОЛЬ»</a:t>
              </a:r>
            </a:p>
            <a:p>
              <a:pPr algn="ctr">
                <a:lnSpc>
                  <a:spcPct val="80000"/>
                </a:lnSpc>
              </a:pPr>
              <a:r>
                <a:rPr lang="ru-RU" sz="1400" b="1" dirty="0"/>
                <a:t>1997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82959" y="5950672"/>
            <a:ext cx="1126236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Отмечая организаторские качества и прозорливость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Юрия Николаевича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нельзя не признать его дальновидность в части необходимости создания вокруг ГП «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Росуголь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» целой группы организаций нового типа, способных эффективно обеспечивать как методическую, так и организационную поддержку процесса реформирования отрасли. </a:t>
            </a:r>
          </a:p>
        </p:txBody>
      </p:sp>
      <p:cxnSp>
        <p:nvCxnSpPr>
          <p:cNvPr id="98" name="Прямая соединительная линия 97">
            <a:extLst>
              <a:ext uri="{FF2B5EF4-FFF2-40B4-BE49-F238E27FC236}">
                <a16:creationId xmlns:a16="http://schemas.microsoft.com/office/drawing/2014/main" id="{06EAF94C-2A29-F6B3-42C8-95788514110F}"/>
              </a:ext>
            </a:extLst>
          </p:cNvPr>
          <p:cNvCxnSpPr>
            <a:cxnSpLocks/>
          </p:cNvCxnSpPr>
          <p:nvPr/>
        </p:nvCxnSpPr>
        <p:spPr>
          <a:xfrm>
            <a:off x="5756389" y="1559569"/>
            <a:ext cx="0" cy="386811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7603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5823</TotalTime>
  <Words>6556</Words>
  <Application>Microsoft Office PowerPoint</Application>
  <PresentationFormat>Широкоэкранный</PresentationFormat>
  <Paragraphs>674</Paragraphs>
  <Slides>34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6" baseType="lpstr">
      <vt:lpstr>Arial</vt:lpstr>
      <vt:lpstr>Arial Black</vt:lpstr>
      <vt:lpstr>Arial CYR</vt:lpstr>
      <vt:lpstr>Arial CYR</vt:lpstr>
      <vt:lpstr>Arial Narrow</vt:lpstr>
      <vt:lpstr>Calibri</vt:lpstr>
      <vt:lpstr>Calibri Light</vt:lpstr>
      <vt:lpstr>ITCFranklinGothicW10-Bk 862339</vt:lpstr>
      <vt:lpstr>ITCFranklinGothicW10-Md 862390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Рожков Анатолий Алексеевич</dc:creator>
  <cp:lastModifiedBy>Рожков Анатолий Алексеевич</cp:lastModifiedBy>
  <cp:revision>215</cp:revision>
  <dcterms:created xsi:type="dcterms:W3CDTF">2023-07-24T10:35:57Z</dcterms:created>
  <dcterms:modified xsi:type="dcterms:W3CDTF">2023-09-18T09:05:59Z</dcterms:modified>
</cp:coreProperties>
</file>