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1"/>
  </p:notesMasterIdLst>
  <p:handoutMasterIdLst>
    <p:handoutMasterId r:id="rId42"/>
  </p:handoutMasterIdLst>
  <p:sldIdLst>
    <p:sldId id="323" r:id="rId2"/>
    <p:sldId id="723" r:id="rId3"/>
    <p:sldId id="722" r:id="rId4"/>
    <p:sldId id="762" r:id="rId5"/>
    <p:sldId id="756" r:id="rId6"/>
    <p:sldId id="757" r:id="rId7"/>
    <p:sldId id="727" r:id="rId8"/>
    <p:sldId id="728" r:id="rId9"/>
    <p:sldId id="736" r:id="rId10"/>
    <p:sldId id="729" r:id="rId11"/>
    <p:sldId id="730" r:id="rId12"/>
    <p:sldId id="731" r:id="rId13"/>
    <p:sldId id="732" r:id="rId14"/>
    <p:sldId id="733" r:id="rId15"/>
    <p:sldId id="367" r:id="rId16"/>
    <p:sldId id="425" r:id="rId17"/>
    <p:sldId id="426" r:id="rId18"/>
    <p:sldId id="427" r:id="rId19"/>
    <p:sldId id="368" r:id="rId20"/>
    <p:sldId id="369" r:id="rId21"/>
    <p:sldId id="370" r:id="rId22"/>
    <p:sldId id="376" r:id="rId23"/>
    <p:sldId id="371" r:id="rId24"/>
    <p:sldId id="373" r:id="rId25"/>
    <p:sldId id="355" r:id="rId26"/>
    <p:sldId id="363" r:id="rId27"/>
    <p:sldId id="758" r:id="rId28"/>
    <p:sldId id="759" r:id="rId29"/>
    <p:sldId id="760" r:id="rId30"/>
    <p:sldId id="761" r:id="rId31"/>
    <p:sldId id="726" r:id="rId32"/>
    <p:sldId id="735" r:id="rId33"/>
    <p:sldId id="737" r:id="rId34"/>
    <p:sldId id="745" r:id="rId35"/>
    <p:sldId id="744" r:id="rId36"/>
    <p:sldId id="743" r:id="rId37"/>
    <p:sldId id="742" r:id="rId38"/>
    <p:sldId id="741" r:id="rId39"/>
    <p:sldId id="328" r:id="rId40"/>
  </p:sldIdLst>
  <p:sldSz cx="12192000" cy="6858000"/>
  <p:notesSz cx="6858000" cy="9144000"/>
  <p:defaultText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66B"/>
    <a:srgbClr val="4357A7"/>
    <a:srgbClr val="3E509E"/>
    <a:srgbClr val="5269D1"/>
    <a:srgbClr val="AEAEAE"/>
    <a:srgbClr val="354487"/>
    <a:srgbClr val="3A4A92"/>
    <a:srgbClr val="0079C2"/>
    <a:srgbClr val="003366"/>
    <a:srgbClr val="FAD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2408" autoAdjust="0"/>
  </p:normalViewPr>
  <p:slideViewPr>
    <p:cSldViewPr snapToGrid="0">
      <p:cViewPr varScale="1">
        <p:scale>
          <a:sx n="66" d="100"/>
          <a:sy n="66" d="100"/>
        </p:scale>
        <p:origin x="641" y="2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E7BD64-D969-47E2-B8CB-7E6BE1739A2B}" type="datetimeFigureOut">
              <a:rPr lang="ru-RU" smtClean="0"/>
              <a:pPr/>
              <a:t>05.10.2023</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ru-RU"/>
              <a:t>VIII Международный Российско-Казахстанский Симпозиум «Углехимия и экология Кузбасса»</a:t>
            </a:r>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7FF337-8762-4EB2-915B-E4DF27AE3C07}" type="slidenum">
              <a:rPr lang="ru-RU" smtClean="0"/>
              <a:pPr/>
              <a:t>‹#›</a:t>
            </a:fld>
            <a:endParaRPr lang="ru-RU"/>
          </a:p>
        </p:txBody>
      </p:sp>
    </p:spTree>
    <p:extLst>
      <p:ext uri="{BB962C8B-B14F-4D97-AF65-F5344CB8AC3E}">
        <p14:creationId xmlns:p14="http://schemas.microsoft.com/office/powerpoint/2010/main" val="9775956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511F4-E99F-4595-9670-57D8C1C88D98}" type="datetimeFigureOut">
              <a:rPr lang="ru-RU" smtClean="0"/>
              <a:pPr/>
              <a:t>05.10.2023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ru-RU"/>
              <a:t>VIII Международный Российско-Казахстанский Симпозиум «Углехимия и экология Кузбасса»</a:t>
            </a:r>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88A43-79F5-4FDF-9E44-C5E94B2782CF}" type="slidenum">
              <a:rPr lang="ru-RU" smtClean="0"/>
              <a:pPr/>
              <a:t>‹#›</a:t>
            </a:fld>
            <a:endParaRPr lang="ru-RU"/>
          </a:p>
        </p:txBody>
      </p:sp>
    </p:spTree>
    <p:extLst>
      <p:ext uri="{BB962C8B-B14F-4D97-AF65-F5344CB8AC3E}">
        <p14:creationId xmlns:p14="http://schemas.microsoft.com/office/powerpoint/2010/main" val="4241190316"/>
      </p:ext>
    </p:extLst>
  </p:cSld>
  <p:clrMap bg1="lt1" tx1="dk1" bg2="lt2" tx2="dk2" accent1="accent1" accent2="accent2" accent3="accent3" accent4="accent4" accent5="accent5" accent6="accent6" hlink="hlink" folHlink="folHlink"/>
  <p:hf sldNum="0" hdr="0" ft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Слайд 1</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Уважаемые коллеги, участники заседания. Тема доклада определяется возрастающей ролью рудной минерально-сырьевой базы в обеспечении технологического суверенитета нашей страны, так как воплощением любой военной или промышленной технологии является собственное сырье, включая стратегическое, о котором шла речь в докладе акад. Н.С. </a:t>
            </a:r>
            <a:r>
              <a:rPr lang="ru-RU" sz="1200" dirty="0" err="1">
                <a:latin typeface="Arial" panose="020B0604020202020204" pitchFamily="34" charset="0"/>
                <a:cs typeface="Arial" panose="020B0604020202020204" pitchFamily="34" charset="0"/>
              </a:rPr>
              <a:t>Бортникова</a:t>
            </a:r>
            <a:r>
              <a:rPr lang="ru-RU" sz="1200" dirty="0">
                <a:latin typeface="Arial" panose="020B0604020202020204" pitchFamily="34" charset="0"/>
                <a:cs typeface="Arial" panose="020B0604020202020204" pitchFamily="34" charset="0"/>
              </a:rPr>
              <a:t>, добыча которого в требуемых объемах и качестве является сложной задачей в природно-климатических условиях нашей страны и, что в настоящее время приобрело наибольшую значимость, геополитических реалиях.</a:t>
            </a:r>
          </a:p>
        </p:txBody>
      </p:sp>
    </p:spTree>
    <p:extLst>
      <p:ext uri="{BB962C8B-B14F-4D97-AF65-F5344CB8AC3E}">
        <p14:creationId xmlns:p14="http://schemas.microsoft.com/office/powerpoint/2010/main" val="2459955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a:ln/>
        </p:spPr>
      </p:sp>
      <p:sp>
        <p:nvSpPr>
          <p:cNvPr id="16387" name="Заметки 2"/>
          <p:cNvSpPr>
            <a:spLocks noGrp="1"/>
          </p:cNvSpPr>
          <p:nvPr>
            <p:ph type="body" idx="1"/>
          </p:nvPr>
        </p:nvSpPr>
        <p:spPr>
          <a:noFill/>
          <a:ln/>
        </p:spPr>
        <p:txBody>
          <a:bodyPr/>
          <a:lstStyle/>
          <a:p>
            <a:pPr>
              <a:lnSpc>
                <a:spcPct val="150000"/>
              </a:lnSpc>
              <a:buFont typeface="Arial" panose="020B0604020202020204" pitchFamily="34" charset="0"/>
              <a:buChar char="•"/>
            </a:pPr>
            <a:r>
              <a:rPr lang="ru-RU" dirty="0">
                <a:solidFill>
                  <a:srgbClr val="00B0F0"/>
                </a:solidFill>
                <a:latin typeface="Roboto Condensed"/>
              </a:rPr>
              <a:t>Учет рабочих режимов (ход, выравнивание/подготовка, бурение) по времени и расстоянию;</a:t>
            </a:r>
          </a:p>
          <a:p>
            <a:pPr>
              <a:lnSpc>
                <a:spcPct val="150000"/>
              </a:lnSpc>
              <a:buFont typeface="Arial" panose="020B0604020202020204" pitchFamily="34" charset="0"/>
              <a:buChar char="•"/>
            </a:pPr>
            <a:r>
              <a:rPr lang="ru-RU" dirty="0">
                <a:solidFill>
                  <a:srgbClr val="00B0F0"/>
                </a:solidFill>
                <a:latin typeface="Roboto Condensed"/>
              </a:rPr>
              <a:t>Регистрация глубины и времени бурения каждой скважины;</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solidFill>
                <a:srgbClr val="717777"/>
              </a:solidFill>
              <a:latin typeface="Roboto Condensed"/>
            </a:endParaRPr>
          </a:p>
          <a:p>
            <a:pPr eaLnBrk="1" hangingPunct="1"/>
            <a:endParaRPr lang="ru-RU" dirty="0">
              <a:latin typeface="Arial" charset="0"/>
            </a:endParaRPr>
          </a:p>
        </p:txBody>
      </p:sp>
      <p:sp>
        <p:nvSpPr>
          <p:cNvPr id="16388" name="Номер слайда 3"/>
          <p:cNvSpPr>
            <a:spLocks noGrp="1"/>
          </p:cNvSpPr>
          <p:nvPr>
            <p:ph type="sldNum" sz="quarter" idx="5"/>
          </p:nvPr>
        </p:nvSpPr>
        <p:spPr>
          <a:noFill/>
        </p:spPr>
        <p:txBody>
          <a:bodyPr/>
          <a:lstStyle/>
          <a:p>
            <a:fld id="{729414DC-1339-4C90-8183-0FF2B1FBFAD7}" type="slidenum">
              <a:rPr lang="ru-RU" smtClean="0">
                <a:latin typeface="Arial" charset="0"/>
                <a:cs typeface="Arial" charset="0"/>
              </a:rPr>
              <a:pPr/>
              <a:t>23</a:t>
            </a:fld>
            <a:endParaRPr lang="ru-RU">
              <a:latin typeface="Arial" charset="0"/>
              <a:cs typeface="Arial" charset="0"/>
            </a:endParaRPr>
          </a:p>
        </p:txBody>
      </p:sp>
    </p:spTree>
    <p:extLst>
      <p:ext uri="{BB962C8B-B14F-4D97-AF65-F5344CB8AC3E}">
        <p14:creationId xmlns:p14="http://schemas.microsoft.com/office/powerpoint/2010/main" val="114021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a:ln/>
        </p:spPr>
      </p:sp>
      <p:sp>
        <p:nvSpPr>
          <p:cNvPr id="16387" name="Заметки 2"/>
          <p:cNvSpPr>
            <a:spLocks noGrp="1"/>
          </p:cNvSpPr>
          <p:nvPr>
            <p:ph type="body" idx="1"/>
          </p:nvPr>
        </p:nvSpPr>
        <p:spPr>
          <a:noFill/>
          <a:ln/>
        </p:spPr>
        <p:txBody>
          <a:bodyPr/>
          <a:lstStyle/>
          <a:p>
            <a:pPr eaLnBrk="1" hangingPunct="1"/>
            <a:endParaRPr lang="ru-RU">
              <a:latin typeface="Arial" charset="0"/>
            </a:endParaRPr>
          </a:p>
        </p:txBody>
      </p:sp>
      <p:sp>
        <p:nvSpPr>
          <p:cNvPr id="16388" name="Номер слайда 3"/>
          <p:cNvSpPr>
            <a:spLocks noGrp="1"/>
          </p:cNvSpPr>
          <p:nvPr>
            <p:ph type="sldNum" sz="quarter" idx="5"/>
          </p:nvPr>
        </p:nvSpPr>
        <p:spPr>
          <a:noFill/>
        </p:spPr>
        <p:txBody>
          <a:bodyPr/>
          <a:lstStyle/>
          <a:p>
            <a:fld id="{729414DC-1339-4C90-8183-0FF2B1FBFAD7}" type="slidenum">
              <a:rPr lang="ru-RU" smtClean="0">
                <a:latin typeface="Arial" charset="0"/>
                <a:cs typeface="Arial" charset="0"/>
              </a:rPr>
              <a:pPr/>
              <a:t>24</a:t>
            </a:fld>
            <a:endParaRPr lang="ru-RU">
              <a:latin typeface="Arial" charset="0"/>
              <a:cs typeface="Arial" charset="0"/>
            </a:endParaRPr>
          </a:p>
        </p:txBody>
      </p:sp>
    </p:spTree>
    <p:extLst>
      <p:ext uri="{BB962C8B-B14F-4D97-AF65-F5344CB8AC3E}">
        <p14:creationId xmlns:p14="http://schemas.microsoft.com/office/powerpoint/2010/main" val="621101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качестве примера на рисунке приведена комбинация открытых и подземных</a:t>
            </a:r>
            <a:r>
              <a:rPr lang="ru-RU" baseline="0" dirty="0"/>
              <a:t> способов добычи для интенсивной отработки запасов. В результате комбинированных </a:t>
            </a:r>
            <a:r>
              <a:rPr lang="ru-RU" baseline="0" dirty="0" err="1"/>
              <a:t>геотехнологий</a:t>
            </a:r>
            <a:r>
              <a:rPr lang="ru-RU" baseline="0" dirty="0"/>
              <a:t> в недрах  обеспечивается создание замкнутого цикла обращения минерального вещества с выдачей на поверхность только руды требуемых сортов и качества и продуктивных растворов для их глубокой переработки.</a:t>
            </a:r>
            <a:endParaRPr lang="ru-RU" strike="sngStrike" baseline="0" dirty="0"/>
          </a:p>
        </p:txBody>
      </p:sp>
    </p:spTree>
    <p:extLst>
      <p:ext uri="{BB962C8B-B14F-4D97-AF65-F5344CB8AC3E}">
        <p14:creationId xmlns:p14="http://schemas.microsoft.com/office/powerpoint/2010/main" val="839930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Состояние</a:t>
            </a:r>
            <a:r>
              <a:rPr lang="ru-RU" baseline="0" dirty="0"/>
              <a:t> дел на открытых горных работах такое же. Комментарий</a:t>
            </a:r>
            <a:endParaRPr lang="ru-RU" dirty="0"/>
          </a:p>
        </p:txBody>
      </p:sp>
    </p:spTree>
    <p:extLst>
      <p:ext uri="{BB962C8B-B14F-4D97-AF65-F5344CB8AC3E}">
        <p14:creationId xmlns:p14="http://schemas.microsoft.com/office/powerpoint/2010/main" val="39450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Состояние</a:t>
            </a:r>
            <a:r>
              <a:rPr lang="ru-RU" baseline="0" dirty="0"/>
              <a:t> дел на открытых горных работах такое же. Комментарий</a:t>
            </a:r>
            <a:endParaRPr lang="ru-RU" dirty="0"/>
          </a:p>
        </p:txBody>
      </p:sp>
    </p:spTree>
    <p:extLst>
      <p:ext uri="{BB962C8B-B14F-4D97-AF65-F5344CB8AC3E}">
        <p14:creationId xmlns:p14="http://schemas.microsoft.com/office/powerpoint/2010/main" val="403997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9801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Именно в этих объективных реалиях</a:t>
            </a:r>
            <a:r>
              <a:rPr lang="ru-RU" baseline="0" dirty="0"/>
              <a:t> нам приходится работать в настоящее время, когда необходимо оценить актуальные направления развития технологий и техники добычи и переработки твердых полезных ископаемых.</a:t>
            </a:r>
          </a:p>
          <a:p>
            <a:r>
              <a:rPr lang="ru-RU" baseline="0" dirty="0"/>
              <a:t>На данном слайде показаны отдельные проектные параметры рудника – схема вскрытия залежи, убедительно свидетельствующая, что доступ к запасам полезного ископаемого с поверхности – не только сложная инженерная задача, но комплекс решений, требующих длительного временного периода с момента изучения участка недр, проектирования, прохождения всех согласований, строительства и только через 8-10, а то и больше  лет – получения первой тонны желаемого сырья. Даже когда необходимые выработки для выдачи полезного ископаемого построены, производительность рудника ограничивается пропускной способностью ствола, то есть выдавать неограниченное количество полезного ископаемого для его последующего обогащения и металлургической переработки невозможно. Здесь я хочу сказать, что при принятии решения о полном обеспечении потребностей нашей страны в </a:t>
            </a:r>
            <a:r>
              <a:rPr lang="ru-RU" baseline="0" dirty="0" err="1"/>
              <a:t>рудоминеральном</a:t>
            </a:r>
            <a:r>
              <a:rPr lang="ru-RU" baseline="0" dirty="0"/>
              <a:t> сырье, в том числе, стратегическом, моментально нарастить объемы добычи даже на уже действующих подземных рудниках, как на данном примере – задача невыполнимая.  Для стратегического планирования нам необходимо понимать, какой объем </a:t>
            </a:r>
            <a:r>
              <a:rPr lang="ru-RU" baseline="0" dirty="0" err="1"/>
              <a:t>рудоминерального</a:t>
            </a:r>
            <a:r>
              <a:rPr lang="ru-RU" baseline="0" dirty="0"/>
              <a:t> сырья, а другими словами – какая потребность нашего ВПК, металлургического, агрохимического и сельскохозяйственного  комплексов России, приборостроения в металлах, в том числе, критических. Это позволит нам своевременно оценить доступность </a:t>
            </a:r>
            <a:r>
              <a:rPr lang="ru-RU" baseline="0" dirty="0" err="1"/>
              <a:t>рудоминерального</a:t>
            </a:r>
            <a:r>
              <a:rPr lang="ru-RU" baseline="0" dirty="0"/>
              <a:t> сырья в нашей стране с учетом разрабатываемых и резервных месторождений и разработать параметры </a:t>
            </a:r>
            <a:r>
              <a:rPr lang="ru-RU" baseline="0" dirty="0" err="1"/>
              <a:t>геотехнологий</a:t>
            </a:r>
            <a:r>
              <a:rPr lang="ru-RU" baseline="0" dirty="0"/>
              <a:t>, которыми можно в максимально короткие сроки обеспечить эту потребность в стратегических металлах.</a:t>
            </a:r>
          </a:p>
        </p:txBody>
      </p:sp>
    </p:spTree>
    <p:extLst>
      <p:ext uri="{BB962C8B-B14F-4D97-AF65-F5344CB8AC3E}">
        <p14:creationId xmlns:p14="http://schemas.microsoft.com/office/powerpoint/2010/main" val="2887401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Вместе с тем, для нашей страны</a:t>
            </a:r>
            <a:r>
              <a:rPr lang="ru-RU" baseline="0" dirty="0"/>
              <a:t> наиболее сложным с точки зрения обеспечения технологического суверенитета является вопрос технического обеспечения технологий горных работ. В стране практически не производится техники для добычи полезных ископаемых подземным способом. Более того, в ВУЗах прекращен выпуск специалистов, способных разрабатывать горные машины в соответствии с вышеотмеченными особенностями развития минерально-сырьевой базы. Отсутствуют конструкторские бюро и заводы, способные в короткие сроки восполнить пробелы в отечественном горном машиностроении. Необходимо в кратчайшие сроки совместно с соответствующими отделениями РАН и заинтересованными сторонами начать процесс возрождения российского горного машиностроения.</a:t>
            </a:r>
            <a:endParaRPr lang="ru-RU" dirty="0"/>
          </a:p>
        </p:txBody>
      </p:sp>
    </p:spTree>
    <p:extLst>
      <p:ext uri="{BB962C8B-B14F-4D97-AF65-F5344CB8AC3E}">
        <p14:creationId xmlns:p14="http://schemas.microsoft.com/office/powerpoint/2010/main" val="177973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a:ln/>
        </p:spPr>
      </p:sp>
      <p:sp>
        <p:nvSpPr>
          <p:cNvPr id="16387" name="Заметки 2"/>
          <p:cNvSpPr>
            <a:spLocks noGrp="1"/>
          </p:cNvSpPr>
          <p:nvPr>
            <p:ph type="body" idx="1"/>
          </p:nvPr>
        </p:nvSpPr>
        <p:spPr>
          <a:noFill/>
          <a:ln/>
        </p:spPr>
        <p:txBody>
          <a:bodyPr/>
          <a:lstStyle/>
          <a:p>
            <a:pPr eaLnBrk="1" hangingPunct="1"/>
            <a:endParaRPr lang="ru-RU">
              <a:latin typeface="Arial" charset="0"/>
            </a:endParaRPr>
          </a:p>
        </p:txBody>
      </p:sp>
      <p:sp>
        <p:nvSpPr>
          <p:cNvPr id="16388" name="Номер слайда 3"/>
          <p:cNvSpPr>
            <a:spLocks noGrp="1"/>
          </p:cNvSpPr>
          <p:nvPr>
            <p:ph type="sldNum" sz="quarter" idx="5"/>
          </p:nvPr>
        </p:nvSpPr>
        <p:spPr>
          <a:noFill/>
        </p:spPr>
        <p:txBody>
          <a:bodyPr/>
          <a:lstStyle/>
          <a:p>
            <a:fld id="{729414DC-1339-4C90-8183-0FF2B1FBFAD7}" type="slidenum">
              <a:rPr lang="ru-RU" smtClean="0">
                <a:latin typeface="Arial" charset="0"/>
                <a:cs typeface="Arial" charset="0"/>
              </a:rPr>
              <a:pPr/>
              <a:t>15</a:t>
            </a:fld>
            <a:endParaRPr lang="ru-RU">
              <a:latin typeface="Arial" charset="0"/>
              <a:cs typeface="Arial" charset="0"/>
            </a:endParaRPr>
          </a:p>
        </p:txBody>
      </p:sp>
    </p:spTree>
    <p:extLst>
      <p:ext uri="{BB962C8B-B14F-4D97-AF65-F5344CB8AC3E}">
        <p14:creationId xmlns:p14="http://schemas.microsoft.com/office/powerpoint/2010/main" val="3075785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0488" y="742950"/>
            <a:ext cx="6616700" cy="3722688"/>
          </a:xfrm>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a:p>
        </p:txBody>
      </p:sp>
      <p:sp>
        <p:nvSpPr>
          <p:cNvPr id="286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57144">
              <a:defRPr/>
            </a:pPr>
            <a:fld id="{0F4488CE-A256-4D12-981A-350DB6643519}" type="slidenum">
              <a:rPr lang="ru-RU">
                <a:solidFill>
                  <a:prstClr val="black"/>
                </a:solidFill>
                <a:latin typeface="Calibri"/>
              </a:rPr>
              <a:pPr defTabSz="457144">
                <a:defRPr/>
              </a:pPr>
              <a:t>16</a:t>
            </a:fld>
            <a:endParaRPr lang="ru-RU" dirty="0">
              <a:solidFill>
                <a:prstClr val="black"/>
              </a:solidFill>
              <a:latin typeface="Calibri"/>
            </a:endParaRPr>
          </a:p>
        </p:txBody>
      </p:sp>
    </p:spTree>
    <p:extLst>
      <p:ext uri="{BB962C8B-B14F-4D97-AF65-F5344CB8AC3E}">
        <p14:creationId xmlns:p14="http://schemas.microsoft.com/office/powerpoint/2010/main" val="353216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раз слайда 1"/>
          <p:cNvSpPr>
            <a:spLocks noGrp="1" noRot="1" noChangeAspect="1" noTextEdit="1"/>
          </p:cNvSpPr>
          <p:nvPr>
            <p:ph type="sldImg"/>
          </p:nvPr>
        </p:nvSpPr>
        <p:spPr bwMode="auto">
          <a:xfrm>
            <a:off x="90488" y="742950"/>
            <a:ext cx="6616700" cy="3722688"/>
          </a:xfrm>
          <a:noFill/>
          <a:ln>
            <a:solidFill>
              <a:srgbClr val="000000"/>
            </a:solidFill>
            <a:miter lim="800000"/>
            <a:headEnd/>
            <a:tailEnd/>
          </a:ln>
        </p:spPr>
      </p:sp>
      <p:sp>
        <p:nvSpPr>
          <p:cNvPr id="286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a:p>
        </p:txBody>
      </p:sp>
      <p:sp>
        <p:nvSpPr>
          <p:cNvPr id="286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57155">
              <a:defRPr/>
            </a:pPr>
            <a:fld id="{0F4488CE-A256-4D12-981A-350DB6643519}" type="slidenum">
              <a:rPr lang="ru-RU">
                <a:solidFill>
                  <a:prstClr val="black"/>
                </a:solidFill>
                <a:latin typeface="Calibri"/>
              </a:rPr>
              <a:pPr defTabSz="457155">
                <a:defRPr/>
              </a:pPr>
              <a:t>18</a:t>
            </a:fld>
            <a:endParaRPr lang="ru-RU" dirty="0">
              <a:solidFill>
                <a:prstClr val="black"/>
              </a:solidFill>
              <a:latin typeface="Calibri"/>
            </a:endParaRPr>
          </a:p>
        </p:txBody>
      </p:sp>
    </p:spTree>
    <p:extLst>
      <p:ext uri="{BB962C8B-B14F-4D97-AF65-F5344CB8AC3E}">
        <p14:creationId xmlns:p14="http://schemas.microsoft.com/office/powerpoint/2010/main" val="153676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a:ln/>
        </p:spPr>
      </p:sp>
      <p:sp>
        <p:nvSpPr>
          <p:cNvPr id="16387" name="Заметки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solidFill>
                  <a:srgbClr val="717777"/>
                </a:solidFill>
                <a:latin typeface="Roboto Condensed"/>
              </a:rPr>
              <a:t>Контроль глубины </a:t>
            </a:r>
            <a:r>
              <a:rPr lang="ru-RU" dirty="0" err="1">
                <a:solidFill>
                  <a:srgbClr val="717777"/>
                </a:solidFill>
                <a:latin typeface="Roboto Condensed"/>
              </a:rPr>
              <a:t>обуриваемой</a:t>
            </a:r>
            <a:r>
              <a:rPr lang="ru-RU" dirty="0">
                <a:solidFill>
                  <a:srgbClr val="717777"/>
                </a:solidFill>
                <a:latin typeface="Roboto Condensed"/>
              </a:rPr>
              <a:t> скважины в режиме реального времени, исключение “</a:t>
            </a:r>
            <a:r>
              <a:rPr lang="ru-RU" dirty="0" err="1">
                <a:solidFill>
                  <a:srgbClr val="717777"/>
                </a:solidFill>
                <a:latin typeface="Roboto Condensed"/>
              </a:rPr>
              <a:t>переборув</a:t>
            </a:r>
            <a:r>
              <a:rPr lang="ru-RU" dirty="0">
                <a:solidFill>
                  <a:srgbClr val="717777"/>
                </a:solidFill>
                <a:latin typeface="Roboto Condensed"/>
              </a:rPr>
              <a:t>”/</a:t>
            </a:r>
            <a:r>
              <a:rPr lang="ru-RU" dirty="0" err="1">
                <a:solidFill>
                  <a:srgbClr val="717777"/>
                </a:solidFill>
                <a:latin typeface="Roboto Condensed"/>
              </a:rPr>
              <a:t>недобуров</a:t>
            </a:r>
            <a:r>
              <a:rPr lang="ru-RU" dirty="0">
                <a:solidFill>
                  <a:srgbClr val="717777"/>
                </a:solidFill>
                <a:latin typeface="Roboto Condensed"/>
              </a:rPr>
              <a:t>” (в том числе автоматический пересчет глубины бурения с учетом рельефа уступа);</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a:solidFill>
                  <a:srgbClr val="717777"/>
                </a:solidFill>
                <a:latin typeface="Roboto Condensed"/>
              </a:rPr>
              <a:t>Автоматизированное получение информации о крепости пород для районирования зон карьера по энергоемкости бурения (разрушения), эффективное планирование буровзрывных работ;</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a:solidFill>
                  <a:srgbClr val="717777"/>
                </a:solidFill>
                <a:latin typeface="Roboto Condensed"/>
              </a:rPr>
              <a:t>Мониторинг параметров работы бурового станка в режиме реального времени для предотвращения работы во “внештатных режимах”</a:t>
            </a:r>
            <a:endParaRPr lang="ru-RU" b="0" i="0" dirty="0">
              <a:solidFill>
                <a:srgbClr val="717777"/>
              </a:solidFill>
              <a:effectLst/>
              <a:latin typeface="Roboto Condensed"/>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solidFill>
                <a:srgbClr val="717777"/>
              </a:solidFill>
              <a:latin typeface="Roboto Condensed"/>
            </a:endParaRPr>
          </a:p>
          <a:p>
            <a:pPr eaLnBrk="1" hangingPunct="1"/>
            <a:endParaRPr lang="ru-RU" dirty="0">
              <a:latin typeface="Arial" charset="0"/>
            </a:endParaRPr>
          </a:p>
        </p:txBody>
      </p:sp>
      <p:sp>
        <p:nvSpPr>
          <p:cNvPr id="16388" name="Номер слайда 3"/>
          <p:cNvSpPr>
            <a:spLocks noGrp="1"/>
          </p:cNvSpPr>
          <p:nvPr>
            <p:ph type="sldNum" sz="quarter" idx="5"/>
          </p:nvPr>
        </p:nvSpPr>
        <p:spPr>
          <a:noFill/>
        </p:spPr>
        <p:txBody>
          <a:bodyPr/>
          <a:lstStyle/>
          <a:p>
            <a:fld id="{729414DC-1339-4C90-8183-0FF2B1FBFAD7}" type="slidenum">
              <a:rPr lang="ru-RU" smtClean="0">
                <a:latin typeface="Arial" charset="0"/>
                <a:cs typeface="Arial" charset="0"/>
              </a:rPr>
              <a:pPr/>
              <a:t>19</a:t>
            </a:fld>
            <a:endParaRPr lang="ru-RU">
              <a:latin typeface="Arial" charset="0"/>
              <a:cs typeface="Arial" charset="0"/>
            </a:endParaRPr>
          </a:p>
        </p:txBody>
      </p:sp>
    </p:spTree>
    <p:extLst>
      <p:ext uri="{BB962C8B-B14F-4D97-AF65-F5344CB8AC3E}">
        <p14:creationId xmlns:p14="http://schemas.microsoft.com/office/powerpoint/2010/main" val="203622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a:ln/>
        </p:spPr>
      </p:sp>
      <p:sp>
        <p:nvSpPr>
          <p:cNvPr id="16387" name="Заметки 2"/>
          <p:cNvSpPr>
            <a:spLocks noGrp="1"/>
          </p:cNvSpPr>
          <p:nvPr>
            <p:ph type="body" idx="1"/>
          </p:nvPr>
        </p:nvSpPr>
        <p:spPr>
          <a:noFill/>
          <a:ln/>
        </p:spPr>
        <p:txBody>
          <a:bodyPr/>
          <a:lstStyle/>
          <a:p>
            <a:pPr>
              <a:lnSpc>
                <a:spcPct val="150000"/>
              </a:lnSpc>
              <a:buFont typeface="Arial" panose="020B0604020202020204" pitchFamily="34" charset="0"/>
              <a:buChar char="•"/>
            </a:pPr>
            <a:r>
              <a:rPr lang="ru-RU" dirty="0">
                <a:solidFill>
                  <a:srgbClr val="00B0F0"/>
                </a:solidFill>
                <a:latin typeface="Roboto Condensed"/>
              </a:rPr>
              <a:t>Учет рабочих режимов (ход, выравнивание/подготовка, бурение) по времени и расстоянию;</a:t>
            </a:r>
          </a:p>
          <a:p>
            <a:pPr>
              <a:lnSpc>
                <a:spcPct val="150000"/>
              </a:lnSpc>
              <a:buFont typeface="Arial" panose="020B0604020202020204" pitchFamily="34" charset="0"/>
              <a:buChar char="•"/>
            </a:pPr>
            <a:r>
              <a:rPr lang="ru-RU" dirty="0">
                <a:solidFill>
                  <a:srgbClr val="00B0F0"/>
                </a:solidFill>
                <a:latin typeface="Roboto Condensed"/>
              </a:rPr>
              <a:t>Регистрация глубины и времени бурения каждой скважины;</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solidFill>
                <a:srgbClr val="717777"/>
              </a:solidFill>
              <a:latin typeface="Roboto Condensed"/>
            </a:endParaRPr>
          </a:p>
          <a:p>
            <a:pPr eaLnBrk="1" hangingPunct="1"/>
            <a:endParaRPr lang="ru-RU" dirty="0">
              <a:latin typeface="Arial" charset="0"/>
            </a:endParaRPr>
          </a:p>
        </p:txBody>
      </p:sp>
      <p:sp>
        <p:nvSpPr>
          <p:cNvPr id="16388" name="Номер слайда 3"/>
          <p:cNvSpPr>
            <a:spLocks noGrp="1"/>
          </p:cNvSpPr>
          <p:nvPr>
            <p:ph type="sldNum" sz="quarter" idx="5"/>
          </p:nvPr>
        </p:nvSpPr>
        <p:spPr>
          <a:noFill/>
        </p:spPr>
        <p:txBody>
          <a:bodyPr/>
          <a:lstStyle/>
          <a:p>
            <a:fld id="{729414DC-1339-4C90-8183-0FF2B1FBFAD7}" type="slidenum">
              <a:rPr lang="ru-RU" smtClean="0">
                <a:latin typeface="Arial" charset="0"/>
                <a:cs typeface="Arial" charset="0"/>
              </a:rPr>
              <a:pPr/>
              <a:t>20</a:t>
            </a:fld>
            <a:endParaRPr lang="ru-RU">
              <a:latin typeface="Arial" charset="0"/>
              <a:cs typeface="Arial" charset="0"/>
            </a:endParaRPr>
          </a:p>
        </p:txBody>
      </p:sp>
    </p:spTree>
    <p:extLst>
      <p:ext uri="{BB962C8B-B14F-4D97-AF65-F5344CB8AC3E}">
        <p14:creationId xmlns:p14="http://schemas.microsoft.com/office/powerpoint/2010/main" val="241442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a:ln/>
        </p:spPr>
      </p:sp>
      <p:sp>
        <p:nvSpPr>
          <p:cNvPr id="16387" name="Заметки 2"/>
          <p:cNvSpPr>
            <a:spLocks noGrp="1"/>
          </p:cNvSpPr>
          <p:nvPr>
            <p:ph type="body" idx="1"/>
          </p:nvPr>
        </p:nvSpPr>
        <p:spPr>
          <a:noFill/>
          <a:ln/>
        </p:spPr>
        <p:txBody>
          <a:bodyPr/>
          <a:lstStyle/>
          <a:p>
            <a:pPr>
              <a:lnSpc>
                <a:spcPct val="150000"/>
              </a:lnSpc>
              <a:buFont typeface="Arial" panose="020B0604020202020204" pitchFamily="34" charset="0"/>
              <a:buChar char="•"/>
            </a:pPr>
            <a:r>
              <a:rPr lang="ru-RU" dirty="0">
                <a:solidFill>
                  <a:srgbClr val="00B0F0"/>
                </a:solidFill>
                <a:latin typeface="Roboto Condensed"/>
              </a:rPr>
              <a:t>Учет рабочих режимов (ход, выравнивание/подготовка, бурение) по времени и расстоянию;</a:t>
            </a:r>
          </a:p>
          <a:p>
            <a:pPr>
              <a:lnSpc>
                <a:spcPct val="150000"/>
              </a:lnSpc>
              <a:buFont typeface="Arial" panose="020B0604020202020204" pitchFamily="34" charset="0"/>
              <a:buChar char="•"/>
            </a:pPr>
            <a:r>
              <a:rPr lang="ru-RU" dirty="0">
                <a:solidFill>
                  <a:srgbClr val="00B0F0"/>
                </a:solidFill>
                <a:latin typeface="Roboto Condensed"/>
              </a:rPr>
              <a:t>Регистрация глубины и времени бурения каждой скважины;</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solidFill>
                <a:srgbClr val="717777"/>
              </a:solidFill>
              <a:latin typeface="Roboto Condensed"/>
            </a:endParaRPr>
          </a:p>
          <a:p>
            <a:pPr eaLnBrk="1" hangingPunct="1"/>
            <a:endParaRPr lang="ru-RU" dirty="0">
              <a:latin typeface="Arial" charset="0"/>
            </a:endParaRPr>
          </a:p>
        </p:txBody>
      </p:sp>
      <p:sp>
        <p:nvSpPr>
          <p:cNvPr id="16388" name="Номер слайда 3"/>
          <p:cNvSpPr>
            <a:spLocks noGrp="1"/>
          </p:cNvSpPr>
          <p:nvPr>
            <p:ph type="sldNum" sz="quarter" idx="5"/>
          </p:nvPr>
        </p:nvSpPr>
        <p:spPr>
          <a:noFill/>
        </p:spPr>
        <p:txBody>
          <a:bodyPr/>
          <a:lstStyle/>
          <a:p>
            <a:fld id="{729414DC-1339-4C90-8183-0FF2B1FBFAD7}" type="slidenum">
              <a:rPr lang="ru-RU" smtClean="0">
                <a:latin typeface="Arial" charset="0"/>
                <a:cs typeface="Arial" charset="0"/>
              </a:rPr>
              <a:pPr/>
              <a:t>21</a:t>
            </a:fld>
            <a:endParaRPr lang="ru-RU">
              <a:latin typeface="Arial" charset="0"/>
              <a:cs typeface="Arial" charset="0"/>
            </a:endParaRPr>
          </a:p>
        </p:txBody>
      </p:sp>
    </p:spTree>
    <p:extLst>
      <p:ext uri="{BB962C8B-B14F-4D97-AF65-F5344CB8AC3E}">
        <p14:creationId xmlns:p14="http://schemas.microsoft.com/office/powerpoint/2010/main" val="2386442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3ECA6EC-3947-457D-8D56-6121526F2630}" type="datetime1">
              <a:rPr lang="ru-RU" smtClean="0"/>
              <a:pPr/>
              <a:t>05.10.2023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2843691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FB4CCEE-7EAD-466A-A3A1-071E1F30DAD8}" type="datetime1">
              <a:rPr lang="ru-RU" smtClean="0"/>
              <a:pPr/>
              <a:t>05.10.2023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2066349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3F736CF-EC99-41F1-9E40-41339D4E0867}" type="datetime1">
              <a:rPr lang="ru-RU" smtClean="0"/>
              <a:pPr/>
              <a:t>05.10.2023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396481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10972800" cy="1143000"/>
          </a:xfrm>
        </p:spPr>
        <p:txBody>
          <a:bodyPr/>
          <a:lstStyle/>
          <a:p>
            <a:r>
              <a:rPr lang="ru-RU"/>
              <a:t>Образец заголовка</a:t>
            </a:r>
          </a:p>
        </p:txBody>
      </p:sp>
      <p:sp>
        <p:nvSpPr>
          <p:cNvPr id="3" name="Таблица 2"/>
          <p:cNvSpPr>
            <a:spLocks noGrp="1"/>
          </p:cNvSpPr>
          <p:nvPr>
            <p:ph type="tbl" idx="1"/>
          </p:nvPr>
        </p:nvSpPr>
        <p:spPr>
          <a:xfrm>
            <a:off x="609600" y="1600200"/>
            <a:ext cx="10972800" cy="4495800"/>
          </a:xfrm>
        </p:spPr>
        <p:txBody>
          <a:bodyPr/>
          <a:lstStyle/>
          <a:p>
            <a:pPr lvl="0"/>
            <a:endParaRPr lang="ru-RU" noProof="0"/>
          </a:p>
        </p:txBody>
      </p:sp>
      <p:sp>
        <p:nvSpPr>
          <p:cNvPr id="4" name="Rectangle 24"/>
          <p:cNvSpPr>
            <a:spLocks noGrp="1" noChangeArrowheads="1"/>
          </p:cNvSpPr>
          <p:nvPr>
            <p:ph type="dt" sz="half" idx="10"/>
          </p:nvPr>
        </p:nvSpPr>
        <p:spPr>
          <a:xfrm>
            <a:off x="609600" y="6248400"/>
            <a:ext cx="2844800" cy="457200"/>
          </a:xfrm>
          <a:prstGeom prst="rect">
            <a:avLst/>
          </a:prstGeom>
          <a:ln/>
        </p:spPr>
        <p:txBody>
          <a:bodyPr/>
          <a:lstStyle>
            <a:lvl1pPr>
              <a:defRPr/>
            </a:lvl1pPr>
          </a:lstStyle>
          <a:p>
            <a:pPr>
              <a:defRPr/>
            </a:pPr>
            <a:endParaRPr lang="ru-RU"/>
          </a:p>
        </p:txBody>
      </p:sp>
      <p:sp>
        <p:nvSpPr>
          <p:cNvPr id="5" name="Rectangle 2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ru-RU"/>
          </a:p>
        </p:txBody>
      </p:sp>
      <p:sp>
        <p:nvSpPr>
          <p:cNvPr id="6" name="Rectangle 26"/>
          <p:cNvSpPr>
            <a:spLocks noGrp="1" noChangeArrowheads="1"/>
          </p:cNvSpPr>
          <p:nvPr>
            <p:ph type="sldNum" sz="quarter" idx="12"/>
          </p:nvPr>
        </p:nvSpPr>
        <p:spPr>
          <a:ln/>
        </p:spPr>
        <p:txBody>
          <a:bodyPr/>
          <a:lstStyle>
            <a:lvl1pPr>
              <a:defRPr/>
            </a:lvl1pPr>
          </a:lstStyle>
          <a:p>
            <a:pPr>
              <a:defRPr/>
            </a:pPr>
            <a:fld id="{A826EC12-9084-434F-98A9-C04DA45EF2EE}" type="slidenum">
              <a:rPr lang="ru-RU"/>
              <a:pPr>
                <a:defRPr/>
              </a:pPr>
              <a:t>‹#›</a:t>
            </a:fld>
            <a:endParaRPr lang="ru-RU"/>
          </a:p>
        </p:txBody>
      </p:sp>
    </p:spTree>
    <p:extLst>
      <p:ext uri="{BB962C8B-B14F-4D97-AF65-F5344CB8AC3E}">
        <p14:creationId xmlns:p14="http://schemas.microsoft.com/office/powerpoint/2010/main" val="3361985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3CD8304-82D6-4A7C-9E65-D855C2756E60}" type="datetime1">
              <a:rPr lang="ru-RU" smtClean="0"/>
              <a:pPr/>
              <a:t>05.10.2023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422991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1130219-E1DE-467C-8C87-C760CBF1628A}" type="datetime1">
              <a:rPr lang="ru-RU" smtClean="0"/>
              <a:pPr/>
              <a:t>05.10.2023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265424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ABC7A83-44F6-4C6D-8501-3DE3DA6F4181}" type="datetime1">
              <a:rPr lang="ru-RU" smtClean="0"/>
              <a:pPr/>
              <a:t>05.10.2023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107721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A0FF2A6-1145-4214-AF95-D882F840CFFF}" type="datetime1">
              <a:rPr lang="ru-RU" smtClean="0"/>
              <a:pPr/>
              <a:t>05.10.2023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1553443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D3DD7F3-D5ED-4A88-81BA-4B3D4E3A7428}" type="datetime1">
              <a:rPr lang="ru-RU" smtClean="0"/>
              <a:pPr/>
              <a:t>05.10.2023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2478034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5E2F3-7AF7-4732-9F76-13099F3248CE}" type="datetime1">
              <a:rPr lang="ru-RU" smtClean="0"/>
              <a:pPr/>
              <a:t>05.10.2023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2961795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D7B470B-0972-4B90-AF46-AFFF0E29E2E5}" type="datetime1">
              <a:rPr lang="ru-RU" smtClean="0"/>
              <a:pPr/>
              <a:t>05.10.2023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400605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85B30BB-A904-45AD-8DA8-DFF1B43EFFD3}" type="datetime1">
              <a:rPr lang="ru-RU" smtClean="0"/>
              <a:pPr/>
              <a:t>05.10.2023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2D6532-DE01-4F4C-9A5E-EBAE3EB64C18}" type="slidenum">
              <a:rPr lang="ru-RU" smtClean="0"/>
              <a:pPr/>
              <a:t>‹#›</a:t>
            </a:fld>
            <a:endParaRPr lang="ru-RU"/>
          </a:p>
        </p:txBody>
      </p:sp>
    </p:spTree>
    <p:extLst>
      <p:ext uri="{BB962C8B-B14F-4D97-AF65-F5344CB8AC3E}">
        <p14:creationId xmlns:p14="http://schemas.microsoft.com/office/powerpoint/2010/main" val="3541506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DDD2A-1AA6-4A65-A6F7-B22A73B91D63}" type="datetime1">
              <a:rPr lang="ru-RU" smtClean="0"/>
              <a:pPr/>
              <a:t>05.10.2023</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D6532-DE01-4F4C-9A5E-EBAE3EB64C18}" type="slidenum">
              <a:rPr lang="ru-RU" smtClean="0"/>
              <a:pPr/>
              <a:t>‹#›</a:t>
            </a:fld>
            <a:endParaRPr lang="ru-RU"/>
          </a:p>
        </p:txBody>
      </p:sp>
    </p:spTree>
    <p:extLst>
      <p:ext uri="{BB962C8B-B14F-4D97-AF65-F5344CB8AC3E}">
        <p14:creationId xmlns:p14="http://schemas.microsoft.com/office/powerpoint/2010/main" val="35995312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jpe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wmf"/><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image" Target="../media/image47.jpeg"/><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tiff"/><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2.wdp"/><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4.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22.emf"/><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notesSlide" Target="../notesSlides/notesSlide13.xml"/><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94.emf"/><Relationship Id="rId7" Type="http://schemas.openxmlformats.org/officeDocument/2006/relationships/image" Target="../media/image9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22.emf"/><Relationship Id="rId9" Type="http://schemas.openxmlformats.org/officeDocument/2006/relationships/image" Target="../media/image9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6" name="Подзаголовок 2"/>
          <p:cNvSpPr txBox="1">
            <a:spLocks/>
          </p:cNvSpPr>
          <p:nvPr/>
        </p:nvSpPr>
        <p:spPr>
          <a:xfrm>
            <a:off x="339365" y="2965507"/>
            <a:ext cx="11526414" cy="12342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ru-RU" sz="3000" b="1" dirty="0">
                <a:solidFill>
                  <a:schemeClr val="bg1"/>
                </a:solidFill>
              </a:rPr>
              <a:t>ВКЛАД АКАДЕМИКА Ю.Н. МАЛЫШЕВА </a:t>
            </a:r>
          </a:p>
          <a:p>
            <a:pPr marL="0" indent="0" algn="ctr">
              <a:lnSpc>
                <a:spcPct val="114000"/>
              </a:lnSpc>
              <a:spcBef>
                <a:spcPts val="0"/>
              </a:spcBef>
              <a:buNone/>
            </a:pPr>
            <a:r>
              <a:rPr lang="ru-RU" sz="3000" b="1" dirty="0">
                <a:solidFill>
                  <a:schemeClr val="bg1"/>
                </a:solidFill>
              </a:rPr>
              <a:t>В СТАНОВЛЕНИЕ И РАЗВИТИЕ ГОРНЫХ НАУК</a:t>
            </a:r>
          </a:p>
        </p:txBody>
      </p:sp>
      <p:sp>
        <p:nvSpPr>
          <p:cNvPr id="19" name="Подзаголовок 2"/>
          <p:cNvSpPr txBox="1">
            <a:spLocks/>
          </p:cNvSpPr>
          <p:nvPr/>
        </p:nvSpPr>
        <p:spPr>
          <a:xfrm>
            <a:off x="1786805" y="6378000"/>
            <a:ext cx="8637955" cy="48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2000" b="1" dirty="0">
                <a:solidFill>
                  <a:schemeClr val="bg1"/>
                </a:solidFill>
              </a:rPr>
              <a:t>Москва, 2023</a:t>
            </a:r>
          </a:p>
        </p:txBody>
      </p:sp>
      <p:sp>
        <p:nvSpPr>
          <p:cNvPr id="17" name="Подзаголовок 2"/>
          <p:cNvSpPr txBox="1">
            <a:spLocks/>
          </p:cNvSpPr>
          <p:nvPr/>
        </p:nvSpPr>
        <p:spPr>
          <a:xfrm>
            <a:off x="6724092" y="6009007"/>
            <a:ext cx="5017846" cy="7379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600"/>
              </a:spcBef>
              <a:buNone/>
              <a:tabLst>
                <a:tab pos="803255" algn="l"/>
              </a:tabLst>
            </a:pPr>
            <a:r>
              <a:rPr lang="ru-RU" sz="2000" dirty="0">
                <a:solidFill>
                  <a:schemeClr val="bg1"/>
                </a:solidFill>
                <a:latin typeface="Arial" panose="020B0604020202020204" pitchFamily="34" charset="0"/>
                <a:cs typeface="Arial" panose="020B0604020202020204" pitchFamily="34" charset="0"/>
              </a:rPr>
              <a:t>Академик РАН</a:t>
            </a:r>
          </a:p>
          <a:p>
            <a:pPr marL="0" indent="0" algn="r">
              <a:spcBef>
                <a:spcPts val="600"/>
              </a:spcBef>
              <a:buNone/>
              <a:tabLst>
                <a:tab pos="803255" algn="l"/>
              </a:tabLst>
            </a:pPr>
            <a:r>
              <a:rPr lang="ru-RU" sz="2000" b="1" dirty="0">
                <a:solidFill>
                  <a:schemeClr val="bg1"/>
                </a:solidFill>
                <a:latin typeface="Arial" panose="020B0604020202020204" pitchFamily="34" charset="0"/>
                <a:cs typeface="Arial" panose="020B0604020202020204" pitchFamily="34" charset="0"/>
              </a:rPr>
              <a:t>Захаров Валерий Николаевич</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3014" y="234002"/>
            <a:ext cx="5032765" cy="720000"/>
          </a:xfrm>
          <a:prstGeom prst="rect">
            <a:avLst/>
          </a:prstGeom>
        </p:spPr>
      </p:pic>
      <p:grpSp>
        <p:nvGrpSpPr>
          <p:cNvPr id="4" name="Группа 18">
            <a:extLst>
              <a:ext uri="{FF2B5EF4-FFF2-40B4-BE49-F238E27FC236}">
                <a16:creationId xmlns:a16="http://schemas.microsoft.com/office/drawing/2014/main" id="{5539069B-F441-ED93-539F-A42F57127861}"/>
              </a:ext>
            </a:extLst>
          </p:cNvPr>
          <p:cNvGrpSpPr>
            <a:grpSpLocks noChangeAspect="1"/>
          </p:cNvGrpSpPr>
          <p:nvPr/>
        </p:nvGrpSpPr>
        <p:grpSpPr bwMode="auto">
          <a:xfrm>
            <a:off x="454537" y="4095450"/>
            <a:ext cx="9366963" cy="2240738"/>
            <a:chOff x="221026" y="228600"/>
            <a:chExt cx="8758874" cy="2095500"/>
          </a:xfrm>
        </p:grpSpPr>
        <p:pic>
          <p:nvPicPr>
            <p:cNvPr id="5" name="Изображение 10" descr="20.jpg">
              <a:extLst>
                <a:ext uri="{FF2B5EF4-FFF2-40B4-BE49-F238E27FC236}">
                  <a16:creationId xmlns:a16="http://schemas.microsoft.com/office/drawing/2014/main" id="{5E00BF18-E82D-BC65-9939-E263A18E54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1026" y="234676"/>
              <a:ext cx="1879944" cy="208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Изображение 11" descr="01.jpg">
              <a:extLst>
                <a:ext uri="{FF2B5EF4-FFF2-40B4-BE49-F238E27FC236}">
                  <a16:creationId xmlns:a16="http://schemas.microsoft.com/office/drawing/2014/main" id="{ADDFBE44-80A7-A10E-BFA7-42C3E387AA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84400" y="235902"/>
              <a:ext cx="1555750" cy="91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Изображение 12" descr="12.jpg">
              <a:extLst>
                <a:ext uri="{FF2B5EF4-FFF2-40B4-BE49-F238E27FC236}">
                  <a16:creationId xmlns:a16="http://schemas.microsoft.com/office/drawing/2014/main" id="{A4AEBF03-5FB7-D9EC-ACBB-F79757F7B5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02600" y="1687431"/>
              <a:ext cx="877300" cy="63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Изображение 13" descr="raspic8.jpg">
              <a:extLst>
                <a:ext uri="{FF2B5EF4-FFF2-40B4-BE49-F238E27FC236}">
                  <a16:creationId xmlns:a16="http://schemas.microsoft.com/office/drawing/2014/main" id="{D8156BAA-9D3D-3C27-4402-E0A0C1C7089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35724" y="228600"/>
              <a:ext cx="15716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Изображение 14" descr="page.jpg">
              <a:extLst>
                <a:ext uri="{FF2B5EF4-FFF2-40B4-BE49-F238E27FC236}">
                  <a16:creationId xmlns:a16="http://schemas.microsoft.com/office/drawing/2014/main" id="{81EB99F5-FF73-A82F-590A-A38E5645DAA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3312" y="234949"/>
              <a:ext cx="2551182" cy="208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Изображение 15" descr="11.jpg">
              <a:extLst>
                <a:ext uri="{FF2B5EF4-FFF2-40B4-BE49-F238E27FC236}">
                  <a16:creationId xmlns:a16="http://schemas.microsoft.com/office/drawing/2014/main" id="{88F0F5C2-3134-BF10-D34D-C595F050DB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77200" y="237562"/>
              <a:ext cx="888911" cy="7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Изображение 16" descr="page (2).jpg">
              <a:extLst>
                <a:ext uri="{FF2B5EF4-FFF2-40B4-BE49-F238E27FC236}">
                  <a16:creationId xmlns:a16="http://schemas.microsoft.com/office/drawing/2014/main" id="{E1E8C01F-59C5-38FA-A646-320688B8872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89900" y="991352"/>
              <a:ext cx="884768" cy="66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Изображение 17" descr="page (3).jpg">
              <a:extLst>
                <a:ext uri="{FF2B5EF4-FFF2-40B4-BE49-F238E27FC236}">
                  <a16:creationId xmlns:a16="http://schemas.microsoft.com/office/drawing/2014/main" id="{DFA07553-CECA-A127-8FA0-141B3E4577A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75438" y="1276350"/>
              <a:ext cx="155451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Группа 17">
            <a:extLst>
              <a:ext uri="{FF2B5EF4-FFF2-40B4-BE49-F238E27FC236}">
                <a16:creationId xmlns:a16="http://schemas.microsoft.com/office/drawing/2014/main" id="{0AD9EBB1-3A82-941C-0059-0395C2225AB2}"/>
              </a:ext>
            </a:extLst>
          </p:cNvPr>
          <p:cNvGrpSpPr/>
          <p:nvPr/>
        </p:nvGrpSpPr>
        <p:grpSpPr>
          <a:xfrm>
            <a:off x="10632895" y="1061536"/>
            <a:ext cx="1447537" cy="2045250"/>
            <a:chOff x="-71895" y="1152912"/>
            <a:chExt cx="1447537" cy="2045250"/>
          </a:xfrm>
        </p:grpSpPr>
        <p:pic>
          <p:nvPicPr>
            <p:cNvPr id="20" name="Рисунок 19">
              <a:extLst>
                <a:ext uri="{FF2B5EF4-FFF2-40B4-BE49-F238E27FC236}">
                  <a16:creationId xmlns:a16="http://schemas.microsoft.com/office/drawing/2014/main" id="{C714DBA8-C218-E83E-5A48-A0038C0474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895" y="1152912"/>
              <a:ext cx="1447537" cy="965024"/>
            </a:xfrm>
            <a:prstGeom prst="rect">
              <a:avLst/>
            </a:prstGeom>
          </p:spPr>
        </p:pic>
        <p:pic>
          <p:nvPicPr>
            <p:cNvPr id="21" name="Рисунок 20">
              <a:extLst>
                <a:ext uri="{FF2B5EF4-FFF2-40B4-BE49-F238E27FC236}">
                  <a16:creationId xmlns:a16="http://schemas.microsoft.com/office/drawing/2014/main" id="{BA5A0DAD-7CAE-830A-04DE-7BD89D9339D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895" y="2238624"/>
              <a:ext cx="1439016" cy="959538"/>
            </a:xfrm>
            <a:prstGeom prst="rect">
              <a:avLst/>
            </a:prstGeom>
          </p:spPr>
        </p:pic>
      </p:grpSp>
      <p:grpSp>
        <p:nvGrpSpPr>
          <p:cNvPr id="29" name="Группа 28">
            <a:extLst>
              <a:ext uri="{FF2B5EF4-FFF2-40B4-BE49-F238E27FC236}">
                <a16:creationId xmlns:a16="http://schemas.microsoft.com/office/drawing/2014/main" id="{4B11A23C-1C3D-E90C-C470-16F3E076A052}"/>
              </a:ext>
            </a:extLst>
          </p:cNvPr>
          <p:cNvGrpSpPr/>
          <p:nvPr/>
        </p:nvGrpSpPr>
        <p:grpSpPr>
          <a:xfrm>
            <a:off x="2328317" y="1073564"/>
            <a:ext cx="1463040" cy="2043695"/>
            <a:chOff x="1436349" y="1159507"/>
            <a:chExt cx="1463040" cy="2043695"/>
          </a:xfrm>
        </p:grpSpPr>
        <p:pic>
          <p:nvPicPr>
            <p:cNvPr id="30" name="Рисунок 29">
              <a:extLst>
                <a:ext uri="{FF2B5EF4-FFF2-40B4-BE49-F238E27FC236}">
                  <a16:creationId xmlns:a16="http://schemas.microsoft.com/office/drawing/2014/main" id="{1C1C3E10-B3BA-7DFF-3AC9-DDC591DF6B3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6349" y="1159507"/>
              <a:ext cx="1463040" cy="976122"/>
            </a:xfrm>
            <a:prstGeom prst="rect">
              <a:avLst/>
            </a:prstGeom>
          </p:spPr>
        </p:pic>
        <p:pic>
          <p:nvPicPr>
            <p:cNvPr id="31" name="Рисунок 30">
              <a:extLst>
                <a:ext uri="{FF2B5EF4-FFF2-40B4-BE49-F238E27FC236}">
                  <a16:creationId xmlns:a16="http://schemas.microsoft.com/office/drawing/2014/main" id="{1BD92C6C-176E-19EF-C50D-977CD207A6B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36349" y="2227080"/>
              <a:ext cx="1463040" cy="976122"/>
            </a:xfrm>
            <a:prstGeom prst="rect">
              <a:avLst/>
            </a:prstGeom>
          </p:spPr>
        </p:pic>
      </p:grpSp>
      <p:pic>
        <p:nvPicPr>
          <p:cNvPr id="32" name="Рисунок 31">
            <a:extLst>
              <a:ext uri="{FF2B5EF4-FFF2-40B4-BE49-F238E27FC236}">
                <a16:creationId xmlns:a16="http://schemas.microsoft.com/office/drawing/2014/main" id="{9E6DA3C1-0EEA-41BF-43C5-0C85B33E8C1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7591" r="13907"/>
          <a:stretch/>
        </p:blipFill>
        <p:spPr>
          <a:xfrm>
            <a:off x="8820628" y="1063600"/>
            <a:ext cx="1800226" cy="2051535"/>
          </a:xfrm>
          <a:prstGeom prst="rect">
            <a:avLst/>
          </a:prstGeom>
        </p:spPr>
      </p:pic>
      <p:pic>
        <p:nvPicPr>
          <p:cNvPr id="33" name="Рисунок 32">
            <a:extLst>
              <a:ext uri="{FF2B5EF4-FFF2-40B4-BE49-F238E27FC236}">
                <a16:creationId xmlns:a16="http://schemas.microsoft.com/office/drawing/2014/main" id="{C7763AEA-BB34-2803-7B02-EF2DE3C2CEA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1881" r="10816"/>
          <a:stretch/>
        </p:blipFill>
        <p:spPr>
          <a:xfrm>
            <a:off x="212533" y="1073564"/>
            <a:ext cx="2077856" cy="2058647"/>
          </a:xfrm>
          <a:prstGeom prst="rect">
            <a:avLst/>
          </a:prstGeom>
        </p:spPr>
      </p:pic>
      <p:grpSp>
        <p:nvGrpSpPr>
          <p:cNvPr id="34" name="Группа 33">
            <a:extLst>
              <a:ext uri="{FF2B5EF4-FFF2-40B4-BE49-F238E27FC236}">
                <a16:creationId xmlns:a16="http://schemas.microsoft.com/office/drawing/2014/main" id="{375785DA-928C-D79C-8AE3-866A148F9425}"/>
              </a:ext>
            </a:extLst>
          </p:cNvPr>
          <p:cNvGrpSpPr/>
          <p:nvPr/>
        </p:nvGrpSpPr>
        <p:grpSpPr>
          <a:xfrm>
            <a:off x="7483261" y="1063600"/>
            <a:ext cx="1279578" cy="2031657"/>
            <a:chOff x="6767677" y="1130570"/>
            <a:chExt cx="1279578" cy="2031657"/>
          </a:xfrm>
        </p:grpSpPr>
        <p:pic>
          <p:nvPicPr>
            <p:cNvPr id="35" name="Рисунок 34">
              <a:extLst>
                <a:ext uri="{FF2B5EF4-FFF2-40B4-BE49-F238E27FC236}">
                  <a16:creationId xmlns:a16="http://schemas.microsoft.com/office/drawing/2014/main" id="{A8B45434-8A0C-83B3-F44F-13F77D6B175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6258" r="5380"/>
            <a:stretch/>
          </p:blipFill>
          <p:spPr>
            <a:xfrm>
              <a:off x="6767677" y="1130570"/>
              <a:ext cx="1271014" cy="958956"/>
            </a:xfrm>
            <a:prstGeom prst="rect">
              <a:avLst/>
            </a:prstGeom>
          </p:spPr>
        </p:pic>
        <p:pic>
          <p:nvPicPr>
            <p:cNvPr id="36" name="Рисунок 35">
              <a:extLst>
                <a:ext uri="{FF2B5EF4-FFF2-40B4-BE49-F238E27FC236}">
                  <a16:creationId xmlns:a16="http://schemas.microsoft.com/office/drawing/2014/main" id="{056ADB38-6E24-6F37-1421-85FFC0FA9F8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67677" y="2202107"/>
              <a:ext cx="1279578" cy="960120"/>
            </a:xfrm>
            <a:prstGeom prst="rect">
              <a:avLst/>
            </a:prstGeom>
          </p:spPr>
        </p:pic>
      </p:grpSp>
      <p:pic>
        <p:nvPicPr>
          <p:cNvPr id="37" name="Рисунок 36">
            <a:extLst>
              <a:ext uri="{FF2B5EF4-FFF2-40B4-BE49-F238E27FC236}">
                <a16:creationId xmlns:a16="http://schemas.microsoft.com/office/drawing/2014/main" id="{FEE1AC2F-6ABE-1A44-59CD-3DBCDD7E8B35}"/>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1551" r="6530"/>
          <a:stretch/>
        </p:blipFill>
        <p:spPr>
          <a:xfrm>
            <a:off x="3823260" y="1064961"/>
            <a:ext cx="2526059" cy="2054906"/>
          </a:xfrm>
          <a:prstGeom prst="rect">
            <a:avLst/>
          </a:prstGeom>
        </p:spPr>
      </p:pic>
      <p:pic>
        <p:nvPicPr>
          <p:cNvPr id="38" name="Рисунок 37">
            <a:extLst>
              <a:ext uri="{FF2B5EF4-FFF2-40B4-BE49-F238E27FC236}">
                <a16:creationId xmlns:a16="http://schemas.microsoft.com/office/drawing/2014/main" id="{2D4B6012-87BA-6C8E-DF87-186D27976A2B}"/>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37106" r="29198"/>
          <a:stretch/>
        </p:blipFill>
        <p:spPr>
          <a:xfrm>
            <a:off x="6387247" y="1063600"/>
            <a:ext cx="1038225" cy="2053659"/>
          </a:xfrm>
          <a:prstGeom prst="rect">
            <a:avLst/>
          </a:prstGeom>
        </p:spPr>
      </p:pic>
      <p:pic>
        <p:nvPicPr>
          <p:cNvPr id="13" name="Рисунок 12" descr="C:\Users\Vartanov\AppData\Local\Temp\кубик.jpg">
            <a:extLst>
              <a:ext uri="{FF2B5EF4-FFF2-40B4-BE49-F238E27FC236}">
                <a16:creationId xmlns:a16="http://schemas.microsoft.com/office/drawing/2014/main" id="{18A9313A-F0CF-5467-C3B5-56624B5E2206}"/>
              </a:ext>
            </a:extLst>
          </p:cNvPr>
          <p:cNvPicPr/>
          <p:nvPr/>
        </p:nvPicPr>
        <p:blipFill>
          <a:blip r:embed="rId23" cstate="print"/>
          <a:srcRect/>
          <a:stretch>
            <a:fillRect/>
          </a:stretch>
        </p:blipFill>
        <p:spPr bwMode="auto">
          <a:xfrm>
            <a:off x="7815" y="7815"/>
            <a:ext cx="1187624" cy="105066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flood" dir="t"/>
          </a:scene3d>
          <a:sp3d extrusionH="88900" contourW="19050" prstMaterial="metal">
            <a:bevelT w="190500" h="38100"/>
            <a:extrusionClr>
              <a:schemeClr val="accent5">
                <a:lumMod val="60000"/>
                <a:lumOff val="40000"/>
              </a:schemeClr>
            </a:extrusionClr>
            <a:contourClr>
              <a:schemeClr val="accent5">
                <a:lumMod val="40000"/>
                <a:lumOff val="60000"/>
              </a:schemeClr>
            </a:contourClr>
          </a:sp3d>
        </p:spPr>
      </p:pic>
    </p:spTree>
    <p:extLst>
      <p:ext uri="{BB962C8B-B14F-4D97-AF65-F5344CB8AC3E}">
        <p14:creationId xmlns:p14="http://schemas.microsoft.com/office/powerpoint/2010/main" val="3814084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08ED976-0FE8-2E7A-EB60-8B38A52293BF}"/>
              </a:ext>
            </a:extLst>
          </p:cNvPr>
          <p:cNvPicPr>
            <a:picLocks noChangeAspect="1"/>
          </p:cNvPicPr>
          <p:nvPr/>
        </p:nvPicPr>
        <p:blipFill>
          <a:blip r:embed="rId2"/>
          <a:stretch>
            <a:fillRect/>
          </a:stretch>
        </p:blipFill>
        <p:spPr>
          <a:xfrm>
            <a:off x="3260332" y="1254760"/>
            <a:ext cx="5671335" cy="4348480"/>
          </a:xfrm>
          <a:prstGeom prst="rect">
            <a:avLst/>
          </a:prstGeom>
        </p:spPr>
      </p:pic>
    </p:spTree>
    <p:extLst>
      <p:ext uri="{BB962C8B-B14F-4D97-AF65-F5344CB8AC3E}">
        <p14:creationId xmlns:p14="http://schemas.microsoft.com/office/powerpoint/2010/main" val="2274808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1814C15-4DEA-A810-F756-B65A601B7D51}"/>
              </a:ext>
            </a:extLst>
          </p:cNvPr>
          <p:cNvPicPr>
            <a:picLocks noChangeAspect="1"/>
          </p:cNvPicPr>
          <p:nvPr/>
        </p:nvPicPr>
        <p:blipFill>
          <a:blip r:embed="rId2"/>
          <a:stretch>
            <a:fillRect/>
          </a:stretch>
        </p:blipFill>
        <p:spPr>
          <a:xfrm>
            <a:off x="2274013" y="1346200"/>
            <a:ext cx="7643973" cy="4165600"/>
          </a:xfrm>
          <a:prstGeom prst="rect">
            <a:avLst/>
          </a:prstGeom>
        </p:spPr>
      </p:pic>
    </p:spTree>
    <p:extLst>
      <p:ext uri="{BB962C8B-B14F-4D97-AF65-F5344CB8AC3E}">
        <p14:creationId xmlns:p14="http://schemas.microsoft.com/office/powerpoint/2010/main" val="169259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2E7E946-AF7B-EE33-8BAB-9C5D52E6792A}"/>
              </a:ext>
            </a:extLst>
          </p:cNvPr>
          <p:cNvPicPr>
            <a:picLocks noChangeAspect="1"/>
          </p:cNvPicPr>
          <p:nvPr/>
        </p:nvPicPr>
        <p:blipFill>
          <a:blip r:embed="rId2"/>
          <a:stretch>
            <a:fillRect/>
          </a:stretch>
        </p:blipFill>
        <p:spPr>
          <a:xfrm>
            <a:off x="0" y="30952"/>
            <a:ext cx="12192000" cy="6796095"/>
          </a:xfrm>
          <a:prstGeom prst="rect">
            <a:avLst/>
          </a:prstGeom>
        </p:spPr>
      </p:pic>
    </p:spTree>
    <p:extLst>
      <p:ext uri="{BB962C8B-B14F-4D97-AF65-F5344CB8AC3E}">
        <p14:creationId xmlns:p14="http://schemas.microsoft.com/office/powerpoint/2010/main" val="4274769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1606B92-6020-0CA4-7F94-2D1ECE6FE7B8}"/>
              </a:ext>
            </a:extLst>
          </p:cNvPr>
          <p:cNvPicPr>
            <a:picLocks noChangeAspect="1"/>
          </p:cNvPicPr>
          <p:nvPr/>
        </p:nvPicPr>
        <p:blipFill>
          <a:blip r:embed="rId2"/>
          <a:stretch>
            <a:fillRect/>
          </a:stretch>
        </p:blipFill>
        <p:spPr>
          <a:xfrm>
            <a:off x="1203683" y="156258"/>
            <a:ext cx="9819485" cy="6522334"/>
          </a:xfrm>
          <a:prstGeom prst="rect">
            <a:avLst/>
          </a:prstGeom>
        </p:spPr>
      </p:pic>
    </p:spTree>
    <p:extLst>
      <p:ext uri="{BB962C8B-B14F-4D97-AF65-F5344CB8AC3E}">
        <p14:creationId xmlns:p14="http://schemas.microsoft.com/office/powerpoint/2010/main" val="1209305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21C049A-35E5-EC1C-D36B-88EE8D154F6F}"/>
              </a:ext>
            </a:extLst>
          </p:cNvPr>
          <p:cNvPicPr>
            <a:picLocks noChangeAspect="1"/>
          </p:cNvPicPr>
          <p:nvPr/>
        </p:nvPicPr>
        <p:blipFill>
          <a:blip r:embed="rId2"/>
          <a:stretch>
            <a:fillRect/>
          </a:stretch>
        </p:blipFill>
        <p:spPr>
          <a:xfrm>
            <a:off x="1513726" y="685800"/>
            <a:ext cx="9164548" cy="5486400"/>
          </a:xfrm>
          <a:prstGeom prst="rect">
            <a:avLst/>
          </a:prstGeom>
        </p:spPr>
      </p:pic>
    </p:spTree>
    <p:extLst>
      <p:ext uri="{BB962C8B-B14F-4D97-AF65-F5344CB8AC3E}">
        <p14:creationId xmlns:p14="http://schemas.microsoft.com/office/powerpoint/2010/main" val="239104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
          <p:cNvPicPr>
            <a:picLocks noChangeAspect="1" noChangeArrowheads="1"/>
          </p:cNvPicPr>
          <p:nvPr/>
        </p:nvPicPr>
        <p:blipFill>
          <a:blip r:embed="rId3"/>
          <a:srcRect/>
          <a:stretch>
            <a:fillRect/>
          </a:stretch>
        </p:blipFill>
        <p:spPr bwMode="auto">
          <a:xfrm>
            <a:off x="7115513" y="1100532"/>
            <a:ext cx="5009297" cy="3321010"/>
          </a:xfrm>
          <a:prstGeom prst="rect">
            <a:avLst/>
          </a:prstGeom>
          <a:noFill/>
          <a:ln w="9525">
            <a:noFill/>
            <a:miter lim="800000"/>
            <a:headEnd/>
            <a:tailEnd/>
          </a:ln>
          <a:effectLst/>
        </p:spPr>
      </p:pic>
      <p:sp>
        <p:nvSpPr>
          <p:cNvPr id="5" name="Прямоугольник 4"/>
          <p:cNvSpPr/>
          <p:nvPr/>
        </p:nvSpPr>
        <p:spPr>
          <a:xfrm>
            <a:off x="1703512" y="188640"/>
            <a:ext cx="8784976" cy="7200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a:solidFill>
                  <a:srgbClr val="FFFF00"/>
                </a:solidFill>
                <a:effectLst>
                  <a:outerShdw blurRad="38100" dist="38100" dir="2700000" algn="tl">
                    <a:srgbClr val="000000">
                      <a:alpha val="43137"/>
                    </a:srgbClr>
                  </a:outerShdw>
                </a:effectLst>
                <a:latin typeface="+mj-lt"/>
                <a:cs typeface="Times New Roman" pitchFamily="18" charset="0"/>
              </a:rPr>
              <a:t>Интеллектуальный карьер</a:t>
            </a:r>
            <a:endParaRPr lang="ru-RU" dirty="0"/>
          </a:p>
        </p:txBody>
      </p:sp>
      <p:pic>
        <p:nvPicPr>
          <p:cNvPr id="6" name="Picture 13"/>
          <p:cNvPicPr>
            <a:picLocks noChangeAspect="1" noChangeArrowheads="1"/>
          </p:cNvPicPr>
          <p:nvPr/>
        </p:nvPicPr>
        <p:blipFill>
          <a:blip r:embed="rId4" cstate="print"/>
          <a:srcRect/>
          <a:stretch>
            <a:fillRect/>
          </a:stretch>
        </p:blipFill>
        <p:spPr bwMode="auto">
          <a:xfrm rot="1324703">
            <a:off x="3556323" y="2883216"/>
            <a:ext cx="736600" cy="642938"/>
          </a:xfrm>
          <a:prstGeom prst="rect">
            <a:avLst/>
          </a:prstGeom>
          <a:noFill/>
          <a:ln w="9525">
            <a:noFill/>
            <a:miter lim="800000"/>
            <a:headEnd/>
            <a:tailEnd/>
          </a:ln>
        </p:spPr>
      </p:pic>
      <p:sp>
        <p:nvSpPr>
          <p:cNvPr id="7" name="Прямоугольник 6"/>
          <p:cNvSpPr>
            <a:spLocks noChangeArrowheads="1"/>
          </p:cNvSpPr>
          <p:nvPr/>
        </p:nvSpPr>
        <p:spPr bwMode="auto">
          <a:xfrm>
            <a:off x="36512" y="3809008"/>
            <a:ext cx="2857520" cy="523220"/>
          </a:xfrm>
          <a:prstGeom prst="rect">
            <a:avLst/>
          </a:prstGeom>
          <a:noFill/>
          <a:ln w="9525">
            <a:noFill/>
            <a:miter lim="800000"/>
            <a:headEnd/>
            <a:tailEnd/>
          </a:ln>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ru-RU" sz="1400" b="1" dirty="0"/>
              <a:t>Дистанционно управляемые экскаваторы . Пункт погрузки</a:t>
            </a:r>
            <a:endParaRPr lang="ru-RU" sz="1400" dirty="0"/>
          </a:p>
        </p:txBody>
      </p:sp>
      <p:pic>
        <p:nvPicPr>
          <p:cNvPr id="8" name="Picture 4"/>
          <p:cNvPicPr>
            <a:picLocks noChangeAspect="1" noChangeArrowheads="1"/>
          </p:cNvPicPr>
          <p:nvPr/>
        </p:nvPicPr>
        <p:blipFill>
          <a:blip r:embed="rId5" cstate="print"/>
          <a:srcRect/>
          <a:stretch>
            <a:fillRect/>
          </a:stretch>
        </p:blipFill>
        <p:spPr bwMode="auto">
          <a:xfrm>
            <a:off x="1512168" y="1216720"/>
            <a:ext cx="1905000" cy="990600"/>
          </a:xfrm>
          <a:prstGeom prst="rect">
            <a:avLst/>
          </a:prstGeom>
          <a:noFill/>
          <a:ln w="9525">
            <a:noFill/>
            <a:miter lim="800000"/>
            <a:headEnd/>
            <a:tailEnd/>
          </a:ln>
        </p:spPr>
      </p:pic>
      <p:sp>
        <p:nvSpPr>
          <p:cNvPr id="9" name="Прямоугольник 8"/>
          <p:cNvSpPr>
            <a:spLocks noChangeArrowheads="1"/>
          </p:cNvSpPr>
          <p:nvPr/>
        </p:nvSpPr>
        <p:spPr bwMode="auto">
          <a:xfrm>
            <a:off x="1440161" y="2224833"/>
            <a:ext cx="2071687" cy="338137"/>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600" b="1" dirty="0"/>
              <a:t>Центр управления</a:t>
            </a:r>
            <a:endParaRPr lang="ru-RU" sz="1600" dirty="0"/>
          </a:p>
        </p:txBody>
      </p:sp>
      <p:pic>
        <p:nvPicPr>
          <p:cNvPr id="10" name="Picture 13"/>
          <p:cNvPicPr>
            <a:picLocks noChangeAspect="1" noChangeArrowheads="1"/>
          </p:cNvPicPr>
          <p:nvPr/>
        </p:nvPicPr>
        <p:blipFill>
          <a:blip r:embed="rId4" cstate="print"/>
          <a:srcRect/>
          <a:stretch>
            <a:fillRect/>
          </a:stretch>
        </p:blipFill>
        <p:spPr bwMode="auto">
          <a:xfrm>
            <a:off x="5699448" y="1883092"/>
            <a:ext cx="573088" cy="500063"/>
          </a:xfrm>
          <a:prstGeom prst="rect">
            <a:avLst/>
          </a:prstGeom>
          <a:noFill/>
          <a:ln w="9525">
            <a:noFill/>
            <a:miter lim="800000"/>
            <a:headEnd/>
            <a:tailEnd/>
          </a:ln>
        </p:spPr>
      </p:pic>
      <p:pic>
        <p:nvPicPr>
          <p:cNvPr id="11" name="Picture 7"/>
          <p:cNvPicPr>
            <a:picLocks noChangeAspect="1" noChangeArrowheads="1"/>
          </p:cNvPicPr>
          <p:nvPr/>
        </p:nvPicPr>
        <p:blipFill>
          <a:blip r:embed="rId6" cstate="print"/>
          <a:srcRect/>
          <a:stretch>
            <a:fillRect/>
          </a:stretch>
        </p:blipFill>
        <p:spPr bwMode="auto">
          <a:xfrm>
            <a:off x="4215586" y="1144713"/>
            <a:ext cx="862013" cy="500063"/>
          </a:xfrm>
          <a:prstGeom prst="rect">
            <a:avLst/>
          </a:prstGeom>
          <a:noFill/>
          <a:ln w="9525">
            <a:noFill/>
            <a:miter lim="800000"/>
            <a:headEnd/>
            <a:tailEnd/>
          </a:ln>
        </p:spPr>
      </p:pic>
      <p:pic>
        <p:nvPicPr>
          <p:cNvPr id="12" name="Picture 8"/>
          <p:cNvPicPr>
            <a:picLocks noChangeAspect="1" noChangeArrowheads="1"/>
          </p:cNvPicPr>
          <p:nvPr/>
        </p:nvPicPr>
        <p:blipFill>
          <a:blip r:embed="rId7" cstate="print"/>
          <a:srcRect/>
          <a:stretch>
            <a:fillRect/>
          </a:stretch>
        </p:blipFill>
        <p:spPr bwMode="auto">
          <a:xfrm>
            <a:off x="5606235" y="1148706"/>
            <a:ext cx="863600" cy="500063"/>
          </a:xfrm>
          <a:prstGeom prst="rect">
            <a:avLst/>
          </a:prstGeom>
          <a:noFill/>
          <a:ln w="9525">
            <a:noFill/>
            <a:miter lim="800000"/>
            <a:headEnd/>
            <a:tailEnd/>
          </a:ln>
        </p:spPr>
      </p:pic>
      <p:sp>
        <p:nvSpPr>
          <p:cNvPr id="13" name="Прямоугольник 12"/>
          <p:cNvSpPr>
            <a:spLocks noChangeArrowheads="1"/>
          </p:cNvSpPr>
          <p:nvPr/>
        </p:nvSpPr>
        <p:spPr bwMode="auto">
          <a:xfrm>
            <a:off x="5339432" y="1588568"/>
            <a:ext cx="1357312" cy="276225"/>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200" b="1" dirty="0"/>
              <a:t> ГЛОНАСС</a:t>
            </a:r>
          </a:p>
        </p:txBody>
      </p:sp>
      <p:sp>
        <p:nvSpPr>
          <p:cNvPr id="14" name="Прямоугольник 13"/>
          <p:cNvSpPr>
            <a:spLocks noChangeArrowheads="1"/>
          </p:cNvSpPr>
          <p:nvPr/>
        </p:nvSpPr>
        <p:spPr bwMode="auto">
          <a:xfrm>
            <a:off x="4320480" y="1576761"/>
            <a:ext cx="704850" cy="276225"/>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200" b="1" dirty="0"/>
              <a:t> </a:t>
            </a:r>
            <a:r>
              <a:rPr lang="en-US" sz="1200" b="1" dirty="0"/>
              <a:t>GPS</a:t>
            </a:r>
            <a:endParaRPr lang="ru-RU" sz="1200" b="1" dirty="0"/>
          </a:p>
        </p:txBody>
      </p:sp>
      <p:pic>
        <p:nvPicPr>
          <p:cNvPr id="15" name="Picture 14"/>
          <p:cNvPicPr>
            <a:picLocks noChangeAspect="1" noChangeArrowheads="1"/>
          </p:cNvPicPr>
          <p:nvPr/>
        </p:nvPicPr>
        <p:blipFill>
          <a:blip r:embed="rId8" cstate="print"/>
          <a:srcRect/>
          <a:stretch>
            <a:fillRect/>
          </a:stretch>
        </p:blipFill>
        <p:spPr bwMode="auto">
          <a:xfrm rot="-759457">
            <a:off x="3870649" y="1979929"/>
            <a:ext cx="923925" cy="355600"/>
          </a:xfrm>
          <a:prstGeom prst="rect">
            <a:avLst/>
          </a:prstGeom>
          <a:noFill/>
          <a:ln w="9525">
            <a:noFill/>
            <a:miter lim="800000"/>
            <a:headEnd/>
            <a:tailEnd/>
          </a:ln>
        </p:spPr>
      </p:pic>
      <p:pic>
        <p:nvPicPr>
          <p:cNvPr id="16" name="Picture 5"/>
          <p:cNvPicPr>
            <a:picLocks noChangeAspect="1" noChangeArrowheads="1"/>
          </p:cNvPicPr>
          <p:nvPr/>
        </p:nvPicPr>
        <p:blipFill>
          <a:blip r:embed="rId9" cstate="print"/>
          <a:srcRect/>
          <a:stretch>
            <a:fillRect/>
          </a:stretch>
        </p:blipFill>
        <p:spPr bwMode="auto">
          <a:xfrm>
            <a:off x="6726977" y="4762626"/>
            <a:ext cx="1857388" cy="1357765"/>
          </a:xfrm>
          <a:prstGeom prst="rect">
            <a:avLst/>
          </a:prstGeom>
          <a:noFill/>
          <a:ln w="9525">
            <a:noFill/>
            <a:miter lim="800000"/>
            <a:headEnd/>
            <a:tailEnd/>
          </a:ln>
        </p:spPr>
      </p:pic>
      <p:sp>
        <p:nvSpPr>
          <p:cNvPr id="17" name="Прямоугольник 16"/>
          <p:cNvSpPr>
            <a:spLocks noChangeArrowheads="1"/>
          </p:cNvSpPr>
          <p:nvPr/>
        </p:nvSpPr>
        <p:spPr bwMode="auto">
          <a:xfrm>
            <a:off x="7262765" y="6191386"/>
            <a:ext cx="785812" cy="307975"/>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ru-RU" sz="1400" b="1" dirty="0"/>
              <a:t>Отвал</a:t>
            </a:r>
            <a:endParaRPr lang="ru-RU" sz="1400" dirty="0"/>
          </a:p>
        </p:txBody>
      </p:sp>
      <p:pic>
        <p:nvPicPr>
          <p:cNvPr id="18" name="Picture 6" descr="E:\Misha\documents\сайт\фотки\вышка.gif"/>
          <p:cNvPicPr>
            <a:picLocks noChangeAspect="1" noChangeArrowheads="1"/>
          </p:cNvPicPr>
          <p:nvPr/>
        </p:nvPicPr>
        <p:blipFill>
          <a:blip r:embed="rId10" cstate="print"/>
          <a:srcRect/>
          <a:stretch>
            <a:fillRect/>
          </a:stretch>
        </p:blipFill>
        <p:spPr bwMode="auto">
          <a:xfrm>
            <a:off x="2984823" y="2383154"/>
            <a:ext cx="1214438" cy="1619250"/>
          </a:xfrm>
          <a:prstGeom prst="rect">
            <a:avLst/>
          </a:prstGeom>
          <a:noFill/>
          <a:ln w="9525">
            <a:noFill/>
            <a:miter lim="800000"/>
            <a:headEnd/>
            <a:tailEnd/>
          </a:ln>
        </p:spPr>
      </p:pic>
      <p:pic>
        <p:nvPicPr>
          <p:cNvPr id="19" name="Picture 14"/>
          <p:cNvPicPr>
            <a:picLocks noChangeAspect="1" noChangeArrowheads="1"/>
          </p:cNvPicPr>
          <p:nvPr/>
        </p:nvPicPr>
        <p:blipFill>
          <a:blip r:embed="rId11" cstate="print"/>
          <a:srcRect/>
          <a:stretch>
            <a:fillRect/>
          </a:stretch>
        </p:blipFill>
        <p:spPr bwMode="auto">
          <a:xfrm rot="-874253">
            <a:off x="2423500" y="2874538"/>
            <a:ext cx="1162050" cy="447675"/>
          </a:xfrm>
          <a:prstGeom prst="rect">
            <a:avLst/>
          </a:prstGeom>
          <a:noFill/>
          <a:ln w="9525">
            <a:noFill/>
            <a:miter lim="800000"/>
            <a:headEnd/>
            <a:tailEnd/>
          </a:ln>
        </p:spPr>
      </p:pic>
      <p:pic>
        <p:nvPicPr>
          <p:cNvPr id="20" name="Picture 13"/>
          <p:cNvPicPr>
            <a:picLocks noChangeAspect="1" noChangeArrowheads="1"/>
          </p:cNvPicPr>
          <p:nvPr/>
        </p:nvPicPr>
        <p:blipFill>
          <a:blip r:embed="rId4" cstate="print"/>
          <a:srcRect/>
          <a:stretch>
            <a:fillRect/>
          </a:stretch>
        </p:blipFill>
        <p:spPr bwMode="auto">
          <a:xfrm rot="-1005177">
            <a:off x="3999236" y="2584767"/>
            <a:ext cx="773112" cy="676275"/>
          </a:xfrm>
          <a:prstGeom prst="rect">
            <a:avLst/>
          </a:prstGeom>
          <a:noFill/>
          <a:ln w="9525">
            <a:noFill/>
            <a:miter lim="800000"/>
            <a:headEnd/>
            <a:tailEnd/>
          </a:ln>
        </p:spPr>
      </p:pic>
      <p:sp>
        <p:nvSpPr>
          <p:cNvPr id="21" name="Прямоугольник 20"/>
          <p:cNvSpPr>
            <a:spLocks noChangeArrowheads="1"/>
          </p:cNvSpPr>
          <p:nvPr/>
        </p:nvSpPr>
        <p:spPr bwMode="auto">
          <a:xfrm>
            <a:off x="2913387" y="3883342"/>
            <a:ext cx="1633537" cy="461963"/>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200" b="1" dirty="0"/>
              <a:t> Система передачи данных</a:t>
            </a:r>
          </a:p>
        </p:txBody>
      </p:sp>
      <p:pic>
        <p:nvPicPr>
          <p:cNvPr id="22" name="Picture 7"/>
          <p:cNvPicPr>
            <a:picLocks noChangeAspect="1" noChangeArrowheads="1"/>
          </p:cNvPicPr>
          <p:nvPr/>
        </p:nvPicPr>
        <p:blipFill>
          <a:blip r:embed="rId12" cstate="print"/>
          <a:srcRect/>
          <a:stretch>
            <a:fillRect/>
          </a:stretch>
        </p:blipFill>
        <p:spPr bwMode="auto">
          <a:xfrm>
            <a:off x="2199001" y="4383410"/>
            <a:ext cx="1381125" cy="793750"/>
          </a:xfrm>
          <a:prstGeom prst="rect">
            <a:avLst/>
          </a:prstGeom>
          <a:noFill/>
          <a:ln w="9525">
            <a:noFill/>
            <a:miter lim="800000"/>
            <a:headEnd/>
            <a:tailEnd/>
          </a:ln>
        </p:spPr>
      </p:pic>
      <p:pic>
        <p:nvPicPr>
          <p:cNvPr id="23" name="Picture 8"/>
          <p:cNvPicPr>
            <a:picLocks noChangeAspect="1" noChangeArrowheads="1"/>
          </p:cNvPicPr>
          <p:nvPr/>
        </p:nvPicPr>
        <p:blipFill>
          <a:blip r:embed="rId13" cstate="print"/>
          <a:srcRect/>
          <a:stretch>
            <a:fillRect/>
          </a:stretch>
        </p:blipFill>
        <p:spPr bwMode="auto">
          <a:xfrm>
            <a:off x="3556323" y="4383411"/>
            <a:ext cx="809625" cy="788987"/>
          </a:xfrm>
          <a:prstGeom prst="rect">
            <a:avLst/>
          </a:prstGeom>
          <a:noFill/>
          <a:ln w="9525">
            <a:noFill/>
            <a:miter lim="800000"/>
            <a:headEnd/>
            <a:tailEnd/>
          </a:ln>
        </p:spPr>
      </p:pic>
      <p:sp>
        <p:nvSpPr>
          <p:cNvPr id="24" name="Двойная стрелка влево/вправо 23"/>
          <p:cNvSpPr/>
          <p:nvPr/>
        </p:nvSpPr>
        <p:spPr>
          <a:xfrm>
            <a:off x="2088232" y="5249168"/>
            <a:ext cx="4714894" cy="484188"/>
          </a:xfrm>
          <a:prstGeom prst="lef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ru-RU" sz="1400" b="1" dirty="0">
                <a:solidFill>
                  <a:srgbClr val="002060"/>
                </a:solidFill>
              </a:rPr>
              <a:t>Самосвалы-роботы</a:t>
            </a:r>
          </a:p>
        </p:txBody>
      </p:sp>
      <p:pic>
        <p:nvPicPr>
          <p:cNvPr id="25" name="Picture 2"/>
          <p:cNvPicPr>
            <a:picLocks noChangeAspect="1" noChangeArrowheads="1"/>
          </p:cNvPicPr>
          <p:nvPr/>
        </p:nvPicPr>
        <p:blipFill>
          <a:blip r:embed="rId14" cstate="print"/>
          <a:srcRect/>
          <a:stretch>
            <a:fillRect/>
          </a:stretch>
        </p:blipFill>
        <p:spPr bwMode="auto">
          <a:xfrm>
            <a:off x="432048" y="2584872"/>
            <a:ext cx="1455136" cy="1266824"/>
          </a:xfrm>
          <a:prstGeom prst="rect">
            <a:avLst/>
          </a:prstGeom>
          <a:noFill/>
          <a:ln w="9525">
            <a:noFill/>
            <a:miter lim="800000"/>
            <a:headEnd/>
            <a:tailEnd/>
          </a:ln>
          <a:effectLst/>
        </p:spPr>
      </p:pic>
      <p:pic>
        <p:nvPicPr>
          <p:cNvPr id="26" name="Picture 3"/>
          <p:cNvPicPr>
            <a:picLocks noChangeAspect="1" noChangeArrowheads="1"/>
          </p:cNvPicPr>
          <p:nvPr/>
        </p:nvPicPr>
        <p:blipFill>
          <a:blip r:embed="rId15" cstate="print"/>
          <a:srcRect/>
          <a:stretch>
            <a:fillRect/>
          </a:stretch>
        </p:blipFill>
        <p:spPr bwMode="auto">
          <a:xfrm>
            <a:off x="6726977" y="3106442"/>
            <a:ext cx="1857388" cy="1238863"/>
          </a:xfrm>
          <a:prstGeom prst="rect">
            <a:avLst/>
          </a:prstGeom>
          <a:noFill/>
          <a:ln w="9525">
            <a:noFill/>
            <a:miter lim="800000"/>
            <a:headEnd/>
            <a:tailEnd/>
          </a:ln>
          <a:effectLst/>
        </p:spPr>
      </p:pic>
      <p:pic>
        <p:nvPicPr>
          <p:cNvPr id="27" name="Picture 4"/>
          <p:cNvPicPr>
            <a:picLocks noChangeAspect="1" noChangeArrowheads="1"/>
          </p:cNvPicPr>
          <p:nvPr/>
        </p:nvPicPr>
        <p:blipFill>
          <a:blip r:embed="rId16" cstate="print"/>
          <a:srcRect/>
          <a:stretch>
            <a:fillRect/>
          </a:stretch>
        </p:blipFill>
        <p:spPr bwMode="auto">
          <a:xfrm>
            <a:off x="441168" y="4313065"/>
            <a:ext cx="1143008" cy="1467623"/>
          </a:xfrm>
          <a:prstGeom prst="rect">
            <a:avLst/>
          </a:prstGeom>
          <a:noFill/>
          <a:ln w="9525">
            <a:noFill/>
            <a:miter lim="800000"/>
            <a:headEnd/>
            <a:tailEnd/>
          </a:ln>
          <a:effectLst/>
        </p:spPr>
      </p:pic>
      <p:pic>
        <p:nvPicPr>
          <p:cNvPr id="28" name="Picture 5"/>
          <p:cNvPicPr>
            <a:picLocks noChangeAspect="1" noChangeArrowheads="1"/>
          </p:cNvPicPr>
          <p:nvPr/>
        </p:nvPicPr>
        <p:blipFill>
          <a:blip r:embed="rId17" cstate="print"/>
          <a:srcRect/>
          <a:stretch>
            <a:fillRect/>
          </a:stretch>
        </p:blipFill>
        <p:spPr bwMode="auto">
          <a:xfrm>
            <a:off x="4736572" y="2523167"/>
            <a:ext cx="1571636" cy="955071"/>
          </a:xfrm>
          <a:prstGeom prst="rect">
            <a:avLst/>
          </a:prstGeom>
          <a:noFill/>
          <a:ln w="9525">
            <a:noFill/>
            <a:miter lim="800000"/>
            <a:headEnd/>
            <a:tailEnd/>
          </a:ln>
          <a:effectLst/>
        </p:spPr>
      </p:pic>
      <p:pic>
        <p:nvPicPr>
          <p:cNvPr id="29" name="Picture 6"/>
          <p:cNvPicPr>
            <a:picLocks noChangeAspect="1" noChangeArrowheads="1"/>
          </p:cNvPicPr>
          <p:nvPr/>
        </p:nvPicPr>
        <p:blipFill>
          <a:blip r:embed="rId18" cstate="print"/>
          <a:srcRect/>
          <a:stretch>
            <a:fillRect/>
          </a:stretch>
        </p:blipFill>
        <p:spPr bwMode="auto">
          <a:xfrm>
            <a:off x="4342140" y="4383411"/>
            <a:ext cx="1000132" cy="750099"/>
          </a:xfrm>
          <a:prstGeom prst="rect">
            <a:avLst/>
          </a:prstGeom>
          <a:noFill/>
          <a:ln w="9525">
            <a:noFill/>
            <a:miter lim="800000"/>
            <a:headEnd/>
            <a:tailEnd/>
          </a:ln>
          <a:effectLst/>
        </p:spPr>
      </p:pic>
      <p:sp>
        <p:nvSpPr>
          <p:cNvPr id="30" name="Прямоугольник 29"/>
          <p:cNvSpPr>
            <a:spLocks noChangeArrowheads="1"/>
          </p:cNvSpPr>
          <p:nvPr/>
        </p:nvSpPr>
        <p:spPr bwMode="auto">
          <a:xfrm>
            <a:off x="6438945" y="4382841"/>
            <a:ext cx="2339752" cy="523220"/>
          </a:xfrm>
          <a:prstGeom prst="rect">
            <a:avLst/>
          </a:prstGeom>
          <a:noFill/>
          <a:ln w="9525">
            <a:noFill/>
            <a:miter lim="800000"/>
            <a:headEnd/>
            <a:tailEnd/>
          </a:ln>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400" b="1" dirty="0"/>
              <a:t>Транспортировка горной массы</a:t>
            </a:r>
            <a:endParaRPr lang="ru-RU" sz="1400" dirty="0"/>
          </a:p>
        </p:txBody>
      </p:sp>
      <p:sp>
        <p:nvSpPr>
          <p:cNvPr id="31" name="Прямоугольник 30"/>
          <p:cNvSpPr>
            <a:spLocks noChangeArrowheads="1"/>
          </p:cNvSpPr>
          <p:nvPr/>
        </p:nvSpPr>
        <p:spPr bwMode="auto">
          <a:xfrm>
            <a:off x="4630015" y="3543417"/>
            <a:ext cx="2000264" cy="400110"/>
          </a:xfrm>
          <a:prstGeom prst="rect">
            <a:avLst/>
          </a:prstGeom>
          <a:noFill/>
          <a:ln w="9525">
            <a:noFill/>
            <a:miter lim="800000"/>
            <a:headEnd/>
            <a:tailEnd/>
          </a:ln>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000" b="1" dirty="0"/>
              <a:t>Дистанционно управляемые погрузчики и грейдеры</a:t>
            </a:r>
            <a:endParaRPr lang="ru-RU" sz="1000" dirty="0"/>
          </a:p>
        </p:txBody>
      </p:sp>
      <p:sp>
        <p:nvSpPr>
          <p:cNvPr id="32" name="Прямоугольник 31"/>
          <p:cNvSpPr>
            <a:spLocks noChangeArrowheads="1"/>
          </p:cNvSpPr>
          <p:nvPr/>
        </p:nvSpPr>
        <p:spPr bwMode="auto">
          <a:xfrm>
            <a:off x="0" y="5753224"/>
            <a:ext cx="2000264" cy="400110"/>
          </a:xfrm>
          <a:prstGeom prst="rect">
            <a:avLst/>
          </a:prstGeom>
          <a:noFill/>
          <a:ln w="9525">
            <a:noFill/>
            <a:miter lim="800000"/>
            <a:headEnd/>
            <a:tailEnd/>
          </a:ln>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000" b="1" dirty="0"/>
              <a:t>Автоматизированные буровзрывные работы</a:t>
            </a:r>
            <a:endParaRPr lang="ru-RU" sz="1000" dirty="0"/>
          </a:p>
        </p:txBody>
      </p:sp>
    </p:spTree>
    <p:extLst>
      <p:ext uri="{BB962C8B-B14F-4D97-AF65-F5344CB8AC3E}">
        <p14:creationId xmlns:p14="http://schemas.microsoft.com/office/powerpoint/2010/main" val="2029454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Номер слайда 1"/>
          <p:cNvSpPr>
            <a:spLocks noGrp="1"/>
          </p:cNvSpPr>
          <p:nvPr>
            <p:ph type="sldNum" sz="quarter" idx="12"/>
          </p:nvPr>
        </p:nvSpPr>
        <p:spPr>
          <a:xfrm>
            <a:off x="10735408" y="6468000"/>
            <a:ext cx="313592" cy="390000"/>
          </a:xfrm>
        </p:spPr>
        <p:txBody>
          <a:bodyPr vert="horz" lIns="95088" tIns="47544" rIns="95088" bIns="47544" rtlCol="0" anchor="ctr"/>
          <a:lstStyle/>
          <a:p>
            <a:r>
              <a:rPr lang="ru-RU" sz="1219" dirty="0">
                <a:solidFill>
                  <a:srgbClr val="002060"/>
                </a:solidFill>
                <a:latin typeface="Arial Narrow" panose="020B0606020202030204" pitchFamily="34" charset="0"/>
              </a:rPr>
              <a:t>4</a:t>
            </a:r>
          </a:p>
        </p:txBody>
      </p:sp>
      <p:pic>
        <p:nvPicPr>
          <p:cNvPr id="31" name="Рисунок 30"/>
          <p:cNvPicPr>
            <a:picLocks noChangeAspect="1"/>
          </p:cNvPicPr>
          <p:nvPr/>
        </p:nvPicPr>
        <p:blipFill>
          <a:blip r:embed="rId3"/>
          <a:stretch>
            <a:fillRect/>
          </a:stretch>
        </p:blipFill>
        <p:spPr>
          <a:xfrm>
            <a:off x="7658524" y="2115880"/>
            <a:ext cx="3096309" cy="2122966"/>
          </a:xfrm>
          <a:prstGeom prst="rect">
            <a:avLst/>
          </a:prstGeom>
        </p:spPr>
      </p:pic>
      <p:sp>
        <p:nvSpPr>
          <p:cNvPr id="18" name="Скругленный прямоугольник 17"/>
          <p:cNvSpPr/>
          <p:nvPr/>
        </p:nvSpPr>
        <p:spPr>
          <a:xfrm>
            <a:off x="1409699" y="4359348"/>
            <a:ext cx="9345134" cy="2317899"/>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ru-RU" sz="1200" b="1" dirty="0">
                <a:solidFill>
                  <a:schemeClr val="tx1"/>
                </a:solidFill>
                <a:latin typeface="Arial Narrow" panose="020B0606020202030204" pitchFamily="34" charset="0"/>
              </a:rPr>
              <a:t>Локализация производства </a:t>
            </a:r>
            <a:r>
              <a:rPr lang="ru-RU" sz="1200" dirty="0">
                <a:solidFill>
                  <a:schemeClr val="tx1"/>
                </a:solidFill>
                <a:latin typeface="Arial Narrow" panose="020B0606020202030204" pitchFamily="34" charset="0"/>
              </a:rPr>
              <a:t>узлов и деталей экскаватора на предприятиях Кузбасса;</a:t>
            </a:r>
          </a:p>
          <a:p>
            <a:pPr marL="285750" indent="-285750">
              <a:buFont typeface="Wingdings" panose="05000000000000000000" pitchFamily="2" charset="2"/>
              <a:buChar char="Ø"/>
            </a:pPr>
            <a:r>
              <a:rPr lang="ru-RU" sz="1200" dirty="0">
                <a:solidFill>
                  <a:schemeClr val="tx1"/>
                </a:solidFill>
                <a:latin typeface="Arial Narrow" panose="020B0606020202030204" pitchFamily="34" charset="0"/>
              </a:rPr>
              <a:t>Снижение отраслевых затрат на добычу 1 тонны угля, и увеличение налоговых поступлений в бюджет всех уровней;</a:t>
            </a:r>
          </a:p>
          <a:p>
            <a:pPr marL="285750" indent="-285750">
              <a:buFont typeface="Wingdings" panose="05000000000000000000" pitchFamily="2" charset="2"/>
              <a:buChar char="Ø"/>
            </a:pPr>
            <a:r>
              <a:rPr lang="ru-RU" sz="1200" dirty="0">
                <a:solidFill>
                  <a:schemeClr val="tx1"/>
                </a:solidFill>
                <a:latin typeface="Arial Narrow" panose="020B0606020202030204" pitchFamily="34" charset="0"/>
              </a:rPr>
              <a:t>Применение наилучших доступных технологий (НДТ), позволит придать дополнительный </a:t>
            </a:r>
            <a:r>
              <a:rPr lang="ru-RU" sz="1200" b="1" dirty="0">
                <a:solidFill>
                  <a:schemeClr val="tx1"/>
                </a:solidFill>
                <a:latin typeface="Arial Narrow" panose="020B0606020202030204" pitchFamily="34" charset="0"/>
              </a:rPr>
              <a:t>импульс в развитие смежных отраслей </a:t>
            </a:r>
            <a:r>
              <a:rPr lang="ru-RU" sz="1200" dirty="0">
                <a:solidFill>
                  <a:schemeClr val="tx1"/>
                </a:solidFill>
                <a:latin typeface="Arial Narrow" panose="020B0606020202030204" pitchFamily="34" charset="0"/>
              </a:rPr>
              <a:t>таких как: приборостроение, цифровые отрасли, металлургия;</a:t>
            </a:r>
          </a:p>
          <a:p>
            <a:pPr marL="285750" indent="-285750">
              <a:buFont typeface="Wingdings" panose="05000000000000000000" pitchFamily="2" charset="2"/>
              <a:buChar char="Ø"/>
            </a:pPr>
            <a:r>
              <a:rPr lang="ru-RU" sz="1200" b="1" dirty="0">
                <a:solidFill>
                  <a:schemeClr val="tx1"/>
                </a:solidFill>
                <a:latin typeface="Arial Narrow" panose="020B0606020202030204" pitchFamily="34" charset="0"/>
              </a:rPr>
              <a:t>Повышение безопасности труда</a:t>
            </a:r>
            <a:r>
              <a:rPr lang="ru-RU" sz="1200" dirty="0">
                <a:solidFill>
                  <a:schemeClr val="tx1"/>
                </a:solidFill>
                <a:latin typeface="Arial Narrow" panose="020B0606020202030204" pitchFamily="34" charset="0"/>
              </a:rPr>
              <a:t> за счет минимизации времени пребывания персонала в потенциально-опасных зонах;</a:t>
            </a:r>
          </a:p>
          <a:p>
            <a:pPr marL="285750" indent="-285750">
              <a:buFont typeface="Wingdings" panose="05000000000000000000" pitchFamily="2" charset="2"/>
              <a:buChar char="Ø"/>
            </a:pPr>
            <a:r>
              <a:rPr lang="ru-RU" sz="1200" b="1" dirty="0">
                <a:solidFill>
                  <a:schemeClr val="tx1"/>
                </a:solidFill>
                <a:latin typeface="Arial Narrow" panose="020B0606020202030204" pitchFamily="34" charset="0"/>
              </a:rPr>
              <a:t>Снижение уровня профессиональных заболеваний </a:t>
            </a:r>
            <a:r>
              <a:rPr lang="ru-RU" sz="1200" dirty="0">
                <a:solidFill>
                  <a:schemeClr val="tx1"/>
                </a:solidFill>
                <a:latin typeface="Arial Narrow" panose="020B0606020202030204" pitchFamily="34" charset="0"/>
              </a:rPr>
              <a:t>у операторов экскаватора (виброболезнь, заболевания органов дыхания);</a:t>
            </a:r>
          </a:p>
          <a:p>
            <a:pPr marL="285750" indent="-285750">
              <a:buFont typeface="Wingdings" panose="05000000000000000000" pitchFamily="2" charset="2"/>
              <a:buChar char="Ø"/>
            </a:pPr>
            <a:r>
              <a:rPr lang="ru-RU" sz="1200" dirty="0">
                <a:solidFill>
                  <a:schemeClr val="tx1"/>
                </a:solidFill>
                <a:latin typeface="Arial Narrow" panose="020B0606020202030204" pitchFamily="34" charset="0"/>
              </a:rPr>
              <a:t>Реализация программы «</a:t>
            </a:r>
            <a:r>
              <a:rPr lang="ru-RU" sz="1200" b="1" dirty="0" err="1">
                <a:solidFill>
                  <a:schemeClr val="tx1"/>
                </a:solidFill>
                <a:latin typeface="Arial Narrow" panose="020B0606020202030204" pitchFamily="34" charset="0"/>
              </a:rPr>
              <a:t>Импортозамещение</a:t>
            </a:r>
            <a:r>
              <a:rPr lang="ru-RU" sz="1200" dirty="0">
                <a:solidFill>
                  <a:schemeClr val="tx1"/>
                </a:solidFill>
                <a:latin typeface="Arial Narrow" panose="020B0606020202030204" pitchFamily="34" charset="0"/>
              </a:rPr>
              <a:t>» позволит снизить зависимость горно-промышленной отрасли от внешних факторов, потенциальное использование не менее, чем в 20 субъектах РФ;</a:t>
            </a:r>
          </a:p>
          <a:p>
            <a:pPr marL="285750" indent="-285750">
              <a:buFont typeface="Wingdings" panose="05000000000000000000" pitchFamily="2" charset="2"/>
              <a:buChar char="Ø"/>
            </a:pPr>
            <a:r>
              <a:rPr lang="ru-RU" sz="1200" dirty="0">
                <a:solidFill>
                  <a:schemeClr val="tx1"/>
                </a:solidFill>
                <a:latin typeface="Arial Narrow" panose="020B0606020202030204" pitchFamily="34" charset="0"/>
              </a:rPr>
              <a:t>Позволит вывести на </a:t>
            </a:r>
            <a:r>
              <a:rPr lang="ru-RU" sz="1200" b="1" dirty="0">
                <a:solidFill>
                  <a:schemeClr val="tx1"/>
                </a:solidFill>
                <a:latin typeface="Arial Narrow" panose="020B0606020202030204" pitchFamily="34" charset="0"/>
              </a:rPr>
              <a:t>международный рынок</a:t>
            </a:r>
            <a:r>
              <a:rPr lang="ru-RU" sz="1200" dirty="0">
                <a:solidFill>
                  <a:schemeClr val="tx1"/>
                </a:solidFill>
                <a:latin typeface="Arial Narrow" panose="020B0606020202030204" pitchFamily="34" charset="0"/>
              </a:rPr>
              <a:t>, конкурентоспособный экскаватор большей единичной мощности (страны СНГ, ЮАР, Индия);</a:t>
            </a:r>
          </a:p>
          <a:p>
            <a:pPr marL="285750" indent="-285750">
              <a:buFont typeface="Wingdings" panose="05000000000000000000" pitchFamily="2" charset="2"/>
              <a:buChar char="Ø"/>
            </a:pPr>
            <a:r>
              <a:rPr lang="ru-RU" sz="1200" dirty="0">
                <a:solidFill>
                  <a:schemeClr val="tx1"/>
                </a:solidFill>
                <a:latin typeface="Arial Narrow" panose="020B0606020202030204" pitchFamily="34" charset="0"/>
              </a:rPr>
              <a:t>Поставка </a:t>
            </a:r>
            <a:r>
              <a:rPr lang="ru-RU" sz="1200" b="1" dirty="0">
                <a:solidFill>
                  <a:schemeClr val="tx1"/>
                </a:solidFill>
                <a:latin typeface="Arial Narrow" panose="020B0606020202030204" pitchFamily="34" charset="0"/>
              </a:rPr>
              <a:t>инновационного оборудования </a:t>
            </a:r>
            <a:r>
              <a:rPr lang="ru-RU" sz="1200" dirty="0">
                <a:solidFill>
                  <a:schemeClr val="tx1"/>
                </a:solidFill>
                <a:latin typeface="Arial Narrow" panose="020B0606020202030204" pitchFamily="34" charset="0"/>
              </a:rPr>
              <a:t>совместно с программным модулем проекта «Цифровое горное предприятие» (пакетное решение).</a:t>
            </a:r>
            <a:endParaRPr lang="ru-RU" sz="1100" dirty="0">
              <a:solidFill>
                <a:schemeClr val="tx1"/>
              </a:solidFill>
              <a:latin typeface="Arial Narrow" panose="020B0606020202030204" pitchFamily="34" charset="0"/>
            </a:endParaRPr>
          </a:p>
        </p:txBody>
      </p:sp>
      <p:sp>
        <p:nvSpPr>
          <p:cNvPr id="20" name="Скругленный прямоугольник 19"/>
          <p:cNvSpPr/>
          <p:nvPr/>
        </p:nvSpPr>
        <p:spPr>
          <a:xfrm>
            <a:off x="1409699" y="692525"/>
            <a:ext cx="9345134" cy="1306397"/>
          </a:xfrm>
          <a:prstGeom prst="roundRect">
            <a:avLst/>
          </a:prstGeom>
          <a:solidFill>
            <a:schemeClr val="accent1">
              <a:lumMod val="20000"/>
              <a:lumOff val="80000"/>
            </a:schemeClr>
          </a:solidFill>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ü"/>
            </a:pPr>
            <a:r>
              <a:rPr lang="ru-RU" sz="1200" dirty="0">
                <a:solidFill>
                  <a:schemeClr val="tx1"/>
                </a:solidFill>
                <a:latin typeface="Arial Narrow" panose="020B0606020202030204" pitchFamily="34" charset="0"/>
              </a:rPr>
              <a:t>Передовые решения в области сбора и передачи данных с устройств контроля, интегрированных в программное обеспечение экскаватора, позволят связать машину с другими участниками производственно-технологической цепочки и передавать полученные данные для последующего анализа в </a:t>
            </a:r>
            <a:r>
              <a:rPr lang="ru-RU" sz="1200" b="1" dirty="0">
                <a:solidFill>
                  <a:schemeClr val="tx1"/>
                </a:solidFill>
                <a:latin typeface="Arial Narrow" panose="020B0606020202030204" pitchFamily="34" charset="0"/>
              </a:rPr>
              <a:t>Едином Диспетчерском центре</a:t>
            </a:r>
            <a:r>
              <a:rPr lang="ru-RU" sz="1200" dirty="0">
                <a:solidFill>
                  <a:schemeClr val="tx1"/>
                </a:solidFill>
                <a:latin typeface="Arial Narrow" panose="020B0606020202030204" pitchFamily="34" charset="0"/>
              </a:rPr>
              <a:t>;</a:t>
            </a:r>
          </a:p>
          <a:p>
            <a:pPr marL="285750" indent="-285750">
              <a:buFont typeface="Wingdings" panose="05000000000000000000" pitchFamily="2" charset="2"/>
              <a:buChar char="ü"/>
            </a:pPr>
            <a:r>
              <a:rPr lang="ru-RU" sz="1200" dirty="0">
                <a:solidFill>
                  <a:schemeClr val="tx1"/>
                </a:solidFill>
                <a:latin typeface="Arial Narrow" panose="020B0606020202030204" pitchFamily="34" charset="0"/>
              </a:rPr>
              <a:t>Возможности создания </a:t>
            </a:r>
            <a:r>
              <a:rPr lang="ru-RU" sz="1200" b="1" dirty="0">
                <a:solidFill>
                  <a:schemeClr val="tx1"/>
                </a:solidFill>
                <a:latin typeface="Arial Narrow" panose="020B0606020202030204" pitchFamily="34" charset="0"/>
              </a:rPr>
              <a:t>дистанционного управления </a:t>
            </a:r>
            <a:r>
              <a:rPr lang="ru-RU" sz="1200" dirty="0">
                <a:solidFill>
                  <a:schemeClr val="tx1"/>
                </a:solidFill>
                <a:latin typeface="Arial Narrow" panose="020B0606020202030204" pitchFamily="34" charset="0"/>
              </a:rPr>
              <a:t>экскаватором с борта карьера;</a:t>
            </a:r>
          </a:p>
          <a:p>
            <a:pPr marL="285750" indent="-285750">
              <a:buFont typeface="Wingdings" panose="05000000000000000000" pitchFamily="2" charset="2"/>
              <a:buChar char="ü"/>
            </a:pPr>
            <a:r>
              <a:rPr lang="ru-RU" sz="1200" dirty="0" err="1">
                <a:solidFill>
                  <a:schemeClr val="tx1"/>
                </a:solidFill>
                <a:latin typeface="Arial Narrow" panose="020B0606020202030204" pitchFamily="34" charset="0"/>
              </a:rPr>
              <a:t>Внедрениеуправленческой</a:t>
            </a:r>
            <a:r>
              <a:rPr lang="ru-RU" sz="1200" dirty="0">
                <a:solidFill>
                  <a:schemeClr val="tx1"/>
                </a:solidFill>
                <a:latin typeface="Arial Narrow" panose="020B0606020202030204" pitchFamily="34" charset="0"/>
              </a:rPr>
              <a:t> платформы «Цифровое горное предприятие» позволит обеспечить контроль за основными параметрами процесса, на всех стадиях производственно-технологической  и транспортно-логистической цепочки, а также обеспечит </a:t>
            </a:r>
            <a:r>
              <a:rPr lang="ru-RU" sz="1200" b="1" dirty="0">
                <a:solidFill>
                  <a:schemeClr val="tx1"/>
                </a:solidFill>
                <a:latin typeface="Arial Narrow" panose="020B0606020202030204" pitchFamily="34" charset="0"/>
              </a:rPr>
              <a:t>оперативность управленческих решений </a:t>
            </a:r>
            <a:r>
              <a:rPr lang="ru-RU" sz="1200" dirty="0">
                <a:solidFill>
                  <a:schemeClr val="tx1"/>
                </a:solidFill>
                <a:latin typeface="Arial Narrow" panose="020B0606020202030204" pitchFamily="34" charset="0"/>
              </a:rPr>
              <a:t>по повышению эффективности использования техники в карьере </a:t>
            </a:r>
            <a:r>
              <a:rPr lang="ru-RU" sz="1200" b="1" dirty="0">
                <a:solidFill>
                  <a:schemeClr val="tx1"/>
                </a:solidFill>
                <a:latin typeface="Arial Narrow" panose="020B0606020202030204" pitchFamily="34" charset="0"/>
              </a:rPr>
              <a:t>в режиме реального времени</a:t>
            </a:r>
            <a:r>
              <a:rPr lang="ru-RU" sz="1200" dirty="0">
                <a:solidFill>
                  <a:schemeClr val="tx1"/>
                </a:solidFill>
                <a:latin typeface="Arial Narrow" panose="020B0606020202030204" pitchFamily="34" charset="0"/>
              </a:rPr>
              <a:t>.</a:t>
            </a:r>
          </a:p>
        </p:txBody>
      </p:sp>
      <p:sp>
        <p:nvSpPr>
          <p:cNvPr id="12" name="TextBox 11"/>
          <p:cNvSpPr txBox="1"/>
          <p:nvPr/>
        </p:nvSpPr>
        <p:spPr>
          <a:xfrm rot="2782976">
            <a:off x="4763570" y="2455848"/>
            <a:ext cx="615553" cy="1432540"/>
          </a:xfrm>
          <a:prstGeom prst="rect">
            <a:avLst/>
          </a:prstGeom>
          <a:noFill/>
          <a:scene3d>
            <a:camera prst="orthographicFront">
              <a:rot lat="1200000" lon="0" rev="0"/>
            </a:camera>
            <a:lightRig rig="threePt" dir="t"/>
          </a:scene3d>
        </p:spPr>
        <p:txBody>
          <a:bodyPr vert="vert270" wrap="square" rtlCol="0">
            <a:spAutoFit/>
          </a:bodyPr>
          <a:lstStyle/>
          <a:p>
            <a:r>
              <a:rPr lang="ru-RU" sz="1400" dirty="0">
                <a:latin typeface="Arial Narrow" panose="020B0606020202030204" pitchFamily="34" charset="0"/>
              </a:rPr>
              <a:t>Инновационный</a:t>
            </a:r>
            <a:r>
              <a:rPr lang="ru-RU" sz="1200" dirty="0"/>
              <a:t> </a:t>
            </a:r>
            <a:r>
              <a:rPr lang="ru-RU" sz="1400" dirty="0">
                <a:latin typeface="Arial Narrow" panose="020B0606020202030204" pitchFamily="34" charset="0"/>
              </a:rPr>
              <a:t>экскаватор </a:t>
            </a:r>
          </a:p>
        </p:txBody>
      </p:sp>
      <p:sp>
        <p:nvSpPr>
          <p:cNvPr id="13" name="Блок-схема: извлечение 12"/>
          <p:cNvSpPr/>
          <p:nvPr/>
        </p:nvSpPr>
        <p:spPr>
          <a:xfrm>
            <a:off x="4772007" y="2604978"/>
            <a:ext cx="2761160" cy="1310851"/>
          </a:xfrm>
          <a:prstGeom prst="flowChartExtra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rot="2788368">
            <a:off x="6466806" y="2877479"/>
            <a:ext cx="1196915" cy="523220"/>
          </a:xfrm>
          <a:prstGeom prst="rect">
            <a:avLst/>
          </a:prstGeom>
          <a:noFill/>
        </p:spPr>
        <p:txBody>
          <a:bodyPr wrap="square" rtlCol="0">
            <a:spAutoFit/>
          </a:bodyPr>
          <a:lstStyle/>
          <a:p>
            <a:r>
              <a:rPr lang="ru-RU" sz="1400" dirty="0">
                <a:latin typeface="Arial Narrow" panose="020B0606020202030204" pitchFamily="34" charset="0"/>
              </a:rPr>
              <a:t>Робот самосвал </a:t>
            </a:r>
          </a:p>
        </p:txBody>
      </p:sp>
      <p:sp>
        <p:nvSpPr>
          <p:cNvPr id="16" name="TextBox 15"/>
          <p:cNvSpPr txBox="1"/>
          <p:nvPr/>
        </p:nvSpPr>
        <p:spPr>
          <a:xfrm>
            <a:off x="5359551" y="3297116"/>
            <a:ext cx="1524690" cy="523220"/>
          </a:xfrm>
          <a:prstGeom prst="rect">
            <a:avLst/>
          </a:prstGeom>
          <a:noFill/>
        </p:spPr>
        <p:txBody>
          <a:bodyPr wrap="square" rtlCol="0">
            <a:spAutoFit/>
          </a:bodyPr>
          <a:lstStyle/>
          <a:p>
            <a:pPr algn="ctr"/>
            <a:r>
              <a:rPr lang="ru-RU" sz="1400" dirty="0">
                <a:latin typeface="Arial Narrow" panose="020B0606020202030204" pitchFamily="34" charset="0"/>
              </a:rPr>
              <a:t>Цифровое горное предприятие</a:t>
            </a:r>
            <a:endParaRPr lang="ru-RU" sz="1400" dirty="0"/>
          </a:p>
        </p:txBody>
      </p:sp>
      <p:sp>
        <p:nvSpPr>
          <p:cNvPr id="22" name="Прямоугольник 21"/>
          <p:cNvSpPr/>
          <p:nvPr/>
        </p:nvSpPr>
        <p:spPr>
          <a:xfrm>
            <a:off x="1153389" y="6786"/>
            <a:ext cx="9905999" cy="668213"/>
          </a:xfrm>
          <a:prstGeom prst="rect">
            <a:avLst/>
          </a:prstGeom>
          <a:solidFill>
            <a:srgbClr val="CECCCC">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b="1" dirty="0">
                <a:solidFill>
                  <a:schemeClr val="accent5">
                    <a:lumMod val="50000"/>
                  </a:schemeClr>
                </a:solidFill>
                <a:latin typeface="Arial Narrow" panose="020B0606020202030204" pitchFamily="34" charset="0"/>
                <a:cs typeface="Arial" panose="020B0604020202020204" pitchFamily="34" charset="0"/>
              </a:rPr>
              <a:t>ЗНАЧЕНИЕ ПРОЕКТА  ДЛЯ  КУЗБАССА  И  ОТРАСЛИ</a:t>
            </a:r>
          </a:p>
        </p:txBody>
      </p:sp>
      <p:cxnSp>
        <p:nvCxnSpPr>
          <p:cNvPr id="24" name="Прямая соединительная линия 23"/>
          <p:cNvCxnSpPr/>
          <p:nvPr/>
        </p:nvCxnSpPr>
        <p:spPr>
          <a:xfrm>
            <a:off x="1143000" y="668214"/>
            <a:ext cx="9906000" cy="678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9602313" y="1"/>
            <a:ext cx="0" cy="652693"/>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Рисунок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4248" y="40037"/>
            <a:ext cx="1036777" cy="594994"/>
          </a:xfrm>
          <a:prstGeom prst="rect">
            <a:avLst/>
          </a:prstGeom>
          <a:effectLst/>
        </p:spPr>
      </p:pic>
      <p:sp>
        <p:nvSpPr>
          <p:cNvPr id="2" name="TextBox 1"/>
          <p:cNvSpPr txBox="1"/>
          <p:nvPr/>
        </p:nvSpPr>
        <p:spPr>
          <a:xfrm>
            <a:off x="5698823" y="3991320"/>
            <a:ext cx="907621" cy="307777"/>
          </a:xfrm>
          <a:prstGeom prst="rect">
            <a:avLst/>
          </a:prstGeom>
          <a:noFill/>
        </p:spPr>
        <p:txBody>
          <a:bodyPr wrap="none" rtlCol="0">
            <a:spAutoFit/>
          </a:bodyPr>
          <a:lstStyle/>
          <a:p>
            <a:r>
              <a:rPr lang="ru-RU" sz="1400" dirty="0">
                <a:latin typeface="Arial Narrow" panose="020B0606020202030204" pitchFamily="34" charset="0"/>
              </a:rPr>
              <a:t>Мини-ТЭЦ</a:t>
            </a:r>
            <a:endParaRPr lang="ru-RU" dirty="0">
              <a:latin typeface="Arial Narrow" panose="020B0606020202030204" pitchFamily="34" charset="0"/>
            </a:endParaRPr>
          </a:p>
        </p:txBody>
      </p:sp>
      <p:pic>
        <p:nvPicPr>
          <p:cNvPr id="19" name="Рисунок 18" descr="Изображение выглядит как небо, транспорт, лодка, внешний&#10;&#10;Автоматически созданное описание">
            <a:extLst>
              <a:ext uri="{FF2B5EF4-FFF2-40B4-BE49-F238E27FC236}">
                <a16:creationId xmlns:a16="http://schemas.microsoft.com/office/drawing/2014/main" id="{3D1500B1-8696-5342-9CB3-F8B712624834}"/>
              </a:ext>
            </a:extLst>
          </p:cNvPr>
          <p:cNvPicPr>
            <a:picLocks noChangeAspect="1"/>
          </p:cNvPicPr>
          <p:nvPr/>
        </p:nvPicPr>
        <p:blipFill>
          <a:blip r:embed="rId5"/>
          <a:stretch>
            <a:fillRect/>
          </a:stretch>
        </p:blipFill>
        <p:spPr>
          <a:xfrm>
            <a:off x="1380846" y="2059172"/>
            <a:ext cx="2990057" cy="2179674"/>
          </a:xfrm>
          <a:prstGeom prst="rect">
            <a:avLst/>
          </a:prstGeom>
        </p:spPr>
      </p:pic>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4792" y="64710"/>
            <a:ext cx="2256555" cy="483003"/>
          </a:xfrm>
          <a:prstGeom prst="rect">
            <a:avLst/>
          </a:prstGeom>
        </p:spPr>
      </p:pic>
    </p:spTree>
    <p:extLst>
      <p:ext uri="{BB962C8B-B14F-4D97-AF65-F5344CB8AC3E}">
        <p14:creationId xmlns:p14="http://schemas.microsoft.com/office/powerpoint/2010/main" val="342921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Прямоугольник 59"/>
          <p:cNvSpPr/>
          <p:nvPr/>
        </p:nvSpPr>
        <p:spPr>
          <a:xfrm>
            <a:off x="1143000" y="0"/>
            <a:ext cx="9906000" cy="517326"/>
          </a:xfrm>
          <a:prstGeom prst="rect">
            <a:avLst/>
          </a:prstGeom>
          <a:solidFill>
            <a:schemeClr val="tx2">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rgbClr val="002060"/>
                </a:solidFill>
                <a:latin typeface="Arial Narrow" panose="020B0606020202030204" pitchFamily="34" charset="0"/>
              </a:rPr>
              <a:t>ЦЕЛЕВЫЕ ПОКАЗАТЕЛИ РОБОТА–САМОСВАЛА ЧЕЛНОЧНОГО ТИПА</a:t>
            </a:r>
          </a:p>
        </p:txBody>
      </p:sp>
      <p:cxnSp>
        <p:nvCxnSpPr>
          <p:cNvPr id="68" name="Прямая соединительная линия 67"/>
          <p:cNvCxnSpPr/>
          <p:nvPr/>
        </p:nvCxnSpPr>
        <p:spPr>
          <a:xfrm>
            <a:off x="1143000" y="510541"/>
            <a:ext cx="9906000" cy="6785"/>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69" name="Picture 17" descr="C:\Users\a.osipov\Desktop\Работа (архив)\Исходники для презентация\Логотип СДС-Уголь.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0636" y="34703"/>
            <a:ext cx="737552" cy="423949"/>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Прямая соединительная линия 69"/>
          <p:cNvCxnSpPr/>
          <p:nvPr/>
        </p:nvCxnSpPr>
        <p:spPr>
          <a:xfrm>
            <a:off x="10029824" y="34703"/>
            <a:ext cx="0" cy="42394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AutoShape 10"/>
          <p:cNvSpPr>
            <a:spLocks noChangeArrowheads="1"/>
          </p:cNvSpPr>
          <p:nvPr/>
        </p:nvSpPr>
        <p:spPr bwMode="auto">
          <a:xfrm>
            <a:off x="7112977" y="1033479"/>
            <a:ext cx="2498402" cy="504000"/>
          </a:xfrm>
          <a:prstGeom prst="roundRect">
            <a:avLst>
              <a:gd name="adj" fmla="val 16667"/>
            </a:avLst>
          </a:prstGeom>
          <a:gradFill rotWithShape="1">
            <a:gsLst>
              <a:gs pos="0">
                <a:schemeClr val="accent4">
                  <a:lumMod val="75000"/>
                </a:schemeClr>
              </a:gs>
              <a:gs pos="100000">
                <a:schemeClr val="accent4">
                  <a:lumMod val="60000"/>
                  <a:lumOff val="40000"/>
                </a:schemeClr>
              </a:gs>
            </a:gsLst>
            <a:lin ang="2700000" scaled="1"/>
          </a:gradFill>
          <a:ln>
            <a:noFill/>
          </a:ln>
          <a:effectLst>
            <a:outerShdw dist="107763" dir="2700000" algn="ctr" rotWithShape="0">
              <a:srgbClr val="808080"/>
            </a:outerShdw>
          </a:effectLst>
          <a:scene3d>
            <a:camera prst="orthographicFront"/>
            <a:lightRig rig="threePt" dir="t"/>
          </a:scene3d>
          <a:sp3d extrusionH="76200" contourW="12700">
            <a:extrusionClr>
              <a:schemeClr val="bg1"/>
            </a:extrusionClr>
            <a:contourClr>
              <a:schemeClr val="bg1"/>
            </a:contourClr>
          </a:sp3d>
        </p:spPr>
        <p:txBody>
          <a:bodyPr wrap="none" anchor="ctr"/>
          <a:lstStyle/>
          <a:p>
            <a:pPr algn="ctr" latinLnBrk="1"/>
            <a:r>
              <a:rPr kumimoji="1" lang="ru-RU" altLang="ko-KR" sz="1400" b="1" dirty="0">
                <a:solidFill>
                  <a:srgbClr val="002060"/>
                </a:solidFill>
                <a:latin typeface="Arial Narrow" panose="020B0606020202030204" pitchFamily="34" charset="0"/>
                <a:ea typeface="Gulim" pitchFamily="34" charset="-127"/>
              </a:rPr>
              <a:t>Сокращение времени на</a:t>
            </a:r>
          </a:p>
          <a:p>
            <a:pPr algn="ctr" latinLnBrk="1"/>
            <a:r>
              <a:rPr kumimoji="1" lang="ru-RU" altLang="ko-KR" sz="1400" b="1" dirty="0" err="1">
                <a:solidFill>
                  <a:srgbClr val="002060"/>
                </a:solidFill>
                <a:latin typeface="Arial Narrow" panose="020B0606020202030204" pitchFamily="34" charset="0"/>
                <a:ea typeface="Gulim" pitchFamily="34" charset="-127"/>
              </a:rPr>
              <a:t>пересменок</a:t>
            </a:r>
            <a:endParaRPr kumimoji="1" lang="en-US" altLang="ko-KR" sz="1400" b="1" dirty="0">
              <a:solidFill>
                <a:srgbClr val="002060"/>
              </a:solidFill>
              <a:latin typeface="Arial Narrow" panose="020B0606020202030204" pitchFamily="34" charset="0"/>
              <a:ea typeface="Gulim" pitchFamily="34" charset="-127"/>
            </a:endParaRPr>
          </a:p>
        </p:txBody>
      </p:sp>
      <p:sp>
        <p:nvSpPr>
          <p:cNvPr id="62" name="AutoShape 10"/>
          <p:cNvSpPr>
            <a:spLocks noChangeArrowheads="1"/>
          </p:cNvSpPr>
          <p:nvPr/>
        </p:nvSpPr>
        <p:spPr bwMode="auto">
          <a:xfrm>
            <a:off x="7148146" y="1617365"/>
            <a:ext cx="2497905" cy="504000"/>
          </a:xfrm>
          <a:prstGeom prst="roundRect">
            <a:avLst>
              <a:gd name="adj" fmla="val 16667"/>
            </a:avLst>
          </a:prstGeom>
          <a:gradFill rotWithShape="1">
            <a:gsLst>
              <a:gs pos="0">
                <a:schemeClr val="accent4">
                  <a:lumMod val="75000"/>
                </a:schemeClr>
              </a:gs>
              <a:gs pos="100000">
                <a:schemeClr val="accent4">
                  <a:lumMod val="60000"/>
                  <a:lumOff val="40000"/>
                </a:schemeClr>
              </a:gs>
            </a:gsLst>
            <a:lin ang="2700000" scaled="1"/>
          </a:gradFill>
          <a:ln>
            <a:noFill/>
          </a:ln>
          <a:effectLst>
            <a:outerShdw dist="107763" dir="2700000" algn="ctr" rotWithShape="0">
              <a:srgbClr val="808080"/>
            </a:outerShdw>
          </a:effectLst>
          <a:scene3d>
            <a:camera prst="orthographicFront"/>
            <a:lightRig rig="threePt" dir="t"/>
          </a:scene3d>
          <a:sp3d extrusionH="76200" contourW="12700">
            <a:extrusionClr>
              <a:schemeClr val="bg1"/>
            </a:extrusionClr>
            <a:contourClr>
              <a:schemeClr val="bg1"/>
            </a:contourClr>
          </a:sp3d>
        </p:spPr>
        <p:txBody>
          <a:bodyPr wrap="none" anchor="ctr"/>
          <a:lstStyle/>
          <a:p>
            <a:pPr algn="ctr" latinLnBrk="1"/>
            <a:r>
              <a:rPr kumimoji="1" lang="ru-RU" altLang="ko-KR" sz="1400" b="1" dirty="0">
                <a:solidFill>
                  <a:srgbClr val="002060"/>
                </a:solidFill>
                <a:latin typeface="Arial Narrow" panose="020B0606020202030204" pitchFamily="34" charset="0"/>
                <a:ea typeface="Gulim" pitchFamily="34" charset="-127"/>
              </a:rPr>
              <a:t>Исключение времени на </a:t>
            </a:r>
          </a:p>
          <a:p>
            <a:pPr algn="ctr" latinLnBrk="1"/>
            <a:r>
              <a:rPr kumimoji="1" lang="ru-RU" altLang="ko-KR" sz="1400" b="1" dirty="0">
                <a:solidFill>
                  <a:srgbClr val="002060"/>
                </a:solidFill>
                <a:latin typeface="Arial Narrow" panose="020B0606020202030204" pitchFamily="34" charset="0"/>
                <a:ea typeface="Gulim" pitchFamily="34" charset="-127"/>
              </a:rPr>
              <a:t>обеденный перерыв</a:t>
            </a:r>
            <a:endParaRPr kumimoji="1" lang="en-US" altLang="ko-KR" sz="1400" b="1" dirty="0">
              <a:solidFill>
                <a:srgbClr val="002060"/>
              </a:solidFill>
              <a:latin typeface="Arial Narrow" panose="020B0606020202030204" pitchFamily="34" charset="0"/>
              <a:ea typeface="Gulim" pitchFamily="34" charset="-127"/>
            </a:endParaRPr>
          </a:p>
        </p:txBody>
      </p:sp>
      <p:sp>
        <p:nvSpPr>
          <p:cNvPr id="63" name="AutoShape 14"/>
          <p:cNvSpPr>
            <a:spLocks noChangeArrowheads="1"/>
          </p:cNvSpPr>
          <p:nvPr/>
        </p:nvSpPr>
        <p:spPr bwMode="auto">
          <a:xfrm>
            <a:off x="9669883" y="1036170"/>
            <a:ext cx="1261996" cy="518710"/>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600" b="1" dirty="0">
                <a:solidFill>
                  <a:srgbClr val="FFFFFF"/>
                </a:solidFill>
                <a:latin typeface="Arial Narrow" panose="020B0606020202030204" pitchFamily="34" charset="0"/>
                <a:ea typeface="Gulim" pitchFamily="34" charset="-127"/>
              </a:rPr>
              <a:t>-20 мин./смена</a:t>
            </a:r>
            <a:endParaRPr kumimoji="1" lang="en-US" altLang="ko-KR" sz="1600" b="1" dirty="0">
              <a:solidFill>
                <a:srgbClr val="FFFFFF"/>
              </a:solidFill>
              <a:latin typeface="Arial Narrow" panose="020B0606020202030204" pitchFamily="34" charset="0"/>
              <a:ea typeface="Gulim" pitchFamily="34" charset="-127"/>
            </a:endParaRPr>
          </a:p>
        </p:txBody>
      </p:sp>
      <p:sp>
        <p:nvSpPr>
          <p:cNvPr id="67" name="AutoShape 10"/>
          <p:cNvSpPr>
            <a:spLocks noChangeArrowheads="1"/>
          </p:cNvSpPr>
          <p:nvPr/>
        </p:nvSpPr>
        <p:spPr bwMode="auto">
          <a:xfrm>
            <a:off x="7134225" y="2207059"/>
            <a:ext cx="2564082" cy="504000"/>
          </a:xfrm>
          <a:prstGeom prst="roundRect">
            <a:avLst>
              <a:gd name="adj" fmla="val 16667"/>
            </a:avLst>
          </a:prstGeom>
          <a:gradFill rotWithShape="1">
            <a:gsLst>
              <a:gs pos="0">
                <a:schemeClr val="accent4">
                  <a:lumMod val="75000"/>
                </a:schemeClr>
              </a:gs>
              <a:gs pos="100000">
                <a:schemeClr val="accent4">
                  <a:lumMod val="60000"/>
                  <a:lumOff val="40000"/>
                </a:schemeClr>
              </a:gs>
            </a:gsLst>
            <a:lin ang="2700000" scaled="1"/>
          </a:gradFill>
          <a:ln>
            <a:noFill/>
          </a:ln>
          <a:effectLst>
            <a:outerShdw dist="107763" dir="2700000" algn="ctr" rotWithShape="0">
              <a:srgbClr val="808080"/>
            </a:outerShdw>
          </a:effectLst>
          <a:scene3d>
            <a:camera prst="orthographicFront"/>
            <a:lightRig rig="threePt" dir="t"/>
          </a:scene3d>
          <a:sp3d extrusionH="76200" contourW="12700">
            <a:extrusionClr>
              <a:schemeClr val="bg1"/>
            </a:extrusionClr>
            <a:contourClr>
              <a:schemeClr val="bg1"/>
            </a:contourClr>
          </a:sp3d>
        </p:spPr>
        <p:txBody>
          <a:bodyPr wrap="none" anchor="ctr"/>
          <a:lstStyle/>
          <a:p>
            <a:pPr algn="ctr" latinLnBrk="1"/>
            <a:r>
              <a:rPr kumimoji="1" lang="ru-RU" altLang="ko-KR" sz="1400" b="1" dirty="0">
                <a:solidFill>
                  <a:srgbClr val="002060"/>
                </a:solidFill>
                <a:latin typeface="Arial Narrow" panose="020B0606020202030204" pitchFamily="34" charset="0"/>
                <a:ea typeface="Gulim" pitchFamily="34" charset="-127"/>
              </a:rPr>
              <a:t>Исключение времени на личные </a:t>
            </a:r>
          </a:p>
          <a:p>
            <a:pPr algn="ctr" latinLnBrk="1"/>
            <a:r>
              <a:rPr kumimoji="1" lang="ru-RU" altLang="ko-KR" sz="1400" b="1" dirty="0">
                <a:solidFill>
                  <a:srgbClr val="002060"/>
                </a:solidFill>
                <a:latin typeface="Arial Narrow" panose="020B0606020202030204" pitchFamily="34" charset="0"/>
                <a:ea typeface="Gulim" pitchFamily="34" charset="-127"/>
              </a:rPr>
              <a:t>надобности </a:t>
            </a:r>
            <a:endParaRPr kumimoji="1" lang="en-US" altLang="ko-KR" sz="1400" b="1" dirty="0">
              <a:solidFill>
                <a:srgbClr val="002060"/>
              </a:solidFill>
              <a:latin typeface="Arial Narrow" panose="020B0606020202030204" pitchFamily="34" charset="0"/>
              <a:ea typeface="Gulim" pitchFamily="34" charset="-127"/>
            </a:endParaRPr>
          </a:p>
        </p:txBody>
      </p:sp>
      <p:sp>
        <p:nvSpPr>
          <p:cNvPr id="71" name="AutoShape 14"/>
          <p:cNvSpPr>
            <a:spLocks noChangeArrowheads="1"/>
          </p:cNvSpPr>
          <p:nvPr/>
        </p:nvSpPr>
        <p:spPr bwMode="auto">
          <a:xfrm>
            <a:off x="9710804" y="2209638"/>
            <a:ext cx="1261996" cy="518710"/>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600" b="1" dirty="0">
                <a:solidFill>
                  <a:srgbClr val="FFFFFF"/>
                </a:solidFill>
                <a:latin typeface="Arial Narrow" panose="020B0606020202030204" pitchFamily="34" charset="0"/>
                <a:ea typeface="Gulim" pitchFamily="34" charset="-127"/>
              </a:rPr>
              <a:t>-16 мин./смена</a:t>
            </a:r>
            <a:endParaRPr kumimoji="1" lang="en-US" altLang="ko-KR" sz="1600" b="1" dirty="0">
              <a:solidFill>
                <a:srgbClr val="FFFFFF"/>
              </a:solidFill>
              <a:latin typeface="Arial Narrow" panose="020B0606020202030204" pitchFamily="34" charset="0"/>
              <a:ea typeface="Gulim" pitchFamily="34" charset="-127"/>
            </a:endParaRPr>
          </a:p>
        </p:txBody>
      </p:sp>
      <p:sp>
        <p:nvSpPr>
          <p:cNvPr id="72" name="AutoShape 10"/>
          <p:cNvSpPr>
            <a:spLocks noChangeArrowheads="1"/>
          </p:cNvSpPr>
          <p:nvPr/>
        </p:nvSpPr>
        <p:spPr bwMode="auto">
          <a:xfrm>
            <a:off x="7140088" y="2752319"/>
            <a:ext cx="2557405" cy="584362"/>
          </a:xfrm>
          <a:prstGeom prst="roundRect">
            <a:avLst>
              <a:gd name="adj" fmla="val 16667"/>
            </a:avLst>
          </a:prstGeom>
          <a:gradFill rotWithShape="1">
            <a:gsLst>
              <a:gs pos="0">
                <a:schemeClr val="accent4">
                  <a:lumMod val="75000"/>
                </a:schemeClr>
              </a:gs>
              <a:gs pos="100000">
                <a:schemeClr val="accent4">
                  <a:lumMod val="60000"/>
                  <a:lumOff val="40000"/>
                </a:schemeClr>
              </a:gs>
            </a:gsLst>
            <a:lin ang="2700000" scaled="1"/>
          </a:gradFill>
          <a:ln>
            <a:noFill/>
          </a:ln>
          <a:effectLst>
            <a:outerShdw dist="107763" dir="2700000" algn="ctr" rotWithShape="0">
              <a:srgbClr val="808080"/>
            </a:outerShdw>
          </a:effectLst>
          <a:scene3d>
            <a:camera prst="orthographicFront"/>
            <a:lightRig rig="threePt" dir="t"/>
          </a:scene3d>
          <a:sp3d extrusionH="76200" contourW="12700">
            <a:extrusionClr>
              <a:schemeClr val="bg1"/>
            </a:extrusionClr>
            <a:contourClr>
              <a:schemeClr val="bg1"/>
            </a:contourClr>
          </a:sp3d>
        </p:spPr>
        <p:txBody>
          <a:bodyPr wrap="none" anchor="ctr"/>
          <a:lstStyle/>
          <a:p>
            <a:pPr algn="ctr" latinLnBrk="1"/>
            <a:r>
              <a:rPr kumimoji="1" lang="ru-RU" altLang="ko-KR" sz="1200" b="1" dirty="0">
                <a:solidFill>
                  <a:srgbClr val="002060"/>
                </a:solidFill>
                <a:latin typeface="Arial Narrow" panose="020B0606020202030204" pitchFamily="34" charset="0"/>
                <a:ea typeface="Gulim" pitchFamily="34" charset="-127"/>
              </a:rPr>
              <a:t>Сокращение времени на неравномерную</a:t>
            </a:r>
          </a:p>
          <a:p>
            <a:pPr algn="ctr" latinLnBrk="1"/>
            <a:r>
              <a:rPr kumimoji="1" lang="ru-RU" altLang="ko-KR" sz="1200" b="1" dirty="0">
                <a:solidFill>
                  <a:srgbClr val="002060"/>
                </a:solidFill>
                <a:latin typeface="Arial Narrow" panose="020B0606020202030204" pitchFamily="34" charset="0"/>
                <a:ea typeface="Gulim" pitchFamily="34" charset="-127"/>
              </a:rPr>
              <a:t> подачу автосамосвалов </a:t>
            </a:r>
          </a:p>
          <a:p>
            <a:pPr algn="ctr" latinLnBrk="1"/>
            <a:r>
              <a:rPr kumimoji="1" lang="ru-RU" altLang="ko-KR" sz="1200" b="1" dirty="0">
                <a:solidFill>
                  <a:srgbClr val="002060"/>
                </a:solidFill>
                <a:latin typeface="Arial Narrow" panose="020B0606020202030204" pitchFamily="34" charset="0"/>
                <a:ea typeface="Gulim" pitchFamily="34" charset="-127"/>
              </a:rPr>
              <a:t>под погрузку</a:t>
            </a:r>
            <a:endParaRPr kumimoji="1" lang="en-US" altLang="ko-KR" sz="1200" b="1" dirty="0">
              <a:solidFill>
                <a:srgbClr val="002060"/>
              </a:solidFill>
              <a:latin typeface="Arial Narrow" panose="020B0606020202030204" pitchFamily="34" charset="0"/>
              <a:ea typeface="Gulim" pitchFamily="34" charset="-127"/>
            </a:endParaRPr>
          </a:p>
        </p:txBody>
      </p:sp>
      <p:sp>
        <p:nvSpPr>
          <p:cNvPr id="73" name="AutoShape 14"/>
          <p:cNvSpPr>
            <a:spLocks noChangeArrowheads="1"/>
          </p:cNvSpPr>
          <p:nvPr/>
        </p:nvSpPr>
        <p:spPr bwMode="auto">
          <a:xfrm>
            <a:off x="9712310" y="2781843"/>
            <a:ext cx="1261996" cy="518710"/>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600" b="1" dirty="0">
                <a:solidFill>
                  <a:srgbClr val="FFFFFF"/>
                </a:solidFill>
                <a:latin typeface="Arial Narrow" panose="020B0606020202030204" pitchFamily="34" charset="0"/>
                <a:ea typeface="Gulim" pitchFamily="34" charset="-127"/>
              </a:rPr>
              <a:t>-40 мин./смена</a:t>
            </a:r>
            <a:endParaRPr kumimoji="1" lang="en-US" altLang="ko-KR" sz="1600" b="1" dirty="0">
              <a:solidFill>
                <a:srgbClr val="FFFFFF"/>
              </a:solidFill>
              <a:latin typeface="Arial Narrow" panose="020B0606020202030204" pitchFamily="34" charset="0"/>
              <a:ea typeface="Gulim" pitchFamily="34" charset="-127"/>
            </a:endParaRPr>
          </a:p>
        </p:txBody>
      </p:sp>
      <p:sp>
        <p:nvSpPr>
          <p:cNvPr id="74" name="AutoShape 10"/>
          <p:cNvSpPr>
            <a:spLocks noChangeArrowheads="1"/>
          </p:cNvSpPr>
          <p:nvPr/>
        </p:nvSpPr>
        <p:spPr bwMode="auto">
          <a:xfrm>
            <a:off x="7139355" y="3386941"/>
            <a:ext cx="2552537" cy="504000"/>
          </a:xfrm>
          <a:prstGeom prst="roundRect">
            <a:avLst>
              <a:gd name="adj" fmla="val 16667"/>
            </a:avLst>
          </a:prstGeom>
          <a:gradFill rotWithShape="1">
            <a:gsLst>
              <a:gs pos="0">
                <a:schemeClr val="accent4">
                  <a:lumMod val="75000"/>
                </a:schemeClr>
              </a:gs>
              <a:gs pos="100000">
                <a:schemeClr val="accent4">
                  <a:lumMod val="60000"/>
                  <a:lumOff val="40000"/>
                </a:schemeClr>
              </a:gs>
            </a:gsLst>
            <a:lin ang="2700000" scaled="1"/>
          </a:gradFill>
          <a:ln>
            <a:noFill/>
          </a:ln>
          <a:effectLst>
            <a:outerShdw dist="107763" dir="2700000" algn="ctr" rotWithShape="0">
              <a:srgbClr val="808080"/>
            </a:outerShdw>
          </a:effectLst>
          <a:scene3d>
            <a:camera prst="orthographicFront"/>
            <a:lightRig rig="threePt" dir="t"/>
          </a:scene3d>
          <a:sp3d extrusionH="76200" contourW="12700">
            <a:extrusionClr>
              <a:schemeClr val="bg1"/>
            </a:extrusionClr>
            <a:contourClr>
              <a:schemeClr val="bg1"/>
            </a:contourClr>
          </a:sp3d>
        </p:spPr>
        <p:txBody>
          <a:bodyPr wrap="none" anchor="ctr"/>
          <a:lstStyle/>
          <a:p>
            <a:pPr algn="ctr" latinLnBrk="1"/>
            <a:r>
              <a:rPr kumimoji="1" lang="ru-RU" altLang="ko-KR" sz="1400" b="1" dirty="0">
                <a:solidFill>
                  <a:srgbClr val="FF0000"/>
                </a:solidFill>
                <a:latin typeface="Arial Narrow" panose="020B0606020202030204" pitchFamily="34" charset="0"/>
                <a:ea typeface="Gulim" pitchFamily="34" charset="-127"/>
              </a:rPr>
              <a:t>Исключение времени на </a:t>
            </a:r>
          </a:p>
          <a:p>
            <a:pPr algn="ctr" latinLnBrk="1"/>
            <a:r>
              <a:rPr kumimoji="1" lang="ru-RU" altLang="ko-KR" sz="1400" b="1" dirty="0">
                <a:solidFill>
                  <a:srgbClr val="FF0000"/>
                </a:solidFill>
                <a:latin typeface="Arial Narrow" panose="020B0606020202030204" pitchFamily="34" charset="0"/>
                <a:ea typeface="Gulim" pitchFamily="34" charset="-127"/>
              </a:rPr>
              <a:t>маневровые операции</a:t>
            </a:r>
            <a:endParaRPr kumimoji="1" lang="en-US" altLang="ko-KR" sz="1400" b="1" dirty="0">
              <a:solidFill>
                <a:srgbClr val="FF0000"/>
              </a:solidFill>
              <a:latin typeface="Arial Narrow" panose="020B0606020202030204" pitchFamily="34" charset="0"/>
              <a:ea typeface="Gulim" pitchFamily="34" charset="-127"/>
            </a:endParaRPr>
          </a:p>
        </p:txBody>
      </p:sp>
      <p:sp>
        <p:nvSpPr>
          <p:cNvPr id="75" name="AutoShape 14"/>
          <p:cNvSpPr>
            <a:spLocks noChangeArrowheads="1"/>
          </p:cNvSpPr>
          <p:nvPr/>
        </p:nvSpPr>
        <p:spPr bwMode="auto">
          <a:xfrm>
            <a:off x="9706711" y="3369739"/>
            <a:ext cx="1261996" cy="518710"/>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600" b="1" dirty="0">
                <a:solidFill>
                  <a:srgbClr val="FFFFFF"/>
                </a:solidFill>
                <a:latin typeface="Arial Narrow" panose="020B0606020202030204" pitchFamily="34" charset="0"/>
                <a:ea typeface="Gulim" pitchFamily="34" charset="-127"/>
              </a:rPr>
              <a:t>-37 мин./смена</a:t>
            </a:r>
            <a:endParaRPr kumimoji="1" lang="en-US" altLang="ko-KR" sz="1600" b="1" dirty="0">
              <a:solidFill>
                <a:srgbClr val="FFFFFF"/>
              </a:solidFill>
              <a:latin typeface="Arial Narrow" panose="020B0606020202030204" pitchFamily="34" charset="0"/>
              <a:ea typeface="Gulim" pitchFamily="34" charset="-127"/>
            </a:endParaRPr>
          </a:p>
        </p:txBody>
      </p:sp>
      <p:sp>
        <p:nvSpPr>
          <p:cNvPr id="76" name="AutoShape 10"/>
          <p:cNvSpPr>
            <a:spLocks noChangeArrowheads="1"/>
          </p:cNvSpPr>
          <p:nvPr/>
        </p:nvSpPr>
        <p:spPr bwMode="auto">
          <a:xfrm>
            <a:off x="7164998" y="3951253"/>
            <a:ext cx="2529422" cy="504000"/>
          </a:xfrm>
          <a:prstGeom prst="roundRect">
            <a:avLst>
              <a:gd name="adj" fmla="val 16667"/>
            </a:avLst>
          </a:prstGeom>
          <a:gradFill rotWithShape="1">
            <a:gsLst>
              <a:gs pos="0">
                <a:schemeClr val="accent4">
                  <a:lumMod val="75000"/>
                </a:schemeClr>
              </a:gs>
              <a:gs pos="100000">
                <a:schemeClr val="accent4">
                  <a:lumMod val="60000"/>
                  <a:lumOff val="40000"/>
                </a:schemeClr>
              </a:gs>
            </a:gsLst>
            <a:lin ang="2700000" scaled="1"/>
          </a:gradFill>
          <a:ln>
            <a:noFill/>
          </a:ln>
          <a:effectLst>
            <a:outerShdw dist="107763" dir="2700000" algn="ctr" rotWithShape="0">
              <a:srgbClr val="808080"/>
            </a:outerShdw>
          </a:effectLst>
          <a:scene3d>
            <a:camera prst="orthographicFront"/>
            <a:lightRig rig="threePt" dir="t"/>
          </a:scene3d>
          <a:sp3d extrusionH="76200" contourW="12700">
            <a:extrusionClr>
              <a:schemeClr val="bg1"/>
            </a:extrusionClr>
            <a:contourClr>
              <a:schemeClr val="bg1"/>
            </a:contourClr>
          </a:sp3d>
        </p:spPr>
        <p:txBody>
          <a:bodyPr wrap="none" anchor="ctr"/>
          <a:lstStyle/>
          <a:p>
            <a:pPr algn="ctr" latinLnBrk="1"/>
            <a:r>
              <a:rPr kumimoji="1" lang="ru-RU" altLang="ko-KR" sz="1400" b="1" dirty="0">
                <a:solidFill>
                  <a:srgbClr val="002060"/>
                </a:solidFill>
                <a:latin typeface="Arial Narrow" panose="020B0606020202030204" pitchFamily="34" charset="0"/>
                <a:ea typeface="Gulim" pitchFamily="34" charset="-127"/>
              </a:rPr>
              <a:t>Сокращение времени на заправку</a:t>
            </a:r>
          </a:p>
          <a:p>
            <a:pPr algn="ctr" latinLnBrk="1"/>
            <a:r>
              <a:rPr kumimoji="1" lang="ru-RU" altLang="ko-KR" sz="1400" b="1" dirty="0">
                <a:solidFill>
                  <a:srgbClr val="002060"/>
                </a:solidFill>
                <a:latin typeface="Arial Narrow" panose="020B0606020202030204" pitchFamily="34" charset="0"/>
                <a:ea typeface="Gulim" pitchFamily="34" charset="-127"/>
              </a:rPr>
              <a:t>автосамосвала</a:t>
            </a:r>
            <a:endParaRPr kumimoji="1" lang="en-US" altLang="ko-KR" sz="1400" b="1" dirty="0">
              <a:solidFill>
                <a:srgbClr val="002060"/>
              </a:solidFill>
              <a:latin typeface="Arial Narrow" panose="020B0606020202030204" pitchFamily="34" charset="0"/>
              <a:ea typeface="Gulim" pitchFamily="34" charset="-127"/>
            </a:endParaRPr>
          </a:p>
        </p:txBody>
      </p:sp>
      <p:sp>
        <p:nvSpPr>
          <p:cNvPr id="77" name="AutoShape 14"/>
          <p:cNvSpPr>
            <a:spLocks noChangeArrowheads="1"/>
          </p:cNvSpPr>
          <p:nvPr/>
        </p:nvSpPr>
        <p:spPr bwMode="auto">
          <a:xfrm>
            <a:off x="9710804" y="3935916"/>
            <a:ext cx="1261996" cy="518710"/>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600" b="1" dirty="0">
                <a:solidFill>
                  <a:srgbClr val="FFFFFF"/>
                </a:solidFill>
                <a:latin typeface="Arial Narrow" panose="020B0606020202030204" pitchFamily="34" charset="0"/>
                <a:ea typeface="Gulim" pitchFamily="34" charset="-127"/>
              </a:rPr>
              <a:t>-4 мин./смена</a:t>
            </a:r>
            <a:endParaRPr kumimoji="1" lang="en-US" altLang="ko-KR" sz="1600" b="1" dirty="0">
              <a:solidFill>
                <a:srgbClr val="FFFFFF"/>
              </a:solidFill>
              <a:latin typeface="Arial Narrow" panose="020B0606020202030204" pitchFamily="34" charset="0"/>
              <a:ea typeface="Gulim" pitchFamily="34" charset="-127"/>
            </a:endParaRPr>
          </a:p>
        </p:txBody>
      </p:sp>
      <p:sp>
        <p:nvSpPr>
          <p:cNvPr id="78" name="AutoShape 14"/>
          <p:cNvSpPr>
            <a:spLocks noChangeArrowheads="1"/>
          </p:cNvSpPr>
          <p:nvPr/>
        </p:nvSpPr>
        <p:spPr bwMode="auto">
          <a:xfrm>
            <a:off x="9705910" y="1628793"/>
            <a:ext cx="1261996" cy="518710"/>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600" b="1" dirty="0">
                <a:solidFill>
                  <a:srgbClr val="FFFFFF"/>
                </a:solidFill>
                <a:latin typeface="Arial Narrow" panose="020B0606020202030204" pitchFamily="34" charset="0"/>
                <a:ea typeface="Gulim" pitchFamily="34" charset="-127"/>
              </a:rPr>
              <a:t>-30 мин./смена</a:t>
            </a:r>
            <a:endParaRPr kumimoji="1" lang="en-US" altLang="ko-KR" sz="1600" b="1" dirty="0">
              <a:solidFill>
                <a:srgbClr val="FFFFFF"/>
              </a:solidFill>
              <a:latin typeface="Arial Narrow" panose="020B0606020202030204" pitchFamily="34" charset="0"/>
              <a:ea typeface="Gulim" pitchFamily="34" charset="-127"/>
            </a:endParaRPr>
          </a:p>
        </p:txBody>
      </p:sp>
      <p:sp>
        <p:nvSpPr>
          <p:cNvPr id="79" name="AutoShape 14"/>
          <p:cNvSpPr>
            <a:spLocks noChangeArrowheads="1"/>
          </p:cNvSpPr>
          <p:nvPr/>
        </p:nvSpPr>
        <p:spPr bwMode="auto">
          <a:xfrm>
            <a:off x="7086600" y="580328"/>
            <a:ext cx="3870502" cy="372592"/>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400" b="1" dirty="0">
                <a:solidFill>
                  <a:srgbClr val="FFFFFF"/>
                </a:solidFill>
                <a:latin typeface="Arial Narrow" panose="020B0606020202030204" pitchFamily="34" charset="0"/>
                <a:ea typeface="Gulim" pitchFamily="34" charset="-127"/>
              </a:rPr>
              <a:t>ЭФФЕКТИВНОСТЬ (относительно базовой модели):</a:t>
            </a:r>
            <a:endParaRPr kumimoji="1" lang="en-US" altLang="ko-KR" sz="1400" b="1" dirty="0">
              <a:solidFill>
                <a:srgbClr val="FFFFFF"/>
              </a:solidFill>
              <a:latin typeface="Arial Narrow" panose="020B0606020202030204" pitchFamily="34" charset="0"/>
              <a:ea typeface="Gulim" pitchFamily="34" charset="-127"/>
            </a:endParaRPr>
          </a:p>
        </p:txBody>
      </p:sp>
      <p:sp>
        <p:nvSpPr>
          <p:cNvPr id="80" name="AutoShape 10"/>
          <p:cNvSpPr>
            <a:spLocks noChangeArrowheads="1"/>
          </p:cNvSpPr>
          <p:nvPr/>
        </p:nvSpPr>
        <p:spPr bwMode="auto">
          <a:xfrm>
            <a:off x="7155473" y="4529348"/>
            <a:ext cx="2529422" cy="504000"/>
          </a:xfrm>
          <a:prstGeom prst="roundRect">
            <a:avLst>
              <a:gd name="adj" fmla="val 16667"/>
            </a:avLst>
          </a:prstGeom>
          <a:gradFill rotWithShape="1">
            <a:gsLst>
              <a:gs pos="0">
                <a:schemeClr val="accent4">
                  <a:lumMod val="75000"/>
                </a:schemeClr>
              </a:gs>
              <a:gs pos="100000">
                <a:schemeClr val="accent4">
                  <a:lumMod val="60000"/>
                  <a:lumOff val="40000"/>
                </a:schemeClr>
              </a:gs>
            </a:gsLst>
            <a:lin ang="2700000" scaled="1"/>
          </a:gradFill>
          <a:ln>
            <a:noFill/>
          </a:ln>
          <a:effectLst>
            <a:outerShdw dist="107763" dir="2700000" algn="ctr" rotWithShape="0">
              <a:srgbClr val="808080"/>
            </a:outerShdw>
          </a:effectLst>
          <a:scene3d>
            <a:camera prst="orthographicFront"/>
            <a:lightRig rig="threePt" dir="t"/>
          </a:scene3d>
          <a:sp3d extrusionH="76200" contourW="12700">
            <a:extrusionClr>
              <a:schemeClr val="bg1"/>
            </a:extrusionClr>
            <a:contourClr>
              <a:schemeClr val="bg1"/>
            </a:contourClr>
          </a:sp3d>
        </p:spPr>
        <p:txBody>
          <a:bodyPr wrap="none" anchor="ctr"/>
          <a:lstStyle/>
          <a:p>
            <a:pPr algn="ctr" latinLnBrk="1"/>
            <a:r>
              <a:rPr kumimoji="1" lang="ru-RU" altLang="ko-KR" sz="1400" b="1" dirty="0">
                <a:solidFill>
                  <a:srgbClr val="002060"/>
                </a:solidFill>
                <a:latin typeface="Arial Narrow" panose="020B0606020202030204" pitchFamily="34" charset="0"/>
                <a:ea typeface="Gulim" pitchFamily="34" charset="-127"/>
              </a:rPr>
              <a:t>Сокращение удельного расхода </a:t>
            </a:r>
          </a:p>
          <a:p>
            <a:pPr algn="ctr" latinLnBrk="1"/>
            <a:r>
              <a:rPr kumimoji="1" lang="ru-RU" altLang="ko-KR" sz="1400" b="1" dirty="0">
                <a:solidFill>
                  <a:srgbClr val="002060"/>
                </a:solidFill>
                <a:latin typeface="Arial Narrow" panose="020B0606020202030204" pitchFamily="34" charset="0"/>
                <a:ea typeface="Gulim" pitchFamily="34" charset="-127"/>
              </a:rPr>
              <a:t>дизельного топлива</a:t>
            </a:r>
            <a:endParaRPr kumimoji="1" lang="en-US" altLang="ko-KR" sz="1400" b="1" dirty="0">
              <a:solidFill>
                <a:srgbClr val="002060"/>
              </a:solidFill>
              <a:latin typeface="Arial Narrow" panose="020B0606020202030204" pitchFamily="34" charset="0"/>
              <a:ea typeface="Gulim" pitchFamily="34" charset="-127"/>
            </a:endParaRPr>
          </a:p>
        </p:txBody>
      </p:sp>
      <p:sp>
        <p:nvSpPr>
          <p:cNvPr id="81" name="AutoShape 14"/>
          <p:cNvSpPr>
            <a:spLocks noChangeArrowheads="1"/>
          </p:cNvSpPr>
          <p:nvPr/>
        </p:nvSpPr>
        <p:spPr bwMode="auto">
          <a:xfrm>
            <a:off x="9710804" y="4504486"/>
            <a:ext cx="1261996" cy="518710"/>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600" b="1" dirty="0">
                <a:solidFill>
                  <a:srgbClr val="FF0000"/>
                </a:solidFill>
                <a:latin typeface="Arial Narrow" panose="020B0606020202030204" pitchFamily="34" charset="0"/>
                <a:ea typeface="Gulim" pitchFamily="34" charset="-127"/>
              </a:rPr>
              <a:t>-1,23 г/</a:t>
            </a:r>
            <a:r>
              <a:rPr kumimoji="1" lang="ru-RU" altLang="ko-KR" sz="1600" b="1" dirty="0" err="1">
                <a:solidFill>
                  <a:srgbClr val="FF0000"/>
                </a:solidFill>
                <a:latin typeface="Arial Narrow" panose="020B0606020202030204" pitchFamily="34" charset="0"/>
                <a:ea typeface="Gulim" pitchFamily="34" charset="-127"/>
              </a:rPr>
              <a:t>тнкм</a:t>
            </a:r>
            <a:endParaRPr kumimoji="1" lang="en-US" altLang="ko-KR" sz="1600" b="1" dirty="0">
              <a:solidFill>
                <a:srgbClr val="FF0000"/>
              </a:solidFill>
              <a:latin typeface="Arial Narrow" panose="020B0606020202030204" pitchFamily="34" charset="0"/>
              <a:ea typeface="Gulim" pitchFamily="34" charset="-127"/>
            </a:endParaRPr>
          </a:p>
        </p:txBody>
      </p:sp>
      <p:grpSp>
        <p:nvGrpSpPr>
          <p:cNvPr id="3" name="Группа 2"/>
          <p:cNvGrpSpPr/>
          <p:nvPr/>
        </p:nvGrpSpPr>
        <p:grpSpPr>
          <a:xfrm>
            <a:off x="1231322" y="5110375"/>
            <a:ext cx="9676867" cy="1347623"/>
            <a:chOff x="160272" y="5242902"/>
            <a:chExt cx="9413293" cy="1253415"/>
          </a:xfrm>
        </p:grpSpPr>
        <p:sp>
          <p:nvSpPr>
            <p:cNvPr id="87" name="AutoShape 10"/>
            <p:cNvSpPr>
              <a:spLocks noChangeArrowheads="1"/>
            </p:cNvSpPr>
            <p:nvPr/>
          </p:nvSpPr>
          <p:spPr bwMode="auto">
            <a:xfrm>
              <a:off x="160273" y="5242902"/>
              <a:ext cx="9390511" cy="366896"/>
            </a:xfrm>
            <a:prstGeom prst="roundRect">
              <a:avLst>
                <a:gd name="adj" fmla="val 16667"/>
              </a:avLst>
            </a:prstGeom>
            <a:gradFill rotWithShape="1">
              <a:gsLst>
                <a:gs pos="0">
                  <a:srgbClr val="872200"/>
                </a:gs>
                <a:gs pos="100000">
                  <a:srgbClr val="CC3300"/>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400" b="1" dirty="0">
                  <a:solidFill>
                    <a:srgbClr val="FFFFFF"/>
                  </a:solidFill>
                  <a:effectLst>
                    <a:outerShdw blurRad="38100" dist="38100" dir="2700000" algn="tl">
                      <a:srgbClr val="000000">
                        <a:alpha val="43137"/>
                      </a:srgbClr>
                    </a:outerShdw>
                  </a:effectLst>
                  <a:latin typeface="Arial Narrow" panose="020B0606020202030204" pitchFamily="34" charset="0"/>
                  <a:ea typeface="Gulim" pitchFamily="34" charset="-127"/>
                </a:rPr>
                <a:t>УВЕЛИЧЕНИЕ ПРОИЗВОДИТЕЛЬНОСТИ АВТОСАМОСВАЛОВ НЕ МЕНЕЕ ЧЕМ НА</a:t>
              </a:r>
              <a:r>
                <a:rPr kumimoji="1" lang="ru-RU" altLang="ko-KR" sz="2000" b="1" dirty="0">
                  <a:solidFill>
                    <a:srgbClr val="FFFFFF"/>
                  </a:solidFill>
                  <a:effectLst>
                    <a:outerShdw blurRad="38100" dist="38100" dir="2700000" algn="tl">
                      <a:srgbClr val="000000">
                        <a:alpha val="43137"/>
                      </a:srgbClr>
                    </a:outerShdw>
                  </a:effectLst>
                  <a:latin typeface="Arial Narrow" panose="020B0606020202030204" pitchFamily="34" charset="0"/>
                  <a:ea typeface="Gulim" pitchFamily="34" charset="-127"/>
                </a:rPr>
                <a:t> 20 %</a:t>
              </a:r>
            </a:p>
          </p:txBody>
        </p:sp>
        <p:sp>
          <p:nvSpPr>
            <p:cNvPr id="88" name="AutoShape 10"/>
            <p:cNvSpPr>
              <a:spLocks noChangeArrowheads="1"/>
            </p:cNvSpPr>
            <p:nvPr/>
          </p:nvSpPr>
          <p:spPr bwMode="auto">
            <a:xfrm>
              <a:off x="160272" y="5666946"/>
              <a:ext cx="9413293" cy="398567"/>
            </a:xfrm>
            <a:prstGeom prst="roundRect">
              <a:avLst>
                <a:gd name="adj" fmla="val 16667"/>
              </a:avLst>
            </a:prstGeom>
            <a:gradFill rotWithShape="1">
              <a:gsLst>
                <a:gs pos="0">
                  <a:srgbClr val="872200"/>
                </a:gs>
                <a:gs pos="100000">
                  <a:srgbClr val="CC3300"/>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400" b="1" dirty="0">
                  <a:solidFill>
                    <a:srgbClr val="FFFFFF"/>
                  </a:solidFill>
                  <a:effectLst>
                    <a:outerShdw blurRad="38100" dist="38100" dir="2700000" algn="tl">
                      <a:srgbClr val="000000">
                        <a:alpha val="43137"/>
                      </a:srgbClr>
                    </a:outerShdw>
                  </a:effectLst>
                  <a:latin typeface="Arial Narrow" panose="020B0606020202030204" pitchFamily="34" charset="0"/>
                  <a:ea typeface="Gulim" pitchFamily="34" charset="-127"/>
                </a:rPr>
                <a:t>УВЕЛИЧЕНИЕ ХОДИМОСТИ КРУПНОГАБАРИТНЫХ ШИН НЕ МЕНЕЕ ЧЕМ НА </a:t>
              </a:r>
              <a:r>
                <a:rPr kumimoji="1" lang="ru-RU" altLang="ko-KR" sz="2000" b="1" dirty="0">
                  <a:solidFill>
                    <a:srgbClr val="FFFFFF"/>
                  </a:solidFill>
                  <a:effectLst>
                    <a:outerShdw blurRad="38100" dist="38100" dir="2700000" algn="tl">
                      <a:srgbClr val="000000">
                        <a:alpha val="43137"/>
                      </a:srgbClr>
                    </a:outerShdw>
                  </a:effectLst>
                  <a:latin typeface="Arial Narrow" panose="020B0606020202030204" pitchFamily="34" charset="0"/>
                  <a:ea typeface="Gulim" pitchFamily="34" charset="-127"/>
                </a:rPr>
                <a:t>10%</a:t>
              </a:r>
              <a:endParaRPr kumimoji="1" lang="ru-RU" altLang="ko-KR" sz="1400" b="1" dirty="0">
                <a:solidFill>
                  <a:srgbClr val="FFFFFF"/>
                </a:solidFill>
                <a:effectLst>
                  <a:outerShdw blurRad="38100" dist="38100" dir="2700000" algn="tl">
                    <a:srgbClr val="000000">
                      <a:alpha val="43137"/>
                    </a:srgbClr>
                  </a:outerShdw>
                </a:effectLst>
                <a:latin typeface="Arial Narrow" panose="020B0606020202030204" pitchFamily="34" charset="0"/>
                <a:ea typeface="Gulim" pitchFamily="34" charset="-127"/>
              </a:endParaRPr>
            </a:p>
          </p:txBody>
        </p:sp>
        <p:sp>
          <p:nvSpPr>
            <p:cNvPr id="89" name="AutoShape 10"/>
            <p:cNvSpPr>
              <a:spLocks noChangeArrowheads="1"/>
            </p:cNvSpPr>
            <p:nvPr/>
          </p:nvSpPr>
          <p:spPr bwMode="auto">
            <a:xfrm>
              <a:off x="160273" y="6123754"/>
              <a:ext cx="9390511" cy="372563"/>
            </a:xfrm>
            <a:prstGeom prst="roundRect">
              <a:avLst>
                <a:gd name="adj" fmla="val 16667"/>
              </a:avLst>
            </a:prstGeom>
            <a:gradFill rotWithShape="1">
              <a:gsLst>
                <a:gs pos="0">
                  <a:srgbClr val="872200"/>
                </a:gs>
                <a:gs pos="100000">
                  <a:srgbClr val="CC3300"/>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400" b="1" dirty="0">
                  <a:solidFill>
                    <a:srgbClr val="FFFFFF"/>
                  </a:solidFill>
                  <a:effectLst>
                    <a:outerShdw blurRad="38100" dist="38100" dir="2700000" algn="tl">
                      <a:srgbClr val="000000">
                        <a:alpha val="43137"/>
                      </a:srgbClr>
                    </a:outerShdw>
                  </a:effectLst>
                  <a:latin typeface="Arial Narrow" panose="020B0606020202030204" pitchFamily="34" charset="0"/>
                  <a:ea typeface="Gulim" pitchFamily="34" charset="-127"/>
                </a:rPr>
                <a:t>СНИЖЕНИЕ ЭКСПЛУАТАЦИОННЫХ ЗАТРАТ НЕ МЕНЕЕ ЧЕМ НА </a:t>
              </a:r>
              <a:r>
                <a:rPr kumimoji="1" lang="ru-RU" altLang="ko-KR" sz="2000" b="1" dirty="0">
                  <a:solidFill>
                    <a:srgbClr val="FFFFFF"/>
                  </a:solidFill>
                  <a:effectLst>
                    <a:outerShdw blurRad="38100" dist="38100" dir="2700000" algn="tl">
                      <a:srgbClr val="000000">
                        <a:alpha val="43137"/>
                      </a:srgbClr>
                    </a:outerShdw>
                  </a:effectLst>
                  <a:latin typeface="Arial Narrow" panose="020B0606020202030204" pitchFamily="34" charset="0"/>
                  <a:ea typeface="Gulim" pitchFamily="34" charset="-127"/>
                </a:rPr>
                <a:t>25%</a:t>
              </a:r>
              <a:endParaRPr kumimoji="1" lang="ru-RU" altLang="ko-KR" sz="1400" b="1" dirty="0">
                <a:solidFill>
                  <a:srgbClr val="FFFFFF"/>
                </a:solidFill>
                <a:effectLst>
                  <a:outerShdw blurRad="38100" dist="38100" dir="2700000" algn="tl">
                    <a:srgbClr val="000000">
                      <a:alpha val="43137"/>
                    </a:srgbClr>
                  </a:outerShdw>
                </a:effectLst>
                <a:latin typeface="Arial Narrow" panose="020B0606020202030204" pitchFamily="34" charset="0"/>
                <a:ea typeface="Gulim" pitchFamily="34" charset="-127"/>
              </a:endParaRPr>
            </a:p>
          </p:txBody>
        </p:sp>
      </p:grpSp>
      <p:sp>
        <p:nvSpPr>
          <p:cNvPr id="43" name="AutoShape 10"/>
          <p:cNvSpPr>
            <a:spLocks noChangeArrowheads="1"/>
          </p:cNvSpPr>
          <p:nvPr/>
        </p:nvSpPr>
        <p:spPr bwMode="auto">
          <a:xfrm>
            <a:off x="7102527" y="3362040"/>
            <a:ext cx="2552537" cy="504000"/>
          </a:xfrm>
          <a:prstGeom prst="roundRect">
            <a:avLst>
              <a:gd name="adj" fmla="val 16667"/>
            </a:avLst>
          </a:prstGeom>
          <a:gradFill rotWithShape="1">
            <a:gsLst>
              <a:gs pos="0">
                <a:schemeClr val="accent4">
                  <a:lumMod val="75000"/>
                </a:schemeClr>
              </a:gs>
              <a:gs pos="100000">
                <a:schemeClr val="accent4">
                  <a:lumMod val="60000"/>
                  <a:lumOff val="40000"/>
                </a:schemeClr>
              </a:gs>
            </a:gsLst>
            <a:lin ang="2700000" scaled="1"/>
          </a:gradFill>
          <a:ln>
            <a:noFill/>
          </a:ln>
          <a:effectLst>
            <a:outerShdw dist="107763" dir="2700000" algn="ctr" rotWithShape="0">
              <a:srgbClr val="808080"/>
            </a:outerShdw>
          </a:effectLst>
          <a:scene3d>
            <a:camera prst="orthographicFront"/>
            <a:lightRig rig="threePt" dir="t"/>
          </a:scene3d>
          <a:sp3d extrusionH="76200" contourW="12700">
            <a:extrusionClr>
              <a:schemeClr val="bg1"/>
            </a:extrusionClr>
            <a:contourClr>
              <a:schemeClr val="bg1"/>
            </a:contourClr>
          </a:sp3d>
        </p:spPr>
        <p:txBody>
          <a:bodyPr wrap="none" anchor="ctr"/>
          <a:lstStyle/>
          <a:p>
            <a:pPr algn="ctr" latinLnBrk="1"/>
            <a:r>
              <a:rPr kumimoji="1" lang="ru-RU" altLang="ko-KR" sz="1400" b="1" dirty="0">
                <a:solidFill>
                  <a:srgbClr val="FF0000"/>
                </a:solidFill>
                <a:latin typeface="Arial Narrow" panose="020B0606020202030204" pitchFamily="34" charset="0"/>
                <a:ea typeface="Gulim" pitchFamily="34" charset="-127"/>
              </a:rPr>
              <a:t>Исключение времени на </a:t>
            </a:r>
          </a:p>
          <a:p>
            <a:pPr algn="ctr" latinLnBrk="1"/>
            <a:r>
              <a:rPr kumimoji="1" lang="ru-RU" altLang="ko-KR" sz="1400" b="1" dirty="0">
                <a:solidFill>
                  <a:srgbClr val="FF0000"/>
                </a:solidFill>
                <a:latin typeface="Arial Narrow" panose="020B0606020202030204" pitchFamily="34" charset="0"/>
                <a:ea typeface="Gulim" pitchFamily="34" charset="-127"/>
              </a:rPr>
              <a:t>маневровые операции</a:t>
            </a:r>
            <a:endParaRPr kumimoji="1" lang="en-US" altLang="ko-KR" sz="1400" b="1" dirty="0">
              <a:solidFill>
                <a:srgbClr val="FF0000"/>
              </a:solidFill>
              <a:latin typeface="Arial Narrow" panose="020B0606020202030204" pitchFamily="34" charset="0"/>
              <a:ea typeface="Gulim" pitchFamily="34" charset="-127"/>
            </a:endParaRPr>
          </a:p>
        </p:txBody>
      </p:sp>
      <p:sp>
        <p:nvSpPr>
          <p:cNvPr id="44" name="AutoShape 14"/>
          <p:cNvSpPr>
            <a:spLocks noChangeArrowheads="1"/>
          </p:cNvSpPr>
          <p:nvPr/>
        </p:nvSpPr>
        <p:spPr bwMode="auto">
          <a:xfrm>
            <a:off x="9669883" y="3344838"/>
            <a:ext cx="1261996" cy="518710"/>
          </a:xfrm>
          <a:prstGeom prst="roundRect">
            <a:avLst>
              <a:gd name="adj" fmla="val 16667"/>
            </a:avLst>
          </a:prstGeom>
          <a:gradFill rotWithShape="1">
            <a:gsLst>
              <a:gs pos="0">
                <a:srgbClr val="006565"/>
              </a:gs>
              <a:gs pos="100000">
                <a:srgbClr val="009999"/>
              </a:gs>
            </a:gsLst>
            <a:lin ang="2700000" scaled="1"/>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latinLnBrk="1"/>
            <a:r>
              <a:rPr kumimoji="1" lang="ru-RU" altLang="ko-KR" sz="1600" b="1" dirty="0">
                <a:solidFill>
                  <a:srgbClr val="FFFFFF"/>
                </a:solidFill>
                <a:latin typeface="Arial Narrow" panose="020B0606020202030204" pitchFamily="34" charset="0"/>
                <a:ea typeface="Gulim" pitchFamily="34" charset="-127"/>
              </a:rPr>
              <a:t>-37 мин./смена</a:t>
            </a:r>
            <a:endParaRPr kumimoji="1" lang="en-US" altLang="ko-KR" sz="1600" b="1" dirty="0">
              <a:solidFill>
                <a:srgbClr val="FFFFFF"/>
              </a:solidFill>
              <a:latin typeface="Arial Narrow" panose="020B0606020202030204" pitchFamily="34" charset="0"/>
              <a:ea typeface="Gulim" pitchFamily="34" charset="-127"/>
            </a:endParaRPr>
          </a:p>
        </p:txBody>
      </p:sp>
      <p:pic>
        <p:nvPicPr>
          <p:cNvPr id="5" name="Рисунок 4"/>
          <p:cNvPicPr>
            <a:picLocks noChangeAspect="1"/>
          </p:cNvPicPr>
          <p:nvPr/>
        </p:nvPicPr>
        <p:blipFill rotWithShape="1">
          <a:blip r:embed="rId3"/>
          <a:srcRect l="1805" t="6790" r="78901" b="86387"/>
          <a:stretch/>
        </p:blipFill>
        <p:spPr>
          <a:xfrm>
            <a:off x="3453338" y="714763"/>
            <a:ext cx="2014977" cy="410475"/>
          </a:xfrm>
          <a:prstGeom prst="rect">
            <a:avLst/>
          </a:prstGeom>
        </p:spPr>
      </p:pic>
      <p:pic>
        <p:nvPicPr>
          <p:cNvPr id="53" name="Picture 17" descr="C:\Users\a.osipov\Desktop\Работа (архив)\Исходники для презентация\Логотип СДС-Уголь.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4126" y="621590"/>
            <a:ext cx="1049774" cy="6034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ÐÐ°ÑÑÐ¸Ð½ÐºÐ¸ Ð¿Ð¾ Ð·Ð°Ð¿ÑÐ¾ÑÑ Ð²Ð¸ÑÑ Ð³ÑÑÐ¿Ð¿ Ð»Ð¾Ð³Ð¾ÑÐ¸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3004" y="598872"/>
            <a:ext cx="1368906" cy="6844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ÐÐ¾ÑÐ¾Ð¶ÐµÐµ Ð¸Ð·Ð¾Ð±ÑÐ°Ð¶ÐµÐ½Ð¸Ðµ"/>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712"/>
          <a:stretch/>
        </p:blipFill>
        <p:spPr bwMode="auto">
          <a:xfrm>
            <a:off x="2623888" y="618088"/>
            <a:ext cx="609463" cy="952434"/>
          </a:xfrm>
          <a:prstGeom prst="rect">
            <a:avLst/>
          </a:prstGeom>
          <a:noFill/>
          <a:extLst>
            <a:ext uri="{909E8E84-426E-40DD-AFC4-6F175D3DCCD1}">
              <a14:hiddenFill xmlns:a14="http://schemas.microsoft.com/office/drawing/2010/main">
                <a:solidFill>
                  <a:srgbClr val="FFFFFF"/>
                </a:solidFill>
              </a14:hiddenFill>
            </a:ext>
          </a:extLst>
        </p:spPr>
      </p:pic>
      <p:pic>
        <p:nvPicPr>
          <p:cNvPr id="33" name="Рисунок 32"/>
          <p:cNvPicPr>
            <a:picLocks noChangeAspect="1"/>
          </p:cNvPicPr>
          <p:nvPr/>
        </p:nvPicPr>
        <p:blipFill>
          <a:blip r:embed="rId6"/>
          <a:stretch>
            <a:fillRect/>
          </a:stretch>
        </p:blipFill>
        <p:spPr>
          <a:xfrm>
            <a:off x="2567721" y="1656911"/>
            <a:ext cx="4423478" cy="3018858"/>
          </a:xfrm>
          <a:prstGeom prst="rect">
            <a:avLst/>
          </a:prstGeom>
        </p:spPr>
      </p:pic>
      <p:sp>
        <p:nvSpPr>
          <p:cNvPr id="37" name="TextBox 36"/>
          <p:cNvSpPr txBox="1"/>
          <p:nvPr/>
        </p:nvSpPr>
        <p:spPr>
          <a:xfrm>
            <a:off x="1143001" y="4341800"/>
            <a:ext cx="3271385" cy="646331"/>
          </a:xfrm>
          <a:prstGeom prst="rect">
            <a:avLst/>
          </a:prstGeom>
          <a:noFill/>
        </p:spPr>
        <p:txBody>
          <a:bodyPr wrap="square" rtlCol="0">
            <a:spAutoFit/>
          </a:bodyPr>
          <a:lstStyle/>
          <a:p>
            <a:pPr algn="ctr"/>
            <a:r>
              <a:rPr lang="ru-RU" sz="1200" dirty="0">
                <a:solidFill>
                  <a:srgbClr val="002060"/>
                </a:solidFill>
                <a:latin typeface="Arial Narrow" panose="020B0606020202030204" pitchFamily="34" charset="0"/>
              </a:rPr>
              <a:t>Движение «вперед-назад», исключая полностью </a:t>
            </a:r>
          </a:p>
          <a:p>
            <a:pPr algn="ctr"/>
            <a:r>
              <a:rPr lang="ru-RU" sz="1200" dirty="0">
                <a:solidFill>
                  <a:srgbClr val="002060"/>
                </a:solidFill>
                <a:latin typeface="Arial Narrow" panose="020B0606020202030204" pitchFamily="34" charset="0"/>
              </a:rPr>
              <a:t>потребность в разворотах в местах разгрузки и погрузки</a:t>
            </a:r>
          </a:p>
        </p:txBody>
      </p:sp>
      <p:sp>
        <p:nvSpPr>
          <p:cNvPr id="38" name="TextBox 37"/>
          <p:cNvSpPr txBox="1"/>
          <p:nvPr/>
        </p:nvSpPr>
        <p:spPr>
          <a:xfrm>
            <a:off x="700715" y="2551202"/>
            <a:ext cx="2528087" cy="461665"/>
          </a:xfrm>
          <a:prstGeom prst="rect">
            <a:avLst/>
          </a:prstGeom>
          <a:noFill/>
        </p:spPr>
        <p:txBody>
          <a:bodyPr wrap="square" rtlCol="0">
            <a:spAutoFit/>
          </a:bodyPr>
          <a:lstStyle/>
          <a:p>
            <a:pPr algn="ctr"/>
            <a:r>
              <a:rPr lang="ru-RU" sz="1200" dirty="0">
                <a:solidFill>
                  <a:srgbClr val="002060"/>
                </a:solidFill>
                <a:latin typeface="Arial Narrow" panose="020B0606020202030204" pitchFamily="34" charset="0"/>
              </a:rPr>
              <a:t>Интеллектуальный</a:t>
            </a:r>
          </a:p>
          <a:p>
            <a:pPr algn="ctr"/>
            <a:r>
              <a:rPr lang="ru-RU" sz="1200" dirty="0">
                <a:solidFill>
                  <a:srgbClr val="002060"/>
                </a:solidFill>
                <a:latin typeface="Arial Narrow" panose="020B0606020202030204" pitchFamily="34" charset="0"/>
              </a:rPr>
              <a:t> механизм контроля</a:t>
            </a:r>
          </a:p>
        </p:txBody>
      </p:sp>
      <p:sp>
        <p:nvSpPr>
          <p:cNvPr id="39" name="TextBox 38"/>
          <p:cNvSpPr txBox="1"/>
          <p:nvPr/>
        </p:nvSpPr>
        <p:spPr>
          <a:xfrm>
            <a:off x="843743" y="1806350"/>
            <a:ext cx="2242033" cy="430887"/>
          </a:xfrm>
          <a:prstGeom prst="rect">
            <a:avLst/>
          </a:prstGeom>
          <a:noFill/>
        </p:spPr>
        <p:txBody>
          <a:bodyPr wrap="square" rtlCol="0">
            <a:spAutoFit/>
          </a:bodyPr>
          <a:lstStyle/>
          <a:p>
            <a:pPr algn="ctr"/>
            <a:r>
              <a:rPr lang="ru-RU" sz="1100" dirty="0">
                <a:solidFill>
                  <a:srgbClr val="002060"/>
                </a:solidFill>
                <a:latin typeface="Arial Narrow" panose="020B0606020202030204" pitchFamily="34" charset="0"/>
              </a:rPr>
              <a:t>Работа автосамосвала </a:t>
            </a:r>
          </a:p>
          <a:p>
            <a:pPr algn="ctr"/>
            <a:r>
              <a:rPr lang="ru-RU" sz="1100" dirty="0">
                <a:solidFill>
                  <a:srgbClr val="002060"/>
                </a:solidFill>
                <a:latin typeface="Arial Narrow" panose="020B0606020202030204" pitchFamily="34" charset="0"/>
              </a:rPr>
              <a:t>без участия человека</a:t>
            </a:r>
          </a:p>
        </p:txBody>
      </p:sp>
      <p:sp>
        <p:nvSpPr>
          <p:cNvPr id="2" name="Номер слайда 1"/>
          <p:cNvSpPr>
            <a:spLocks noGrp="1"/>
          </p:cNvSpPr>
          <p:nvPr>
            <p:ph type="sldNum" sz="quarter" idx="12"/>
          </p:nvPr>
        </p:nvSpPr>
        <p:spPr>
          <a:xfrm>
            <a:off x="8739056" y="6438979"/>
            <a:ext cx="2228850" cy="365125"/>
          </a:xfrm>
        </p:spPr>
        <p:txBody>
          <a:bodyPr/>
          <a:lstStyle/>
          <a:p>
            <a:fld id="{A7D39A2C-15B6-464B-95AE-2E716133820D}" type="slidenum">
              <a:rPr lang="ru-RU" sz="2000">
                <a:solidFill>
                  <a:schemeClr val="accent5">
                    <a:lumMod val="50000"/>
                  </a:schemeClr>
                </a:solidFill>
              </a:rPr>
              <a:t>17</a:t>
            </a:fld>
            <a:endParaRPr lang="ru-RU" sz="2000" dirty="0">
              <a:solidFill>
                <a:schemeClr val="accent5">
                  <a:lumMod val="50000"/>
                </a:schemeClr>
              </a:solidFill>
            </a:endParaRPr>
          </a:p>
        </p:txBody>
      </p:sp>
    </p:spTree>
    <p:extLst>
      <p:ext uri="{BB962C8B-B14F-4D97-AF65-F5344CB8AC3E}">
        <p14:creationId xmlns:p14="http://schemas.microsoft.com/office/powerpoint/2010/main" val="1222737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8573" y="97015"/>
            <a:ext cx="838024" cy="301026"/>
          </a:xfrm>
          <a:prstGeom prst="rect">
            <a:avLst/>
          </a:prstGeom>
        </p:spPr>
      </p:pic>
      <p:cxnSp>
        <p:nvCxnSpPr>
          <p:cNvPr id="39" name="Прямая соединительная линия 38"/>
          <p:cNvCxnSpPr/>
          <p:nvPr/>
        </p:nvCxnSpPr>
        <p:spPr>
          <a:xfrm>
            <a:off x="2184677" y="94701"/>
            <a:ext cx="7369" cy="303341"/>
          </a:xfrm>
          <a:prstGeom prst="line">
            <a:avLst/>
          </a:prstGeom>
          <a:noFill/>
          <a:ln w="12700" cap="flat" cmpd="sng" algn="ctr">
            <a:solidFill>
              <a:sysClr val="window" lastClr="FFFFFF"/>
            </a:solidFill>
            <a:prstDash val="solid"/>
          </a:ln>
          <a:effectLst/>
        </p:spPr>
      </p:cxnSp>
      <p:sp>
        <p:nvSpPr>
          <p:cNvPr id="163" name="Номер слайда 1"/>
          <p:cNvSpPr>
            <a:spLocks noGrp="1"/>
          </p:cNvSpPr>
          <p:nvPr>
            <p:ph type="sldNum" sz="quarter" idx="12"/>
          </p:nvPr>
        </p:nvSpPr>
        <p:spPr>
          <a:xfrm>
            <a:off x="10735408" y="6468000"/>
            <a:ext cx="313592" cy="390000"/>
          </a:xfrm>
        </p:spPr>
        <p:txBody>
          <a:bodyPr vert="horz" lIns="95088" tIns="47544" rIns="95088" bIns="47544" rtlCol="0" anchor="ctr"/>
          <a:lstStyle/>
          <a:p>
            <a:pPr defTabSz="457200">
              <a:defRPr/>
            </a:pPr>
            <a:fld id="{84B4D996-1CA0-47D1-952F-FB9B8507A2D0}" type="slidenum">
              <a:rPr lang="ru-RU" sz="2000">
                <a:solidFill>
                  <a:srgbClr val="002060"/>
                </a:solidFill>
                <a:latin typeface="Arial Narrow" panose="020B0606020202030204" pitchFamily="34" charset="0"/>
              </a:rPr>
              <a:pPr defTabSz="457200">
                <a:defRPr/>
              </a:pPr>
              <a:t>18</a:t>
            </a:fld>
            <a:endParaRPr lang="ru-RU" sz="2000" dirty="0">
              <a:solidFill>
                <a:srgbClr val="002060"/>
              </a:solidFill>
              <a:latin typeface="Arial Narrow" panose="020B0606020202030204" pitchFamily="34" charset="0"/>
            </a:endParaRPr>
          </a:p>
        </p:txBody>
      </p:sp>
      <p:sp>
        <p:nvSpPr>
          <p:cNvPr id="13" name="Прямоугольник 12"/>
          <p:cNvSpPr/>
          <p:nvPr/>
        </p:nvSpPr>
        <p:spPr>
          <a:xfrm>
            <a:off x="1143000" y="-970"/>
            <a:ext cx="9906000" cy="517326"/>
          </a:xfrm>
          <a:prstGeom prst="rect">
            <a:avLst/>
          </a:prstGeom>
          <a:solidFill>
            <a:schemeClr val="tx2">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rgbClr val="002060"/>
                </a:solidFill>
                <a:latin typeface="Arial Narrow" panose="020B0606020202030204" pitchFamily="34" charset="0"/>
              </a:rPr>
              <a:t>ВАРИАНТЫ РЕАЛИЗАЦИИ ПРОЕКТА «РОБОТ- САМОСВАЛ ЧЕЛНОЧНОГО ТИПА»</a:t>
            </a:r>
          </a:p>
        </p:txBody>
      </p:sp>
      <p:pic>
        <p:nvPicPr>
          <p:cNvPr id="14" name="Picture 17" descr="C:\Users\a.osipov\Desktop\Работа (архив)\Исходники для презентация\Логотип СДС-Уголь.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0636" y="34703"/>
            <a:ext cx="737552" cy="42394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Прямая соединительная линия 14"/>
          <p:cNvCxnSpPr/>
          <p:nvPr/>
        </p:nvCxnSpPr>
        <p:spPr>
          <a:xfrm>
            <a:off x="10029824" y="34703"/>
            <a:ext cx="0" cy="42394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5" name="Рисунок 24"/>
          <p:cNvPicPr/>
          <p:nvPr/>
        </p:nvPicPr>
        <p:blipFill rotWithShape="1">
          <a:blip r:embed="rId5" cstate="print"/>
          <a:srcRect l="2812" t="229" r="145" b="-229"/>
          <a:stretch/>
        </p:blipFill>
        <p:spPr bwMode="auto">
          <a:xfrm>
            <a:off x="3086620" y="755019"/>
            <a:ext cx="2596690" cy="1580822"/>
          </a:xfrm>
          <a:prstGeom prst="rect">
            <a:avLst/>
          </a:prstGeom>
          <a:noFill/>
          <a:ln w="9525">
            <a:noFill/>
            <a:miter lim="800000"/>
            <a:headEnd/>
            <a:tailEnd/>
          </a:ln>
        </p:spPr>
      </p:pic>
      <p:pic>
        <p:nvPicPr>
          <p:cNvPr id="26" name="Рисунок 25"/>
          <p:cNvPicPr>
            <a:picLocks noChangeAspect="1"/>
          </p:cNvPicPr>
          <p:nvPr/>
        </p:nvPicPr>
        <p:blipFill>
          <a:blip r:embed="rId6"/>
          <a:stretch>
            <a:fillRect/>
          </a:stretch>
        </p:blipFill>
        <p:spPr>
          <a:xfrm>
            <a:off x="6253943" y="974034"/>
            <a:ext cx="1532798" cy="1141771"/>
          </a:xfrm>
          <a:prstGeom prst="rect">
            <a:avLst/>
          </a:prstGeom>
        </p:spPr>
      </p:pic>
      <p:pic>
        <p:nvPicPr>
          <p:cNvPr id="27" name="Рисунок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4216" y="789142"/>
            <a:ext cx="2265196" cy="1326662"/>
          </a:xfrm>
          <a:prstGeom prst="rect">
            <a:avLst/>
          </a:prstGeom>
        </p:spPr>
      </p:pic>
      <p:graphicFrame>
        <p:nvGraphicFramePr>
          <p:cNvPr id="2" name="Таблица 1"/>
          <p:cNvGraphicFramePr>
            <a:graphicFrameLocks noGrp="1"/>
          </p:cNvGraphicFramePr>
          <p:nvPr/>
        </p:nvGraphicFramePr>
        <p:xfrm>
          <a:off x="1475510" y="2335841"/>
          <a:ext cx="9259899" cy="4013844"/>
        </p:xfrm>
        <a:graphic>
          <a:graphicData uri="http://schemas.openxmlformats.org/drawingml/2006/table">
            <a:tbl>
              <a:tblPr firstRow="1" bandRow="1">
                <a:tableStyleId>{5C22544A-7EE6-4342-B048-85BDC9FD1C3A}</a:tableStyleId>
              </a:tblPr>
              <a:tblGrid>
                <a:gridCol w="1533556">
                  <a:extLst>
                    <a:ext uri="{9D8B030D-6E8A-4147-A177-3AD203B41FA5}">
                      <a16:colId xmlns:a16="http://schemas.microsoft.com/office/drawing/2014/main" val="3867383310"/>
                    </a:ext>
                  </a:extLst>
                </a:gridCol>
                <a:gridCol w="2863877">
                  <a:extLst>
                    <a:ext uri="{9D8B030D-6E8A-4147-A177-3AD203B41FA5}">
                      <a16:colId xmlns:a16="http://schemas.microsoft.com/office/drawing/2014/main" val="467065794"/>
                    </a:ext>
                  </a:extLst>
                </a:gridCol>
                <a:gridCol w="2547491">
                  <a:extLst>
                    <a:ext uri="{9D8B030D-6E8A-4147-A177-3AD203B41FA5}">
                      <a16:colId xmlns:a16="http://schemas.microsoft.com/office/drawing/2014/main" val="774048097"/>
                    </a:ext>
                  </a:extLst>
                </a:gridCol>
                <a:gridCol w="2314975">
                  <a:extLst>
                    <a:ext uri="{9D8B030D-6E8A-4147-A177-3AD203B41FA5}">
                      <a16:colId xmlns:a16="http://schemas.microsoft.com/office/drawing/2014/main" val="3729443415"/>
                    </a:ext>
                  </a:extLst>
                </a:gridCol>
              </a:tblGrid>
              <a:tr h="725271">
                <a:tc>
                  <a:txBody>
                    <a:bodyPr/>
                    <a:lstStyle/>
                    <a:p>
                      <a:pPr algn="ctr"/>
                      <a:r>
                        <a:rPr lang="ru-RU" sz="1600" dirty="0">
                          <a:latin typeface="Arial Narrow" panose="020B0606020202030204" pitchFamily="34" charset="0"/>
                        </a:rPr>
                        <a:t>Параметр</a:t>
                      </a:r>
                    </a:p>
                  </a:txBody>
                  <a:tcPr anchor="ctr">
                    <a:solidFill>
                      <a:schemeClr val="accent5">
                        <a:lumMod val="75000"/>
                      </a:schemeClr>
                    </a:solidFill>
                  </a:tcPr>
                </a:tc>
                <a:tc>
                  <a:txBody>
                    <a:bodyPr/>
                    <a:lstStyle/>
                    <a:p>
                      <a:pPr algn="ctr"/>
                      <a:r>
                        <a:rPr lang="ru-RU" sz="1600" dirty="0">
                          <a:latin typeface="Arial Narrow" panose="020B0606020202030204" pitchFamily="34" charset="0"/>
                        </a:rPr>
                        <a:t>Роботизированный </a:t>
                      </a:r>
                    </a:p>
                    <a:p>
                      <a:pPr algn="ctr"/>
                      <a:r>
                        <a:rPr lang="ru-RU" sz="1600" dirty="0">
                          <a:latin typeface="Arial Narrow" panose="020B0606020202030204" pitchFamily="34" charset="0"/>
                        </a:rPr>
                        <a:t>самосвал</a:t>
                      </a:r>
                      <a:r>
                        <a:rPr lang="ru-RU" sz="1600" baseline="0" dirty="0">
                          <a:latin typeface="Arial Narrow" panose="020B0606020202030204" pitchFamily="34" charset="0"/>
                        </a:rPr>
                        <a:t> </a:t>
                      </a:r>
                      <a:r>
                        <a:rPr lang="ru-RU" sz="1600" dirty="0">
                          <a:latin typeface="Arial Narrow" panose="020B0606020202030204" pitchFamily="34" charset="0"/>
                        </a:rPr>
                        <a:t>БЕЛАЗ </a:t>
                      </a:r>
                    </a:p>
                  </a:txBody>
                  <a:tcPr anchor="ctr">
                    <a:solidFill>
                      <a:schemeClr val="accent5">
                        <a:lumMod val="75000"/>
                      </a:schemeClr>
                    </a:solidFill>
                  </a:tcPr>
                </a:tc>
                <a:tc>
                  <a:txBody>
                    <a:bodyPr/>
                    <a:lstStyle/>
                    <a:p>
                      <a:pPr algn="ctr"/>
                      <a:r>
                        <a:rPr lang="ru-RU" sz="1600" dirty="0">
                          <a:latin typeface="Arial Narrow" panose="020B0606020202030204" pitchFamily="34" charset="0"/>
                        </a:rPr>
                        <a:t>Концепт</a:t>
                      </a:r>
                      <a:r>
                        <a:rPr lang="ru-RU" sz="1600" baseline="0" dirty="0">
                          <a:latin typeface="Arial Narrow" panose="020B0606020202030204" pitchFamily="34" charset="0"/>
                        </a:rPr>
                        <a:t> самосвала КАМАЗ 220 т</a:t>
                      </a:r>
                      <a:endParaRPr lang="ru-RU" sz="1600" dirty="0">
                        <a:latin typeface="Arial Narrow" panose="020B0606020202030204" pitchFamily="34" charset="0"/>
                      </a:endParaRPr>
                    </a:p>
                  </a:txBody>
                  <a:tcPr anchor="ctr">
                    <a:solidFill>
                      <a:schemeClr val="accent5">
                        <a:lumMod val="75000"/>
                      </a:schemeClr>
                    </a:solidFill>
                  </a:tcPr>
                </a:tc>
                <a:tc>
                  <a:txBody>
                    <a:bodyPr/>
                    <a:lstStyle/>
                    <a:p>
                      <a:pPr algn="ctr"/>
                      <a:r>
                        <a:rPr lang="ru-RU" sz="1600" dirty="0">
                          <a:latin typeface="Arial Narrow" panose="020B0606020202030204" pitchFamily="34" charset="0"/>
                        </a:rPr>
                        <a:t>Концепт</a:t>
                      </a:r>
                      <a:r>
                        <a:rPr lang="ru-RU" sz="1600" baseline="0" dirty="0">
                          <a:latin typeface="Arial Narrow" panose="020B0606020202030204" pitchFamily="34" charset="0"/>
                        </a:rPr>
                        <a:t> самосвала КАМАЗ 45 т</a:t>
                      </a:r>
                      <a:endParaRPr lang="ru-RU" sz="1600" dirty="0">
                        <a:latin typeface="Arial Narrow" panose="020B0606020202030204" pitchFamily="34" charset="0"/>
                      </a:endParaRPr>
                    </a:p>
                  </a:txBody>
                  <a:tcPr anchor="ctr">
                    <a:solidFill>
                      <a:schemeClr val="accent5">
                        <a:lumMod val="75000"/>
                      </a:schemeClr>
                    </a:solidFill>
                  </a:tcPr>
                </a:tc>
                <a:extLst>
                  <a:ext uri="{0D108BD9-81ED-4DB2-BD59-A6C34878D82A}">
                    <a16:rowId xmlns:a16="http://schemas.microsoft.com/office/drawing/2014/main" val="2332706380"/>
                  </a:ext>
                </a:extLst>
              </a:tr>
              <a:tr h="512924">
                <a:tc>
                  <a:txBody>
                    <a:bodyPr/>
                    <a:lstStyle/>
                    <a:p>
                      <a:pPr marL="0" algn="ctr" defTabSz="914400" rtl="0" eaLnBrk="1" latinLnBrk="0" hangingPunct="1"/>
                      <a:r>
                        <a:rPr lang="ru-RU" sz="1200" kern="1200" dirty="0">
                          <a:solidFill>
                            <a:schemeClr val="dk1"/>
                          </a:solidFill>
                          <a:latin typeface="Arial Narrow" panose="020B0606020202030204" pitchFamily="34" charset="0"/>
                          <a:ea typeface="+mn-ea"/>
                          <a:cs typeface="+mn-cs"/>
                        </a:rPr>
                        <a:t>Наличие модели</a:t>
                      </a:r>
                    </a:p>
                  </a:txBody>
                  <a:tcPr anchor="ctr"/>
                </a:tc>
                <a:tc>
                  <a:txBody>
                    <a:bodyPr/>
                    <a:lstStyle/>
                    <a:p>
                      <a:pPr marL="0" algn="ctr" defTabSz="914400" rtl="0" eaLnBrk="1" latinLnBrk="0" hangingPunct="1"/>
                      <a:endParaRPr lang="ru-RU" sz="1800" kern="1200" dirty="0">
                        <a:solidFill>
                          <a:schemeClr val="dk1"/>
                        </a:solidFill>
                        <a:latin typeface="Arial Narrow" panose="020B0606020202030204" pitchFamily="34" charset="0"/>
                        <a:ea typeface="+mn-ea"/>
                        <a:cs typeface="+mn-cs"/>
                      </a:endParaRPr>
                    </a:p>
                  </a:txBody>
                  <a:tcPr/>
                </a:tc>
                <a:tc>
                  <a:txBody>
                    <a:bodyPr/>
                    <a:lstStyle/>
                    <a:p>
                      <a:pPr marL="0" algn="ctr" defTabSz="914400" rtl="0" eaLnBrk="1" latinLnBrk="0" hangingPunct="1"/>
                      <a:r>
                        <a:rPr lang="ru-RU" sz="1800" kern="1200" dirty="0">
                          <a:solidFill>
                            <a:schemeClr val="dk1"/>
                          </a:solidFill>
                          <a:latin typeface="Arial Narrow" panose="020B0606020202030204" pitchFamily="34" charset="0"/>
                          <a:ea typeface="+mn-ea"/>
                          <a:cs typeface="+mn-cs"/>
                        </a:rPr>
                        <a:t>- </a:t>
                      </a:r>
                    </a:p>
                  </a:txBody>
                  <a:tcPr anchor="ctr"/>
                </a:tc>
                <a:tc>
                  <a:txBody>
                    <a:bodyPr/>
                    <a:lstStyle/>
                    <a:p>
                      <a:pPr marL="0" algn="ctr" defTabSz="914400" rtl="0" eaLnBrk="1" latinLnBrk="0" hangingPunct="1"/>
                      <a:r>
                        <a:rPr lang="ru-RU" sz="1800" kern="1200" dirty="0">
                          <a:solidFill>
                            <a:schemeClr val="dk1"/>
                          </a:solidFill>
                          <a:latin typeface="Arial Narrow" panose="020B0606020202030204" pitchFamily="34" charset="0"/>
                          <a:ea typeface="+mn-ea"/>
                          <a:cs typeface="+mn-cs"/>
                        </a:rPr>
                        <a:t>-</a:t>
                      </a:r>
                    </a:p>
                  </a:txBody>
                  <a:tcPr anchor="ctr"/>
                </a:tc>
                <a:extLst>
                  <a:ext uri="{0D108BD9-81ED-4DB2-BD59-A6C34878D82A}">
                    <a16:rowId xmlns:a16="http://schemas.microsoft.com/office/drawing/2014/main" val="4246278554"/>
                  </a:ext>
                </a:extLst>
              </a:tr>
              <a:tr h="924879">
                <a:tc>
                  <a:txBody>
                    <a:bodyPr/>
                    <a:lstStyle/>
                    <a:p>
                      <a:pPr marL="0" algn="ctr" defTabSz="914400" rtl="0" eaLnBrk="1" latinLnBrk="0" hangingPunct="1"/>
                      <a:r>
                        <a:rPr lang="ru-RU" sz="1200" kern="1200" dirty="0">
                          <a:solidFill>
                            <a:schemeClr val="dk1"/>
                          </a:solidFill>
                          <a:latin typeface="Arial Narrow" panose="020B0606020202030204" pitchFamily="34" charset="0"/>
                          <a:ea typeface="+mn-ea"/>
                          <a:cs typeface="+mn-cs"/>
                        </a:rPr>
                        <a:t>Наличие производства для карьерных самосвалов</a:t>
                      </a:r>
                    </a:p>
                  </a:txBody>
                  <a:tcPr anchor="ctr"/>
                </a:tc>
                <a:tc>
                  <a:txBody>
                    <a:bodyPr/>
                    <a:lstStyle/>
                    <a:p>
                      <a:pPr marL="0" algn="ctr" defTabSz="914400" rtl="0" eaLnBrk="1" latinLnBrk="0" hangingPunct="1"/>
                      <a:endParaRPr lang="ru-RU" sz="1800" kern="1200" dirty="0">
                        <a:solidFill>
                          <a:schemeClr val="dk1"/>
                        </a:solidFill>
                        <a:latin typeface="Arial Narrow" panose="020B0606020202030204" pitchFamily="34" charset="0"/>
                        <a:ea typeface="+mn-ea"/>
                        <a:cs typeface="+mn-cs"/>
                      </a:endParaRPr>
                    </a:p>
                  </a:txBody>
                  <a:tcPr/>
                </a:tc>
                <a:tc>
                  <a:txBody>
                    <a:bodyPr/>
                    <a:lstStyle/>
                    <a:p>
                      <a:pPr marL="0" algn="ctr" defTabSz="914400" rtl="0" eaLnBrk="1" latinLnBrk="0" hangingPunct="1"/>
                      <a:r>
                        <a:rPr lang="ru-RU" sz="1800" kern="1200" dirty="0">
                          <a:solidFill>
                            <a:schemeClr val="dk1"/>
                          </a:solidFill>
                          <a:latin typeface="Arial Narrow" panose="020B0606020202030204" pitchFamily="34" charset="0"/>
                          <a:ea typeface="+mn-ea"/>
                          <a:cs typeface="+mn-cs"/>
                        </a:rPr>
                        <a:t>-</a:t>
                      </a:r>
                    </a:p>
                  </a:txBody>
                  <a:tcPr anchor="ctr"/>
                </a:tc>
                <a:tc>
                  <a:txBody>
                    <a:bodyPr/>
                    <a:lstStyle/>
                    <a:p>
                      <a:pPr marL="0" algn="ctr" defTabSz="914400" rtl="0" eaLnBrk="1" latinLnBrk="0" hangingPunct="1"/>
                      <a:endParaRPr lang="ru-RU" sz="1800" kern="1200" dirty="0">
                        <a:solidFill>
                          <a:schemeClr val="dk1"/>
                        </a:solidFill>
                        <a:latin typeface="Arial Narrow" panose="020B0606020202030204" pitchFamily="34" charset="0"/>
                        <a:ea typeface="+mn-ea"/>
                        <a:cs typeface="+mn-cs"/>
                      </a:endParaRPr>
                    </a:p>
                  </a:txBody>
                  <a:tcPr anchor="ctr"/>
                </a:tc>
                <a:extLst>
                  <a:ext uri="{0D108BD9-81ED-4DB2-BD59-A6C34878D82A}">
                    <a16:rowId xmlns:a16="http://schemas.microsoft.com/office/drawing/2014/main" val="1756578448"/>
                  </a:ext>
                </a:extLst>
              </a:tr>
              <a:tr h="544344">
                <a:tc>
                  <a:txBody>
                    <a:bodyPr/>
                    <a:lstStyle/>
                    <a:p>
                      <a:pPr marL="0" algn="ctr" defTabSz="914400" rtl="0" eaLnBrk="1" latinLnBrk="0" hangingPunct="1"/>
                      <a:r>
                        <a:rPr lang="ru-RU" sz="1200" kern="1200" dirty="0">
                          <a:solidFill>
                            <a:schemeClr val="dk1"/>
                          </a:solidFill>
                          <a:latin typeface="Arial Narrow" panose="020B0606020202030204" pitchFamily="34" charset="0"/>
                          <a:ea typeface="+mn-ea"/>
                          <a:cs typeface="+mn-cs"/>
                        </a:rPr>
                        <a:t>Адаптивность</a:t>
                      </a:r>
                      <a:r>
                        <a:rPr lang="ru-RU" sz="1200" kern="1200" baseline="0" dirty="0">
                          <a:solidFill>
                            <a:schemeClr val="dk1"/>
                          </a:solidFill>
                          <a:latin typeface="Arial Narrow" panose="020B0606020202030204" pitchFamily="34" charset="0"/>
                          <a:ea typeface="+mn-ea"/>
                          <a:cs typeface="+mn-cs"/>
                        </a:rPr>
                        <a:t> для АСД Карьер</a:t>
                      </a:r>
                      <a:endParaRPr lang="ru-RU" sz="1200" kern="1200" dirty="0">
                        <a:solidFill>
                          <a:schemeClr val="dk1"/>
                        </a:solidFill>
                        <a:latin typeface="Arial Narrow" panose="020B0606020202030204" pitchFamily="34" charset="0"/>
                        <a:ea typeface="+mn-ea"/>
                        <a:cs typeface="+mn-cs"/>
                      </a:endParaRPr>
                    </a:p>
                  </a:txBody>
                  <a:tcPr/>
                </a:tc>
                <a:tc>
                  <a:txBody>
                    <a:bodyPr/>
                    <a:lstStyle/>
                    <a:p>
                      <a:pPr marL="0" algn="ctr" defTabSz="914400" rtl="0" eaLnBrk="1" latinLnBrk="0" hangingPunct="1"/>
                      <a:endParaRPr lang="ru-RU" sz="1800" kern="1200" dirty="0">
                        <a:solidFill>
                          <a:schemeClr val="dk1"/>
                        </a:solidFill>
                        <a:latin typeface="Arial Narrow" panose="020B0606020202030204" pitchFamily="34" charset="0"/>
                        <a:ea typeface="+mn-ea"/>
                        <a:cs typeface="+mn-cs"/>
                      </a:endParaRPr>
                    </a:p>
                  </a:txBody>
                  <a:tcPr/>
                </a:tc>
                <a:tc>
                  <a:txBody>
                    <a:bodyPr/>
                    <a:lstStyle/>
                    <a:p>
                      <a:pPr marL="0" algn="ctr" defTabSz="914400" rtl="0" eaLnBrk="1" latinLnBrk="0" hangingPunct="1"/>
                      <a:endParaRPr lang="ru-RU" sz="1800" kern="1200" dirty="0">
                        <a:solidFill>
                          <a:schemeClr val="dk1"/>
                        </a:solidFill>
                        <a:latin typeface="Arial Narrow" panose="020B0606020202030204" pitchFamily="34" charset="0"/>
                        <a:ea typeface="+mn-ea"/>
                        <a:cs typeface="+mn-cs"/>
                      </a:endParaRPr>
                    </a:p>
                  </a:txBody>
                  <a:tcPr/>
                </a:tc>
                <a:tc>
                  <a:txBody>
                    <a:bodyPr/>
                    <a:lstStyle/>
                    <a:p>
                      <a:pPr marL="0" algn="ctr" defTabSz="914400" rtl="0" eaLnBrk="1" latinLnBrk="0" hangingPunct="1"/>
                      <a:endParaRPr lang="ru-RU" sz="1800" kern="1200" dirty="0">
                        <a:solidFill>
                          <a:schemeClr val="dk1"/>
                        </a:solidFill>
                        <a:latin typeface="Arial Narrow" panose="020B0606020202030204" pitchFamily="34" charset="0"/>
                        <a:ea typeface="+mn-ea"/>
                        <a:cs typeface="+mn-cs"/>
                      </a:endParaRPr>
                    </a:p>
                  </a:txBody>
                  <a:tcPr/>
                </a:tc>
                <a:extLst>
                  <a:ext uri="{0D108BD9-81ED-4DB2-BD59-A6C34878D82A}">
                    <a16:rowId xmlns:a16="http://schemas.microsoft.com/office/drawing/2014/main" val="1514463644"/>
                  </a:ext>
                </a:extLst>
              </a:tr>
              <a:tr h="762082">
                <a:tc>
                  <a:txBody>
                    <a:bodyPr/>
                    <a:lstStyle/>
                    <a:p>
                      <a:pPr marL="0" algn="ctr" defTabSz="914400" rtl="0" eaLnBrk="1" latinLnBrk="0" hangingPunct="1"/>
                      <a:r>
                        <a:rPr lang="ru-RU" sz="1200" b="1" kern="1200" dirty="0">
                          <a:solidFill>
                            <a:schemeClr val="dk1"/>
                          </a:solidFill>
                          <a:latin typeface="Arial Narrow" panose="020B0606020202030204" pitchFamily="34" charset="0"/>
                          <a:ea typeface="+mn-ea"/>
                          <a:cs typeface="+mn-cs"/>
                        </a:rPr>
                        <a:t>Возможность применения АКБ</a:t>
                      </a:r>
                      <a:r>
                        <a:rPr lang="ru-RU" sz="1200" b="1" kern="1200" baseline="0" dirty="0">
                          <a:solidFill>
                            <a:schemeClr val="dk1"/>
                          </a:solidFill>
                          <a:latin typeface="Arial Narrow" panose="020B0606020202030204" pitchFamily="34" charset="0"/>
                          <a:ea typeface="+mn-ea"/>
                          <a:cs typeface="+mn-cs"/>
                        </a:rPr>
                        <a:t> </a:t>
                      </a:r>
                      <a:r>
                        <a:rPr lang="ru-RU" sz="1200" b="1" kern="1200" dirty="0">
                          <a:solidFill>
                            <a:schemeClr val="dk1"/>
                          </a:solidFill>
                          <a:latin typeface="Arial Narrow" panose="020B0606020202030204" pitchFamily="34" charset="0"/>
                          <a:ea typeface="+mn-ea"/>
                          <a:cs typeface="+mn-cs"/>
                        </a:rPr>
                        <a:t>+</a:t>
                      </a:r>
                      <a:r>
                        <a:rPr lang="ru-RU" sz="1200" b="1" kern="1200" baseline="0" dirty="0">
                          <a:solidFill>
                            <a:schemeClr val="dk1"/>
                          </a:solidFill>
                          <a:latin typeface="Arial Narrow" panose="020B0606020202030204" pitchFamily="34" charset="0"/>
                          <a:ea typeface="+mn-ea"/>
                          <a:cs typeface="+mn-cs"/>
                        </a:rPr>
                        <a:t> ДВС на данном этапе</a:t>
                      </a:r>
                      <a:endParaRPr lang="ru-RU" sz="1200" b="1" kern="1200" dirty="0">
                        <a:solidFill>
                          <a:schemeClr val="dk1"/>
                        </a:solidFill>
                        <a:latin typeface="Arial Narrow" panose="020B0606020202030204" pitchFamily="34" charset="0"/>
                        <a:ea typeface="+mn-ea"/>
                        <a:cs typeface="+mn-cs"/>
                      </a:endParaRPr>
                    </a:p>
                  </a:txBody>
                  <a:tcPr/>
                </a:tc>
                <a:tc>
                  <a:txBody>
                    <a:bodyPr/>
                    <a:lstStyle/>
                    <a:p>
                      <a:pPr marL="0" algn="ctr" defTabSz="914400" rtl="0" eaLnBrk="1" latinLnBrk="0" hangingPunct="1"/>
                      <a:r>
                        <a:rPr lang="ru-RU" sz="1800" b="1" kern="1200" dirty="0">
                          <a:solidFill>
                            <a:schemeClr val="dk1"/>
                          </a:solidFill>
                          <a:latin typeface="Arial Narrow" panose="020B0606020202030204" pitchFamily="34" charset="0"/>
                          <a:ea typeface="+mn-ea"/>
                          <a:cs typeface="+mn-cs"/>
                        </a:rPr>
                        <a:t>-</a:t>
                      </a:r>
                    </a:p>
                  </a:txBody>
                  <a:tcPr anchor="ctr"/>
                </a:tc>
                <a:tc>
                  <a:txBody>
                    <a:bodyPr/>
                    <a:lstStyle/>
                    <a:p>
                      <a:pPr marL="0" algn="ctr" defTabSz="914400" rtl="0" eaLnBrk="1" latinLnBrk="0" hangingPunct="1"/>
                      <a:r>
                        <a:rPr lang="ru-RU" sz="1800" b="1" kern="1200" dirty="0">
                          <a:solidFill>
                            <a:schemeClr val="dk1"/>
                          </a:solidFill>
                          <a:latin typeface="Arial Narrow" panose="020B0606020202030204" pitchFamily="34" charset="0"/>
                          <a:ea typeface="+mn-ea"/>
                          <a:cs typeface="+mn-cs"/>
                        </a:rPr>
                        <a:t>-</a:t>
                      </a:r>
                    </a:p>
                  </a:txBody>
                  <a:tcPr anchor="ctr"/>
                </a:tc>
                <a:tc>
                  <a:txBody>
                    <a:bodyPr/>
                    <a:lstStyle/>
                    <a:p>
                      <a:pPr marL="0" algn="ctr" defTabSz="914400" rtl="0" eaLnBrk="1" latinLnBrk="0" hangingPunct="1"/>
                      <a:endParaRPr lang="ru-RU" sz="1800" b="1" kern="1200" dirty="0">
                        <a:solidFill>
                          <a:schemeClr val="dk1"/>
                        </a:solidFill>
                        <a:latin typeface="Arial Narrow" panose="020B0606020202030204" pitchFamily="34" charset="0"/>
                        <a:ea typeface="+mn-ea"/>
                        <a:cs typeface="+mn-cs"/>
                      </a:endParaRPr>
                    </a:p>
                  </a:txBody>
                  <a:tcPr/>
                </a:tc>
                <a:extLst>
                  <a:ext uri="{0D108BD9-81ED-4DB2-BD59-A6C34878D82A}">
                    <a16:rowId xmlns:a16="http://schemas.microsoft.com/office/drawing/2014/main" val="1457265002"/>
                  </a:ext>
                </a:extLst>
              </a:tr>
              <a:tr h="544344">
                <a:tc>
                  <a:txBody>
                    <a:bodyPr/>
                    <a:lstStyle/>
                    <a:p>
                      <a:pPr marL="0" algn="ctr" defTabSz="914400" rtl="0" eaLnBrk="1" latinLnBrk="0" hangingPunct="1"/>
                      <a:r>
                        <a:rPr lang="ru-RU" sz="1200" kern="1200" dirty="0">
                          <a:solidFill>
                            <a:schemeClr val="dk1"/>
                          </a:solidFill>
                          <a:latin typeface="Arial Narrow" panose="020B0606020202030204" pitchFamily="34" charset="0"/>
                          <a:ea typeface="+mn-ea"/>
                          <a:cs typeface="+mn-cs"/>
                        </a:rPr>
                        <a:t>Прогноз начала полевых испытаний</a:t>
                      </a:r>
                    </a:p>
                  </a:txBody>
                  <a:tcPr/>
                </a:tc>
                <a:tc>
                  <a:txBody>
                    <a:bodyPr/>
                    <a:lstStyle/>
                    <a:p>
                      <a:pPr marL="0" algn="ctr" defTabSz="914400" rtl="0" eaLnBrk="1" latinLnBrk="0" hangingPunct="1"/>
                      <a:r>
                        <a:rPr lang="ru-RU" sz="1800" kern="1200" dirty="0">
                          <a:solidFill>
                            <a:schemeClr val="dk1"/>
                          </a:solidFill>
                          <a:latin typeface="Arial Narrow" panose="020B0606020202030204" pitchFamily="34" charset="0"/>
                          <a:ea typeface="+mn-ea"/>
                          <a:cs typeface="+mn-cs"/>
                        </a:rPr>
                        <a:t>2020 г</a:t>
                      </a:r>
                    </a:p>
                  </a:txBody>
                  <a:tcPr/>
                </a:tc>
                <a:tc>
                  <a:txBody>
                    <a:bodyPr/>
                    <a:lstStyle/>
                    <a:p>
                      <a:pPr marL="0" algn="ctr" defTabSz="914400" rtl="0" eaLnBrk="1" latinLnBrk="0" hangingPunct="1"/>
                      <a:r>
                        <a:rPr lang="ru-RU" sz="1800" kern="1200" dirty="0">
                          <a:solidFill>
                            <a:schemeClr val="dk1"/>
                          </a:solidFill>
                          <a:latin typeface="Arial Narrow" panose="020B0606020202030204" pitchFamily="34" charset="0"/>
                          <a:ea typeface="+mn-ea"/>
                          <a:cs typeface="+mn-cs"/>
                        </a:rPr>
                        <a:t>2023 г</a:t>
                      </a:r>
                    </a:p>
                  </a:txBody>
                  <a:tcPr/>
                </a:tc>
                <a:tc>
                  <a:txBody>
                    <a:bodyPr/>
                    <a:lstStyle/>
                    <a:p>
                      <a:pPr marL="0" algn="ctr" defTabSz="914400" rtl="0" eaLnBrk="1" latinLnBrk="0" hangingPunct="1"/>
                      <a:r>
                        <a:rPr lang="ru-RU" sz="1800" kern="1200" dirty="0">
                          <a:solidFill>
                            <a:schemeClr val="dk1"/>
                          </a:solidFill>
                          <a:latin typeface="Arial Narrow" panose="020B0606020202030204" pitchFamily="34" charset="0"/>
                          <a:ea typeface="+mn-ea"/>
                          <a:cs typeface="+mn-cs"/>
                        </a:rPr>
                        <a:t>2022 г</a:t>
                      </a:r>
                    </a:p>
                  </a:txBody>
                  <a:tcPr/>
                </a:tc>
                <a:extLst>
                  <a:ext uri="{0D108BD9-81ED-4DB2-BD59-A6C34878D82A}">
                    <a16:rowId xmlns:a16="http://schemas.microsoft.com/office/drawing/2014/main" val="4204909241"/>
                  </a:ext>
                </a:extLst>
              </a:tr>
            </a:tbl>
          </a:graphicData>
        </a:graphic>
      </p:graphicFrame>
      <p:pic>
        <p:nvPicPr>
          <p:cNvPr id="16" name="Рисунок 15"/>
          <p:cNvPicPr>
            <a:picLocks noChangeAspect="1"/>
          </p:cNvPicPr>
          <p:nvPr/>
        </p:nvPicPr>
        <p:blipFill>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4434839" y="3054577"/>
            <a:ext cx="315884" cy="335156"/>
          </a:xfrm>
          <a:prstGeom prst="rect">
            <a:avLst/>
          </a:prstGeom>
        </p:spPr>
      </p:pic>
      <p:pic>
        <p:nvPicPr>
          <p:cNvPr id="17" name="Рисунок 16"/>
          <p:cNvPicPr>
            <a:picLocks noChangeAspect="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4426527" y="3820170"/>
            <a:ext cx="315884" cy="335156"/>
          </a:xfrm>
          <a:prstGeom prst="rect">
            <a:avLst/>
          </a:prstGeom>
        </p:spPr>
      </p:pic>
      <p:pic>
        <p:nvPicPr>
          <p:cNvPr id="18" name="Рисунок 17"/>
          <p:cNvPicPr>
            <a:picLocks noChangeAspect="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9434523" y="3817418"/>
            <a:ext cx="315884" cy="335156"/>
          </a:xfrm>
          <a:prstGeom prst="rect">
            <a:avLst/>
          </a:prstGeom>
        </p:spPr>
      </p:pic>
      <p:pic>
        <p:nvPicPr>
          <p:cNvPr id="19" name="Рисунок 18"/>
          <p:cNvPicPr>
            <a:picLocks noChangeAspect="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4426527" y="4534553"/>
            <a:ext cx="315884" cy="335156"/>
          </a:xfrm>
          <a:prstGeom prst="rect">
            <a:avLst/>
          </a:prstGeom>
        </p:spPr>
      </p:pic>
      <p:pic>
        <p:nvPicPr>
          <p:cNvPr id="20" name="Рисунок 19"/>
          <p:cNvPicPr>
            <a:picLocks noChangeAspect="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9434523" y="4529776"/>
            <a:ext cx="315884" cy="335156"/>
          </a:xfrm>
          <a:prstGeom prst="rect">
            <a:avLst/>
          </a:prstGeom>
        </p:spPr>
      </p:pic>
      <p:pic>
        <p:nvPicPr>
          <p:cNvPr id="21" name="Рисунок 20"/>
          <p:cNvPicPr>
            <a:picLocks noChangeAspect="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7231140" y="4534553"/>
            <a:ext cx="315884" cy="335156"/>
          </a:xfrm>
          <a:prstGeom prst="rect">
            <a:avLst/>
          </a:prstGeom>
        </p:spPr>
      </p:pic>
      <p:pic>
        <p:nvPicPr>
          <p:cNvPr id="22" name="Рисунок 21"/>
          <p:cNvPicPr>
            <a:picLocks noChangeAspect="1"/>
          </p:cNvPicPr>
          <p:nvPr/>
        </p:nvPicPr>
        <p:blipFill>
          <a:blip r:embed="rId10" cstate="print">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tretch>
            <a:fillRect/>
          </a:stretch>
        </p:blipFill>
        <p:spPr>
          <a:xfrm>
            <a:off x="9434523" y="5242134"/>
            <a:ext cx="315884" cy="335156"/>
          </a:xfrm>
          <a:prstGeom prst="rect">
            <a:avLst/>
          </a:prstGeom>
        </p:spPr>
      </p:pic>
    </p:spTree>
    <p:extLst>
      <p:ext uri="{BB962C8B-B14F-4D97-AF65-F5344CB8AC3E}">
        <p14:creationId xmlns:p14="http://schemas.microsoft.com/office/powerpoint/2010/main" val="2752504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p:cNvPicPr>
            <a:picLocks noChangeAspect="1"/>
          </p:cNvPicPr>
          <p:nvPr/>
        </p:nvPicPr>
        <p:blipFill>
          <a:blip r:embed="rId3"/>
          <a:stretch>
            <a:fillRect/>
          </a:stretch>
        </p:blipFill>
        <p:spPr>
          <a:xfrm>
            <a:off x="4583832" y="1628800"/>
            <a:ext cx="5715000" cy="4972050"/>
          </a:xfrm>
          <a:prstGeom prst="rect">
            <a:avLst/>
          </a:prstGeom>
        </p:spPr>
      </p:pic>
      <p:sp>
        <p:nvSpPr>
          <p:cNvPr id="5" name="Прямоугольник 4"/>
          <p:cNvSpPr/>
          <p:nvPr/>
        </p:nvSpPr>
        <p:spPr>
          <a:xfrm>
            <a:off x="1703512" y="188640"/>
            <a:ext cx="8784976" cy="7200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a:solidFill>
                  <a:srgbClr val="FFFF00"/>
                </a:solidFill>
                <a:effectLst>
                  <a:outerShdw blurRad="38100" dist="38100" dir="2700000" algn="tl">
                    <a:srgbClr val="000000">
                      <a:alpha val="43137"/>
                    </a:srgbClr>
                  </a:outerShdw>
                </a:effectLst>
                <a:latin typeface="+mj-lt"/>
                <a:cs typeface="Times New Roman" pitchFamily="18" charset="0"/>
              </a:rPr>
              <a:t>Интеллектуальный карьер. Буровзрывные работы</a:t>
            </a:r>
          </a:p>
          <a:p>
            <a:pPr algn="ctr"/>
            <a:endParaRPr lang="ru-RU" dirty="0"/>
          </a:p>
        </p:txBody>
      </p:sp>
      <p:sp>
        <p:nvSpPr>
          <p:cNvPr id="3" name="Прямоугольник 2"/>
          <p:cNvSpPr/>
          <p:nvPr/>
        </p:nvSpPr>
        <p:spPr>
          <a:xfrm>
            <a:off x="2135560" y="1052737"/>
            <a:ext cx="8208912" cy="646331"/>
          </a:xfrm>
          <a:prstGeom prst="rect">
            <a:avLst/>
          </a:prstGeom>
        </p:spPr>
        <p:txBody>
          <a:bodyPr wrap="square">
            <a:spAutoFit/>
          </a:bodyPr>
          <a:lstStyle/>
          <a:p>
            <a:pPr algn="ctr"/>
            <a:r>
              <a:rPr lang="ru-RU" b="1" dirty="0">
                <a:latin typeface="Glober"/>
              </a:rPr>
              <a:t>Автоматизированная система управления буровыми работами </a:t>
            </a:r>
            <a:br>
              <a:rPr lang="ru-RU" b="1" dirty="0">
                <a:latin typeface="Glober"/>
              </a:rPr>
            </a:br>
            <a:endParaRPr lang="ru-RU" b="1" dirty="0">
              <a:latin typeface="Glober"/>
            </a:endParaRPr>
          </a:p>
        </p:txBody>
      </p:sp>
      <p:sp>
        <p:nvSpPr>
          <p:cNvPr id="4" name="Прямоугольник 3"/>
          <p:cNvSpPr/>
          <p:nvPr/>
        </p:nvSpPr>
        <p:spPr>
          <a:xfrm>
            <a:off x="1631504" y="1844824"/>
            <a:ext cx="8892480" cy="3831818"/>
          </a:xfrm>
          <a:prstGeom prst="rect">
            <a:avLst/>
          </a:prstGeom>
        </p:spPr>
        <p:txBody>
          <a:bodyPr wrap="square">
            <a:spAutoFit/>
          </a:bodyPr>
          <a:lstStyle/>
          <a:p>
            <a:pPr>
              <a:lnSpc>
                <a:spcPct val="150000"/>
              </a:lnSpc>
              <a:buFont typeface="Arial" panose="020B0604020202020204" pitchFamily="34" charset="0"/>
              <a:buChar char="•"/>
            </a:pPr>
            <a:r>
              <a:rPr lang="ru-RU" dirty="0">
                <a:solidFill>
                  <a:schemeClr val="accent2">
                    <a:lumMod val="75000"/>
                  </a:schemeClr>
                </a:solidFill>
                <a:latin typeface="Roboto Condensed"/>
              </a:rPr>
              <a:t> Рост производительности бурового комплекса;</a:t>
            </a:r>
          </a:p>
          <a:p>
            <a:pPr>
              <a:lnSpc>
                <a:spcPct val="150000"/>
              </a:lnSpc>
              <a:buFont typeface="Arial" panose="020B0604020202020204" pitchFamily="34" charset="0"/>
              <a:buChar char="•"/>
            </a:pPr>
            <a:r>
              <a:rPr lang="ru-RU" dirty="0">
                <a:solidFill>
                  <a:schemeClr val="accent2">
                    <a:lumMod val="75000"/>
                  </a:schemeClr>
                </a:solidFill>
                <a:latin typeface="Roboto Condensed"/>
              </a:rPr>
              <a:t> Высокая точность позиционирования (до ± 10см);</a:t>
            </a:r>
          </a:p>
          <a:p>
            <a:pPr>
              <a:lnSpc>
                <a:spcPct val="150000"/>
              </a:lnSpc>
              <a:buFont typeface="Arial" panose="020B0604020202020204" pitchFamily="34" charset="0"/>
              <a:buChar char="•"/>
            </a:pPr>
            <a:r>
              <a:rPr lang="ru-RU" dirty="0">
                <a:solidFill>
                  <a:schemeClr val="accent2">
                    <a:lumMod val="75000"/>
                  </a:schemeClr>
                </a:solidFill>
                <a:latin typeface="Roboto Condensed"/>
              </a:rPr>
              <a:t> Соблюдение проектной сетки скважин;</a:t>
            </a:r>
          </a:p>
          <a:p>
            <a:pPr>
              <a:lnSpc>
                <a:spcPct val="150000"/>
              </a:lnSpc>
              <a:buFont typeface="Arial" panose="020B0604020202020204" pitchFamily="34" charset="0"/>
              <a:buChar char="•"/>
            </a:pPr>
            <a:r>
              <a:rPr lang="ru-RU" dirty="0">
                <a:solidFill>
                  <a:schemeClr val="accent2">
                    <a:lumMod val="75000"/>
                  </a:schemeClr>
                </a:solidFill>
                <a:latin typeface="Roboto Condensed"/>
              </a:rPr>
              <a:t> Соблюдение проектных глубин скважин;</a:t>
            </a:r>
          </a:p>
          <a:p>
            <a:pPr>
              <a:lnSpc>
                <a:spcPct val="150000"/>
              </a:lnSpc>
              <a:buFont typeface="Arial" panose="020B0604020202020204" pitchFamily="34" charset="0"/>
              <a:buChar char="•"/>
            </a:pPr>
            <a:r>
              <a:rPr lang="ru-RU" dirty="0">
                <a:solidFill>
                  <a:schemeClr val="accent2">
                    <a:lumMod val="75000"/>
                  </a:schemeClr>
                </a:solidFill>
                <a:latin typeface="Roboto Condensed"/>
              </a:rPr>
              <a:t> Уменьшение объемов маркшейдерские работы по разметке блоков;</a:t>
            </a:r>
          </a:p>
          <a:p>
            <a:pPr>
              <a:lnSpc>
                <a:spcPct val="150000"/>
              </a:lnSpc>
              <a:buFont typeface="Arial" panose="020B0604020202020204" pitchFamily="34" charset="0"/>
              <a:buChar char="•"/>
            </a:pPr>
            <a:r>
              <a:rPr lang="ru-RU" dirty="0">
                <a:solidFill>
                  <a:schemeClr val="accent2">
                    <a:lumMod val="75000"/>
                  </a:schemeClr>
                </a:solidFill>
                <a:latin typeface="Roboto Condensed"/>
              </a:rPr>
              <a:t> Автоматизированное получение информации о крепости пород для планирования буровзрывных работ;</a:t>
            </a:r>
          </a:p>
          <a:p>
            <a:pPr>
              <a:lnSpc>
                <a:spcPct val="150000"/>
              </a:lnSpc>
              <a:buFont typeface="Arial" panose="020B0604020202020204" pitchFamily="34" charset="0"/>
              <a:buChar char="•"/>
            </a:pPr>
            <a:r>
              <a:rPr lang="ru-RU" dirty="0">
                <a:solidFill>
                  <a:schemeClr val="accent2">
                    <a:lumMod val="75000"/>
                  </a:schemeClr>
                </a:solidFill>
                <a:latin typeface="Roboto Condensed"/>
              </a:rPr>
              <a:t> Снижение расхода материалов (шарошек, топлива и т.д.);</a:t>
            </a:r>
          </a:p>
          <a:p>
            <a:pPr>
              <a:lnSpc>
                <a:spcPct val="150000"/>
              </a:lnSpc>
              <a:buFont typeface="Arial" panose="020B0604020202020204" pitchFamily="34" charset="0"/>
              <a:buChar char="•"/>
            </a:pPr>
            <a:r>
              <a:rPr lang="ru-RU" dirty="0">
                <a:solidFill>
                  <a:schemeClr val="accent2">
                    <a:lumMod val="75000"/>
                  </a:schemeClr>
                </a:solidFill>
                <a:latin typeface="Roboto Condensed"/>
              </a:rPr>
              <a:t> Предотвращения работ во “внештатных режимах”</a:t>
            </a:r>
          </a:p>
        </p:txBody>
      </p:sp>
    </p:spTree>
    <p:extLst>
      <p:ext uri="{BB962C8B-B14F-4D97-AF65-F5344CB8AC3E}">
        <p14:creationId xmlns:p14="http://schemas.microsoft.com/office/powerpoint/2010/main" val="3070192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907058C-2D44-7EB0-7E24-EF14855B124E}"/>
              </a:ext>
            </a:extLst>
          </p:cNvPr>
          <p:cNvSpPr/>
          <p:nvPr/>
        </p:nvSpPr>
        <p:spPr>
          <a:xfrm>
            <a:off x="0" y="6642000"/>
            <a:ext cx="12192000" cy="216000"/>
          </a:xfrm>
          <a:prstGeom prst="rect">
            <a:avLst/>
          </a:prstGeom>
          <a:solidFill>
            <a:srgbClr val="2A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5" name="Прямоугольник 4">
            <a:extLst>
              <a:ext uri="{FF2B5EF4-FFF2-40B4-BE49-F238E27FC236}">
                <a16:creationId xmlns:a16="http://schemas.microsoft.com/office/drawing/2014/main" id="{A2C927CD-0412-D7A6-BC21-BE63B4D08BA7}"/>
              </a:ext>
            </a:extLst>
          </p:cNvPr>
          <p:cNvSpPr/>
          <p:nvPr/>
        </p:nvSpPr>
        <p:spPr>
          <a:xfrm>
            <a:off x="0" y="0"/>
            <a:ext cx="12192000" cy="792000"/>
          </a:xfrm>
          <a:prstGeom prst="rect">
            <a:avLst/>
          </a:prstGeom>
          <a:gradFill>
            <a:gsLst>
              <a:gs pos="100000">
                <a:srgbClr val="5269D1"/>
              </a:gs>
              <a:gs pos="0">
                <a:srgbClr val="2A36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graphicFrame>
        <p:nvGraphicFramePr>
          <p:cNvPr id="6" name="Таблица 5">
            <a:extLst>
              <a:ext uri="{FF2B5EF4-FFF2-40B4-BE49-F238E27FC236}">
                <a16:creationId xmlns:a16="http://schemas.microsoft.com/office/drawing/2014/main" id="{F18A1763-754F-9018-7FDD-C13F801C8DBB}"/>
              </a:ext>
            </a:extLst>
          </p:cNvPr>
          <p:cNvGraphicFramePr>
            <a:graphicFrameLocks noGrp="1"/>
          </p:cNvGraphicFramePr>
          <p:nvPr>
            <p:extLst>
              <p:ext uri="{D42A27DB-BD31-4B8C-83A1-F6EECF244321}">
                <p14:modId xmlns:p14="http://schemas.microsoft.com/office/powerpoint/2010/main" val="2840343446"/>
              </p:ext>
            </p:extLst>
          </p:nvPr>
        </p:nvGraphicFramePr>
        <p:xfrm>
          <a:off x="10932000" y="0"/>
          <a:ext cx="1260000" cy="7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tblGrid>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endParaRPr lang="ru-RU" sz="500" dirty="0"/>
                    </a:p>
                  </a:txBody>
                  <a:tcPr marL="0" marR="0" marT="0" marB="0">
                    <a:lnL w="12700"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7" name="Номер слайда 4">
            <a:extLst>
              <a:ext uri="{FF2B5EF4-FFF2-40B4-BE49-F238E27FC236}">
                <a16:creationId xmlns:a16="http://schemas.microsoft.com/office/drawing/2014/main" id="{89B92282-4372-0919-8B50-20454996D573}"/>
              </a:ext>
            </a:extLst>
          </p:cNvPr>
          <p:cNvSpPr txBox="1">
            <a:spLocks/>
          </p:cNvSpPr>
          <p:nvPr/>
        </p:nvSpPr>
        <p:spPr>
          <a:xfrm>
            <a:off x="11652001" y="6642000"/>
            <a:ext cx="432001" cy="216000"/>
          </a:xfrm>
          <a:prstGeom prst="rect">
            <a:avLst/>
          </a:prstGeom>
        </p:spPr>
        <p:txBody>
          <a:bodyPr vert="horz" lIns="91440" tIns="45720" rIns="91440" bIns="45720" rtlCol="0" anchor="ctr"/>
          <a:lstStyle>
            <a:defPPr>
              <a:defRPr lang="ru-RU"/>
            </a:defPPr>
            <a:lvl1pPr marL="0" algn="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fld id="{492D6532-DE01-4F4C-9A5E-EBAE3EB64C18}" type="slidenum">
              <a:rPr lang="ru-RU" sz="1600" smtClean="0">
                <a:solidFill>
                  <a:schemeClr val="bg1"/>
                </a:solidFill>
                <a:latin typeface="Arial" panose="020B0604020202020204" pitchFamily="34" charset="0"/>
                <a:cs typeface="Arial" panose="020B0604020202020204" pitchFamily="34" charset="0"/>
              </a:rPr>
              <a:pPr algn="ctr"/>
              <a:t>2</a:t>
            </a:fld>
            <a:endParaRPr lang="ru-RU" sz="1600" dirty="0">
              <a:solidFill>
                <a:schemeClr val="bg1"/>
              </a:solidFill>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FDB7246A-9F45-B8A6-500C-63D4C38B3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2112" y="126000"/>
            <a:ext cx="899888" cy="540000"/>
          </a:xfrm>
          <a:prstGeom prst="rect">
            <a:avLst/>
          </a:prstGeom>
        </p:spPr>
      </p:pic>
      <p:pic>
        <p:nvPicPr>
          <p:cNvPr id="10" name="Рисунок 9">
            <a:extLst>
              <a:ext uri="{FF2B5EF4-FFF2-40B4-BE49-F238E27FC236}">
                <a16:creationId xmlns:a16="http://schemas.microsoft.com/office/drawing/2014/main" id="{20086EAC-5363-693F-C3EB-B461704E570E}"/>
              </a:ext>
            </a:extLst>
          </p:cNvPr>
          <p:cNvPicPr>
            <a:picLocks noChangeAspect="1"/>
          </p:cNvPicPr>
          <p:nvPr/>
        </p:nvPicPr>
        <p:blipFill>
          <a:blip r:embed="rId3"/>
          <a:stretch>
            <a:fillRect/>
          </a:stretch>
        </p:blipFill>
        <p:spPr>
          <a:xfrm>
            <a:off x="1069541" y="851876"/>
            <a:ext cx="10052918" cy="5754123"/>
          </a:xfrm>
          <a:prstGeom prst="rect">
            <a:avLst/>
          </a:prstGeom>
        </p:spPr>
      </p:pic>
      <p:sp>
        <p:nvSpPr>
          <p:cNvPr id="12" name="TextBox 11">
            <a:extLst>
              <a:ext uri="{FF2B5EF4-FFF2-40B4-BE49-F238E27FC236}">
                <a16:creationId xmlns:a16="http://schemas.microsoft.com/office/drawing/2014/main" id="{88130FB3-BA57-CDBF-2A42-1E6F3997788F}"/>
              </a:ext>
            </a:extLst>
          </p:cNvPr>
          <p:cNvSpPr txBox="1"/>
          <p:nvPr/>
        </p:nvSpPr>
        <p:spPr>
          <a:xfrm>
            <a:off x="1594339" y="5872703"/>
            <a:ext cx="9269046" cy="646331"/>
          </a:xfrm>
          <a:prstGeom prst="rect">
            <a:avLst/>
          </a:prstGeom>
          <a:noFill/>
        </p:spPr>
        <p:txBody>
          <a:bodyPr wrap="square">
            <a:spAutoFit/>
          </a:bodyPr>
          <a:lstStyle/>
          <a:p>
            <a:r>
              <a:rPr lang="ru-RU" sz="1800" b="1" i="0" u="none" strike="noStrike" baseline="0" dirty="0">
                <a:solidFill>
                  <a:srgbClr val="7030A0"/>
                </a:solidFill>
                <a:latin typeface="Arial" panose="020B0604020202020204" pitchFamily="34" charset="0"/>
              </a:rPr>
              <a:t>В 2016 году Владимир Путин в Екатерининском зале Кремля вручил Юрию Малышеву высокую государственную награду — орден Дружбы. </a:t>
            </a:r>
            <a:endParaRPr lang="ru-RU" dirty="0">
              <a:solidFill>
                <a:srgbClr val="7030A0"/>
              </a:solidFill>
            </a:endParaRPr>
          </a:p>
        </p:txBody>
      </p:sp>
    </p:spTree>
    <p:extLst>
      <p:ext uri="{BB962C8B-B14F-4D97-AF65-F5344CB8AC3E}">
        <p14:creationId xmlns:p14="http://schemas.microsoft.com/office/powerpoint/2010/main" val="62131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6240017" y="3284985"/>
            <a:ext cx="4276725" cy="3648075"/>
          </a:xfrm>
          <a:prstGeom prst="rect">
            <a:avLst/>
          </a:prstGeom>
        </p:spPr>
      </p:pic>
      <p:pic>
        <p:nvPicPr>
          <p:cNvPr id="8" name="Рисунок 7"/>
          <p:cNvPicPr>
            <a:picLocks noChangeAspect="1"/>
          </p:cNvPicPr>
          <p:nvPr/>
        </p:nvPicPr>
        <p:blipFill>
          <a:blip r:embed="rId4"/>
          <a:stretch>
            <a:fillRect/>
          </a:stretch>
        </p:blipFill>
        <p:spPr>
          <a:xfrm>
            <a:off x="7280726" y="1268761"/>
            <a:ext cx="3362325" cy="2847975"/>
          </a:xfrm>
          <a:prstGeom prst="rect">
            <a:avLst/>
          </a:prstGeom>
        </p:spPr>
      </p:pic>
      <p:sp>
        <p:nvSpPr>
          <p:cNvPr id="5" name="Прямоугольник 4"/>
          <p:cNvSpPr/>
          <p:nvPr/>
        </p:nvSpPr>
        <p:spPr>
          <a:xfrm>
            <a:off x="1703512" y="188640"/>
            <a:ext cx="8784976" cy="7200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a:solidFill>
                  <a:srgbClr val="FFFF00"/>
                </a:solidFill>
                <a:effectLst>
                  <a:outerShdw blurRad="38100" dist="38100" dir="2700000" algn="tl">
                    <a:srgbClr val="000000">
                      <a:alpha val="43137"/>
                    </a:srgbClr>
                  </a:outerShdw>
                </a:effectLst>
                <a:latin typeface="+mj-lt"/>
                <a:cs typeface="Times New Roman" pitchFamily="18" charset="0"/>
              </a:rPr>
              <a:t>Интеллектуальный карьер. Буровзрывные работы</a:t>
            </a:r>
          </a:p>
          <a:p>
            <a:pPr algn="ctr"/>
            <a:endParaRPr lang="ru-RU" dirty="0"/>
          </a:p>
        </p:txBody>
      </p:sp>
      <p:sp>
        <p:nvSpPr>
          <p:cNvPr id="3" name="Прямоугольник 2"/>
          <p:cNvSpPr/>
          <p:nvPr/>
        </p:nvSpPr>
        <p:spPr>
          <a:xfrm>
            <a:off x="2135560" y="908721"/>
            <a:ext cx="8208912" cy="646331"/>
          </a:xfrm>
          <a:prstGeom prst="rect">
            <a:avLst/>
          </a:prstGeom>
        </p:spPr>
        <p:txBody>
          <a:bodyPr wrap="square">
            <a:spAutoFit/>
          </a:bodyPr>
          <a:lstStyle/>
          <a:p>
            <a:pPr algn="ctr"/>
            <a:r>
              <a:rPr lang="ru-RU" b="1" dirty="0">
                <a:latin typeface="Glober"/>
              </a:rPr>
              <a:t>Автоматизированная система управления буровыми работами </a:t>
            </a:r>
            <a:br>
              <a:rPr lang="ru-RU" b="1" dirty="0">
                <a:latin typeface="Glober"/>
              </a:rPr>
            </a:br>
            <a:endParaRPr lang="ru-RU" b="1" dirty="0">
              <a:latin typeface="Glober"/>
            </a:endParaRPr>
          </a:p>
        </p:txBody>
      </p:sp>
      <p:sp>
        <p:nvSpPr>
          <p:cNvPr id="4" name="Прямоугольник 3"/>
          <p:cNvSpPr/>
          <p:nvPr/>
        </p:nvSpPr>
        <p:spPr>
          <a:xfrm>
            <a:off x="1552788" y="1196753"/>
            <a:ext cx="5839357" cy="5632311"/>
          </a:xfrm>
          <a:prstGeom prst="rect">
            <a:avLst/>
          </a:prstGeom>
        </p:spPr>
        <p:txBody>
          <a:bodyPr wrap="square">
            <a:spAutoFit/>
          </a:bodyPr>
          <a:lstStyle/>
          <a:p>
            <a:pPr indent="-285750">
              <a:lnSpc>
                <a:spcPct val="150000"/>
              </a:lnSpc>
              <a:buFont typeface="Arial" panose="020B0604020202020204" pitchFamily="34" charset="0"/>
              <a:buChar char="•"/>
            </a:pPr>
            <a:r>
              <a:rPr lang="ru-RU" sz="1600" dirty="0">
                <a:solidFill>
                  <a:srgbClr val="7030A0"/>
                </a:solidFill>
                <a:latin typeface="Roboto Condensed"/>
              </a:rPr>
              <a:t>Автоматизированное бурение скважин (координаты, глубина)</a:t>
            </a:r>
          </a:p>
          <a:p>
            <a:pPr indent="-285750">
              <a:lnSpc>
                <a:spcPct val="150000"/>
              </a:lnSpc>
              <a:buFont typeface="Arial" panose="020B0604020202020204" pitchFamily="34" charset="0"/>
              <a:buChar char="•"/>
            </a:pPr>
            <a:r>
              <a:rPr lang="ru-RU" sz="1600" dirty="0">
                <a:solidFill>
                  <a:srgbClr val="7030A0"/>
                </a:solidFill>
                <a:latin typeface="Roboto Condensed"/>
              </a:rPr>
              <a:t>Мониторинг и регистрация процессов бурения: скорость вращения, давление на забой, давление воздуха, момент вращения;</a:t>
            </a:r>
          </a:p>
          <a:p>
            <a:pPr>
              <a:lnSpc>
                <a:spcPct val="150000"/>
              </a:lnSpc>
              <a:buFont typeface="Arial" panose="020B0604020202020204" pitchFamily="34" charset="0"/>
              <a:buChar char="•"/>
            </a:pPr>
            <a:r>
              <a:rPr lang="ru-RU" sz="1600" dirty="0">
                <a:solidFill>
                  <a:srgbClr val="7030A0"/>
                </a:solidFill>
                <a:latin typeface="Roboto Condensed"/>
              </a:rPr>
              <a:t>  Фиксация результатов работ по бурению скважин; </a:t>
            </a:r>
          </a:p>
          <a:p>
            <a:pPr>
              <a:lnSpc>
                <a:spcPct val="150000"/>
              </a:lnSpc>
              <a:buFont typeface="Arial" panose="020B0604020202020204" pitchFamily="34" charset="0"/>
              <a:buChar char="•"/>
            </a:pPr>
            <a:r>
              <a:rPr lang="ru-RU" sz="1600" dirty="0">
                <a:solidFill>
                  <a:srgbClr val="7030A0"/>
                </a:solidFill>
                <a:latin typeface="Roboto Condensed"/>
              </a:rPr>
              <a:t> Учет рабочих режимов (движение, выравнивание/подготовка, бурение);</a:t>
            </a:r>
          </a:p>
          <a:p>
            <a:pPr>
              <a:lnSpc>
                <a:spcPct val="150000"/>
              </a:lnSpc>
              <a:buFont typeface="Arial" panose="020B0604020202020204" pitchFamily="34" charset="0"/>
              <a:buChar char="•"/>
            </a:pPr>
            <a:r>
              <a:rPr lang="ru-RU" sz="1600" dirty="0">
                <a:solidFill>
                  <a:srgbClr val="7030A0"/>
                </a:solidFill>
                <a:latin typeface="Roboto Condensed"/>
              </a:rPr>
              <a:t> Учет простоев/поломок;</a:t>
            </a:r>
          </a:p>
          <a:p>
            <a:pPr>
              <a:lnSpc>
                <a:spcPct val="150000"/>
              </a:lnSpc>
              <a:buFont typeface="Arial" panose="020B0604020202020204" pitchFamily="34" charset="0"/>
              <a:buChar char="•"/>
            </a:pPr>
            <a:r>
              <a:rPr lang="ru-RU" sz="1600" dirty="0">
                <a:solidFill>
                  <a:srgbClr val="7030A0"/>
                </a:solidFill>
                <a:latin typeface="Roboto Condensed"/>
              </a:rPr>
              <a:t> Учет работы персонала;</a:t>
            </a:r>
          </a:p>
          <a:p>
            <a:pPr indent="-285750">
              <a:lnSpc>
                <a:spcPct val="150000"/>
              </a:lnSpc>
              <a:buFont typeface="Arial" panose="020B0604020202020204" pitchFamily="34" charset="0"/>
              <a:buChar char="•"/>
            </a:pPr>
            <a:r>
              <a:rPr lang="ru-RU" sz="1600" dirty="0">
                <a:solidFill>
                  <a:srgbClr val="7030A0"/>
                </a:solidFill>
                <a:latin typeface="Roboto Condensed"/>
              </a:rPr>
              <a:t>Отображение на плане горных работ буровых</a:t>
            </a:r>
          </a:p>
          <a:p>
            <a:pPr>
              <a:lnSpc>
                <a:spcPct val="150000"/>
              </a:lnSpc>
            </a:pPr>
            <a:r>
              <a:rPr lang="ru-RU" sz="1600" dirty="0">
                <a:solidFill>
                  <a:srgbClr val="7030A0"/>
                </a:solidFill>
                <a:latin typeface="Roboto Condensed"/>
              </a:rPr>
              <a:t>станков и их режима работы;</a:t>
            </a:r>
          </a:p>
          <a:p>
            <a:pPr>
              <a:lnSpc>
                <a:spcPct val="150000"/>
              </a:lnSpc>
              <a:buFont typeface="Arial" panose="020B0604020202020204" pitchFamily="34" charset="0"/>
              <a:buChar char="•"/>
            </a:pPr>
            <a:r>
              <a:rPr lang="ru-RU" sz="1600" dirty="0">
                <a:solidFill>
                  <a:srgbClr val="7030A0"/>
                </a:solidFill>
                <a:latin typeface="Roboto Condensed"/>
              </a:rPr>
              <a:t> Контроль материалов (топливо, вода, масло)</a:t>
            </a:r>
          </a:p>
          <a:p>
            <a:pPr>
              <a:lnSpc>
                <a:spcPct val="150000"/>
              </a:lnSpc>
            </a:pPr>
            <a:r>
              <a:rPr lang="ru-RU" sz="1600" dirty="0">
                <a:solidFill>
                  <a:srgbClr val="7030A0"/>
                </a:solidFill>
                <a:latin typeface="Roboto Condensed"/>
              </a:rPr>
              <a:t>и использования бурового инструмента </a:t>
            </a:r>
          </a:p>
          <a:p>
            <a:pPr>
              <a:lnSpc>
                <a:spcPct val="150000"/>
              </a:lnSpc>
            </a:pPr>
            <a:r>
              <a:rPr lang="ru-RU" sz="1600" dirty="0">
                <a:solidFill>
                  <a:srgbClr val="7030A0"/>
                </a:solidFill>
                <a:latin typeface="Roboto Condensed"/>
              </a:rPr>
              <a:t>(шарошек, штанг и т.д.).</a:t>
            </a:r>
          </a:p>
        </p:txBody>
      </p:sp>
    </p:spTree>
    <p:extLst>
      <p:ext uri="{BB962C8B-B14F-4D97-AF65-F5344CB8AC3E}">
        <p14:creationId xmlns:p14="http://schemas.microsoft.com/office/powerpoint/2010/main" val="564701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ÐÐ° ÐÐ¿ÑÐ°ÑÑÐºÐ¸Ð¹ ÑÐ³Ð¾Ð»ÑÐ½ÑÐ¹ ÑÐ°Ð·ÑÐµÐ· Ð¿Ð¾ÑÑÑÐ¿Ð°ÐµÑ Ð½Ð¾Ð²Ð°Ñ Ð³Ð¾ÑÐ½Ð¾ÑÑÐ°Ð½ÑÐ¿Ð¾ÑÑÐ½Ð°Ñ ÑÐµÑÐ½Ð¸Ðº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9" y="4293097"/>
            <a:ext cx="28670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03512" y="188640"/>
            <a:ext cx="8784976" cy="7200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a:solidFill>
                  <a:srgbClr val="FFFF00"/>
                </a:solidFill>
                <a:effectLst>
                  <a:outerShdw blurRad="38100" dist="38100" dir="2700000" algn="tl">
                    <a:srgbClr val="000000">
                      <a:alpha val="43137"/>
                    </a:srgbClr>
                  </a:outerShdw>
                </a:effectLst>
                <a:latin typeface="+mj-lt"/>
                <a:cs typeface="Times New Roman" pitchFamily="18" charset="0"/>
              </a:rPr>
              <a:t>Интеллектуальный карьер. Управление техникой</a:t>
            </a:r>
          </a:p>
          <a:p>
            <a:pPr algn="ctr"/>
            <a:endParaRPr lang="ru-RU" dirty="0"/>
          </a:p>
        </p:txBody>
      </p:sp>
      <p:sp>
        <p:nvSpPr>
          <p:cNvPr id="4" name="Прямоугольник 3"/>
          <p:cNvSpPr/>
          <p:nvPr/>
        </p:nvSpPr>
        <p:spPr>
          <a:xfrm>
            <a:off x="1631505" y="1268760"/>
            <a:ext cx="8863693" cy="3046988"/>
          </a:xfrm>
          <a:prstGeom prst="rect">
            <a:avLst/>
          </a:prstGeom>
        </p:spPr>
        <p:txBody>
          <a:bodyPr wrap="square">
            <a:spAutoFit/>
          </a:bodyPr>
          <a:lstStyle/>
          <a:p>
            <a:pPr indent="-285750">
              <a:lnSpc>
                <a:spcPct val="150000"/>
              </a:lnSpc>
              <a:buFont typeface="Arial" panose="020B0604020202020204" pitchFamily="34" charset="0"/>
              <a:buChar char="•"/>
            </a:pPr>
            <a:r>
              <a:rPr lang="ru-RU" sz="1600" dirty="0">
                <a:solidFill>
                  <a:srgbClr val="008000"/>
                </a:solidFill>
                <a:latin typeface="Roboto Condensed"/>
              </a:rPr>
              <a:t>Мониторинг работы оборудования (местонахождение, состояние, производственные показатели) в реальном времени;</a:t>
            </a:r>
          </a:p>
          <a:p>
            <a:pPr indent="-285750">
              <a:lnSpc>
                <a:spcPct val="150000"/>
              </a:lnSpc>
              <a:buFont typeface="Arial" panose="020B0604020202020204" pitchFamily="34" charset="0"/>
              <a:buChar char="•"/>
            </a:pPr>
            <a:r>
              <a:rPr lang="ru-RU" sz="1600" dirty="0">
                <a:solidFill>
                  <a:srgbClr val="008000"/>
                </a:solidFill>
                <a:latin typeface="Roboto Condensed"/>
              </a:rPr>
              <a:t>Удаленное управление; </a:t>
            </a:r>
          </a:p>
          <a:p>
            <a:pPr indent="-285750">
              <a:lnSpc>
                <a:spcPct val="150000"/>
              </a:lnSpc>
              <a:buFont typeface="Arial" panose="020B0604020202020204" pitchFamily="34" charset="0"/>
              <a:buChar char="•"/>
            </a:pPr>
            <a:r>
              <a:rPr lang="ru-RU" sz="1600" dirty="0">
                <a:solidFill>
                  <a:srgbClr val="008000"/>
                </a:solidFill>
                <a:latin typeface="Roboto Condensed"/>
              </a:rPr>
              <a:t>Текущие результаты выполнения нарядов по элементам техники, участков и разреза в целом;</a:t>
            </a:r>
          </a:p>
          <a:p>
            <a:pPr indent="-285750">
              <a:lnSpc>
                <a:spcPct val="150000"/>
              </a:lnSpc>
              <a:buFont typeface="Arial" panose="020B0604020202020204" pitchFamily="34" charset="0"/>
              <a:buChar char="•"/>
            </a:pPr>
            <a:r>
              <a:rPr lang="ru-RU" sz="1600" dirty="0">
                <a:solidFill>
                  <a:srgbClr val="008000"/>
                </a:solidFill>
                <a:latin typeface="Roboto Condensed"/>
              </a:rPr>
              <a:t>Взаимообмен информации между движущимися объектами в реальном времени;</a:t>
            </a:r>
          </a:p>
          <a:p>
            <a:pPr indent="-285750">
              <a:lnSpc>
                <a:spcPct val="150000"/>
              </a:lnSpc>
              <a:buFont typeface="Arial" panose="020B0604020202020204" pitchFamily="34" charset="0"/>
              <a:buChar char="•"/>
            </a:pPr>
            <a:r>
              <a:rPr lang="ru-RU" sz="1600" dirty="0">
                <a:solidFill>
                  <a:srgbClr val="008000"/>
                </a:solidFill>
                <a:latin typeface="Roboto Condensed"/>
              </a:rPr>
              <a:t>Визуализация на плане горных работ текущих результатов деятельности производственных участков и разреза в целом.</a:t>
            </a:r>
          </a:p>
        </p:txBody>
      </p:sp>
      <p:sp>
        <p:nvSpPr>
          <p:cNvPr id="7" name="Прямоугольник 6"/>
          <p:cNvSpPr/>
          <p:nvPr/>
        </p:nvSpPr>
        <p:spPr>
          <a:xfrm>
            <a:off x="2135560" y="908721"/>
            <a:ext cx="8208912" cy="646331"/>
          </a:xfrm>
          <a:prstGeom prst="rect">
            <a:avLst/>
          </a:prstGeom>
        </p:spPr>
        <p:txBody>
          <a:bodyPr wrap="square">
            <a:spAutoFit/>
          </a:bodyPr>
          <a:lstStyle/>
          <a:p>
            <a:pPr algn="ctr"/>
            <a:r>
              <a:rPr lang="ru-RU" b="1" dirty="0">
                <a:latin typeface="Glober"/>
              </a:rPr>
              <a:t>Автоматизированная система управления техникой </a:t>
            </a:r>
            <a:br>
              <a:rPr lang="ru-RU" b="1" dirty="0">
                <a:latin typeface="Glober"/>
              </a:rPr>
            </a:br>
            <a:endParaRPr lang="ru-RU" b="1" dirty="0">
              <a:latin typeface="Glober"/>
            </a:endParaRPr>
          </a:p>
        </p:txBody>
      </p:sp>
      <p:pic>
        <p:nvPicPr>
          <p:cNvPr id="10" name="Picture 4" descr="ÐÑÐ»ÑÐ´Ð¾Ð·ÐµÑ, ÑÐ°Ð±Ð¾ÑÐ°ÑÑÐ¸Ñ Ð² ÑÐ³Ð¾Ð»ÑÐ½ÑÑ ÑÐ°ÑÑÐ°Ñ â Ð¡ÑÐ¾ÐºÐ¾Ð²Ð¾Ðµ ÑÐ¾ÑÐ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921" y="4581128"/>
            <a:ext cx="1948815" cy="129921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ÐÐ¾ÑÐ¾Ð¶ÐµÐµ Ð¸Ð·Ð¾Ð±ÑÐ°Ð¶ÐµÐ½Ð¸Ðµ"/>
          <p:cNvPicPr>
            <a:picLocks noChangeAspect="1" noChangeArrowheads="1"/>
          </p:cNvPicPr>
          <p:nvPr/>
        </p:nvPicPr>
        <p:blipFill rotWithShape="1">
          <a:blip r:embed="rId5">
            <a:extLst>
              <a:ext uri="{28A0092B-C50C-407E-A947-70E740481C1C}">
                <a14:useLocalDpi xmlns:a14="http://schemas.microsoft.com/office/drawing/2010/main" val="0"/>
              </a:ext>
            </a:extLst>
          </a:blip>
          <a:srcRect l="46684" t="49698" r="9549" b="5320"/>
          <a:stretch/>
        </p:blipFill>
        <p:spPr bwMode="auto">
          <a:xfrm>
            <a:off x="7752185" y="4653136"/>
            <a:ext cx="2269481" cy="155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546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a:stretch>
            <a:fillRect/>
          </a:stretch>
        </p:blipFill>
        <p:spPr bwMode="auto">
          <a:xfrm>
            <a:off x="5951984" y="2918115"/>
            <a:ext cx="4343400" cy="3962400"/>
          </a:xfrm>
          <a:prstGeom prst="rect">
            <a:avLst/>
          </a:prstGeom>
          <a:noFill/>
          <a:ln w="9525">
            <a:noFill/>
            <a:miter lim="800000"/>
            <a:headEnd/>
            <a:tailEnd/>
          </a:ln>
        </p:spPr>
      </p:pic>
      <p:pic>
        <p:nvPicPr>
          <p:cNvPr id="12" name="Picture 4"/>
          <p:cNvPicPr>
            <a:picLocks noChangeAspect="1" noChangeArrowheads="1"/>
          </p:cNvPicPr>
          <p:nvPr/>
        </p:nvPicPr>
        <p:blipFill>
          <a:blip r:embed="rId3" cstate="print"/>
          <a:srcRect/>
          <a:stretch>
            <a:fillRect/>
          </a:stretch>
        </p:blipFill>
        <p:spPr bwMode="auto">
          <a:xfrm>
            <a:off x="4367808" y="980729"/>
            <a:ext cx="6135082" cy="2921467"/>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1524000" y="980729"/>
            <a:ext cx="4536504" cy="5965849"/>
          </a:xfrm>
          <a:prstGeom prst="rect">
            <a:avLst/>
          </a:prstGeom>
          <a:noFill/>
          <a:ln w="9525">
            <a:noFill/>
            <a:miter lim="800000"/>
            <a:headEnd/>
            <a:tailEnd/>
          </a:ln>
        </p:spPr>
      </p:pic>
      <p:sp>
        <p:nvSpPr>
          <p:cNvPr id="9" name="Прямоугольник 8"/>
          <p:cNvSpPr/>
          <p:nvPr/>
        </p:nvSpPr>
        <p:spPr>
          <a:xfrm>
            <a:off x="1775520" y="0"/>
            <a:ext cx="8712968" cy="90872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a:solidFill>
                  <a:srgbClr val="FFFF00"/>
                </a:solidFill>
                <a:effectLst>
                  <a:outerShdw blurRad="38100" dist="38100" dir="2700000" algn="tl">
                    <a:srgbClr val="000000">
                      <a:alpha val="43137"/>
                    </a:srgbClr>
                  </a:outerShdw>
                </a:effectLst>
                <a:latin typeface="+mj-lt"/>
                <a:cs typeface="Times New Roman" pitchFamily="18" charset="0"/>
              </a:rPr>
              <a:t>Интеллектуальный карьер – управление ресурсом технологического оборудования</a:t>
            </a:r>
          </a:p>
        </p:txBody>
      </p:sp>
    </p:spTree>
    <p:extLst>
      <p:ext uri="{BB962C8B-B14F-4D97-AF65-F5344CB8AC3E}">
        <p14:creationId xmlns:p14="http://schemas.microsoft.com/office/powerpoint/2010/main" val="3209050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03512" y="188640"/>
            <a:ext cx="8784976" cy="72008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a:solidFill>
                  <a:srgbClr val="FFFF00"/>
                </a:solidFill>
                <a:effectLst>
                  <a:outerShdw blurRad="38100" dist="38100" dir="2700000" algn="tl">
                    <a:srgbClr val="000000">
                      <a:alpha val="43137"/>
                    </a:srgbClr>
                  </a:outerShdw>
                </a:effectLst>
                <a:latin typeface="+mj-lt"/>
                <a:cs typeface="Times New Roman" pitchFamily="18" charset="0"/>
              </a:rPr>
              <a:t>Интеллектуальный карьер. Управление техникой</a:t>
            </a:r>
          </a:p>
          <a:p>
            <a:pPr algn="ctr"/>
            <a:endParaRPr lang="ru-RU" dirty="0"/>
          </a:p>
        </p:txBody>
      </p:sp>
      <p:sp>
        <p:nvSpPr>
          <p:cNvPr id="4" name="Прямоугольник 3"/>
          <p:cNvSpPr/>
          <p:nvPr/>
        </p:nvSpPr>
        <p:spPr>
          <a:xfrm>
            <a:off x="1631505" y="1268760"/>
            <a:ext cx="8863693" cy="2308324"/>
          </a:xfrm>
          <a:prstGeom prst="rect">
            <a:avLst/>
          </a:prstGeom>
        </p:spPr>
        <p:txBody>
          <a:bodyPr wrap="square">
            <a:spAutoFit/>
          </a:bodyPr>
          <a:lstStyle/>
          <a:p>
            <a:pPr indent="-285750">
              <a:lnSpc>
                <a:spcPct val="150000"/>
              </a:lnSpc>
              <a:buFont typeface="Arial" panose="020B0604020202020204" pitchFamily="34" charset="0"/>
              <a:buChar char="•"/>
            </a:pPr>
            <a:r>
              <a:rPr lang="ru-RU" sz="1600" dirty="0">
                <a:solidFill>
                  <a:srgbClr val="008000"/>
                </a:solidFill>
                <a:latin typeface="Roboto Condensed"/>
              </a:rPr>
              <a:t>Безопасность движения технических средств;</a:t>
            </a:r>
          </a:p>
          <a:p>
            <a:pPr indent="-285750">
              <a:lnSpc>
                <a:spcPct val="150000"/>
              </a:lnSpc>
              <a:buFont typeface="Arial" panose="020B0604020202020204" pitchFamily="34" charset="0"/>
              <a:buChar char="•"/>
            </a:pPr>
            <a:r>
              <a:rPr lang="ru-RU" sz="1600" dirty="0">
                <a:solidFill>
                  <a:srgbClr val="008000"/>
                </a:solidFill>
                <a:latin typeface="Roboto Condensed"/>
              </a:rPr>
              <a:t>Предупреждение столкновений;</a:t>
            </a:r>
          </a:p>
          <a:p>
            <a:pPr indent="-285750">
              <a:lnSpc>
                <a:spcPct val="150000"/>
              </a:lnSpc>
              <a:buFont typeface="Arial" panose="020B0604020202020204" pitchFamily="34" charset="0"/>
              <a:buChar char="•"/>
            </a:pPr>
            <a:r>
              <a:rPr lang="ru-RU" sz="1600" dirty="0">
                <a:solidFill>
                  <a:srgbClr val="008000"/>
                </a:solidFill>
                <a:latin typeface="Roboto Condensed"/>
              </a:rPr>
              <a:t>Предупреждение наездов на персонал; </a:t>
            </a:r>
          </a:p>
          <a:p>
            <a:pPr indent="-285750">
              <a:lnSpc>
                <a:spcPct val="150000"/>
              </a:lnSpc>
              <a:buFont typeface="Arial" panose="020B0604020202020204" pitchFamily="34" charset="0"/>
              <a:buChar char="•"/>
            </a:pPr>
            <a:r>
              <a:rPr lang="ru-RU" sz="1600" dirty="0">
                <a:solidFill>
                  <a:srgbClr val="008000"/>
                </a:solidFill>
                <a:latin typeface="Roboto Condensed"/>
              </a:rPr>
              <a:t>Контроль технического состояния техники;</a:t>
            </a:r>
          </a:p>
          <a:p>
            <a:pPr indent="-285750">
              <a:lnSpc>
                <a:spcPct val="150000"/>
              </a:lnSpc>
              <a:buFont typeface="Arial" panose="020B0604020202020204" pitchFamily="34" charset="0"/>
              <a:buChar char="•"/>
            </a:pPr>
            <a:r>
              <a:rPr lang="ru-RU" sz="1600" dirty="0">
                <a:solidFill>
                  <a:srgbClr val="008000"/>
                </a:solidFill>
                <a:latin typeface="Roboto Condensed"/>
              </a:rPr>
              <a:t>Контроль эффективности работы</a:t>
            </a:r>
          </a:p>
          <a:p>
            <a:pPr indent="-285750">
              <a:lnSpc>
                <a:spcPct val="150000"/>
              </a:lnSpc>
              <a:buFont typeface="Arial" panose="020B0604020202020204" pitchFamily="34" charset="0"/>
              <a:buChar char="•"/>
            </a:pPr>
            <a:r>
              <a:rPr lang="ru-RU" sz="1600" dirty="0">
                <a:solidFill>
                  <a:srgbClr val="008000"/>
                </a:solidFill>
                <a:latin typeface="Roboto Condensed"/>
              </a:rPr>
              <a:t>и т.д..</a:t>
            </a:r>
          </a:p>
        </p:txBody>
      </p:sp>
      <p:sp>
        <p:nvSpPr>
          <p:cNvPr id="7" name="Прямоугольник 6"/>
          <p:cNvSpPr/>
          <p:nvPr/>
        </p:nvSpPr>
        <p:spPr>
          <a:xfrm>
            <a:off x="2135560" y="908721"/>
            <a:ext cx="8208912" cy="646331"/>
          </a:xfrm>
          <a:prstGeom prst="rect">
            <a:avLst/>
          </a:prstGeom>
        </p:spPr>
        <p:txBody>
          <a:bodyPr wrap="square">
            <a:spAutoFit/>
          </a:bodyPr>
          <a:lstStyle/>
          <a:p>
            <a:pPr algn="ctr"/>
            <a:r>
              <a:rPr lang="ru-RU" b="1" dirty="0">
                <a:latin typeface="Glober"/>
              </a:rPr>
              <a:t>Система машинного зрения </a:t>
            </a:r>
            <a:br>
              <a:rPr lang="ru-RU" b="1" dirty="0">
                <a:latin typeface="Glober"/>
              </a:rPr>
            </a:br>
            <a:endParaRPr lang="ru-RU" b="1" dirty="0">
              <a:latin typeface="Glober"/>
            </a:endParaRPr>
          </a:p>
        </p:txBody>
      </p:sp>
      <p:pic>
        <p:nvPicPr>
          <p:cNvPr id="8" name="Рисунок 7"/>
          <p:cNvPicPr>
            <a:picLocks noChangeAspect="1"/>
          </p:cNvPicPr>
          <p:nvPr/>
        </p:nvPicPr>
        <p:blipFill>
          <a:blip r:embed="rId3"/>
          <a:stretch>
            <a:fillRect/>
          </a:stretch>
        </p:blipFill>
        <p:spPr>
          <a:xfrm>
            <a:off x="1775520" y="3645025"/>
            <a:ext cx="2781300" cy="2619375"/>
          </a:xfrm>
          <a:prstGeom prst="rect">
            <a:avLst/>
          </a:prstGeom>
        </p:spPr>
      </p:pic>
      <p:pic>
        <p:nvPicPr>
          <p:cNvPr id="2" name="Рисунок 1"/>
          <p:cNvPicPr>
            <a:picLocks noChangeAspect="1"/>
          </p:cNvPicPr>
          <p:nvPr/>
        </p:nvPicPr>
        <p:blipFill>
          <a:blip r:embed="rId4"/>
          <a:stretch>
            <a:fillRect/>
          </a:stretch>
        </p:blipFill>
        <p:spPr>
          <a:xfrm>
            <a:off x="6528049" y="1412776"/>
            <a:ext cx="1819275" cy="1695450"/>
          </a:xfrm>
          <a:prstGeom prst="rect">
            <a:avLst/>
          </a:prstGeom>
        </p:spPr>
      </p:pic>
      <p:pic>
        <p:nvPicPr>
          <p:cNvPr id="3" name="Рисунок 2"/>
          <p:cNvPicPr>
            <a:picLocks noChangeAspect="1"/>
          </p:cNvPicPr>
          <p:nvPr/>
        </p:nvPicPr>
        <p:blipFill>
          <a:blip r:embed="rId5"/>
          <a:stretch>
            <a:fillRect/>
          </a:stretch>
        </p:blipFill>
        <p:spPr>
          <a:xfrm>
            <a:off x="8256241" y="1916833"/>
            <a:ext cx="2238375" cy="2028825"/>
          </a:xfrm>
          <a:prstGeom prst="rect">
            <a:avLst/>
          </a:prstGeom>
        </p:spPr>
      </p:pic>
      <p:pic>
        <p:nvPicPr>
          <p:cNvPr id="25602" name="Picture 2" descr="ÐÐ°ÑÑÐ¸Ð½ÐºÐ¸ Ð¿Ð¾ Ð·Ð°Ð¿ÑÐ¾ÑÑ ÑÑÐ¾Ð»ÐºÐ½Ð¾Ð²ÐµÐ½Ð¸Ðµ Ð² ÑÐ°Ð·ÑÐµÐ·Ðµ"/>
          <p:cNvPicPr>
            <a:picLocks noChangeAspect="1" noChangeArrowheads="1"/>
          </p:cNvPicPr>
          <p:nvPr/>
        </p:nvPicPr>
        <p:blipFill rotWithShape="1">
          <a:blip r:embed="rId6">
            <a:extLst>
              <a:ext uri="{28A0092B-C50C-407E-A947-70E740481C1C}">
                <a14:useLocalDpi xmlns:a14="http://schemas.microsoft.com/office/drawing/2010/main" val="0"/>
              </a:ext>
            </a:extLst>
          </a:blip>
          <a:srcRect l="21687" t="26216" r="7222" b="31367"/>
          <a:stretch/>
        </p:blipFill>
        <p:spPr bwMode="auto">
          <a:xfrm>
            <a:off x="5807969" y="4005064"/>
            <a:ext cx="4692581" cy="233121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ÐÐ°ÑÑÐ¸Ð½ÐºÐ¸ Ð¿Ð¾ Ð·Ð°Ð¿ÑÐ¾ÑÑ ÑÑÐ¾Ð»ÐºÐ½Ð¾Ð²ÐµÐ½Ð¸Ðµ Ð² ÑÐ°Ð·ÑÐµÐ·Ðµ"/>
          <p:cNvPicPr>
            <a:picLocks noChangeAspect="1" noChangeArrowheads="1"/>
          </p:cNvPicPr>
          <p:nvPr/>
        </p:nvPicPr>
        <p:blipFill rotWithShape="1">
          <a:blip r:embed="rId7">
            <a:extLst>
              <a:ext uri="{28A0092B-C50C-407E-A947-70E740481C1C}">
                <a14:useLocalDpi xmlns:a14="http://schemas.microsoft.com/office/drawing/2010/main" val="0"/>
              </a:ext>
            </a:extLst>
          </a:blip>
          <a:srcRect l="8152" t="9441" r="30866" b="10849"/>
          <a:stretch/>
        </p:blipFill>
        <p:spPr bwMode="auto">
          <a:xfrm>
            <a:off x="3935760" y="3212976"/>
            <a:ext cx="2799714" cy="31849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6107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75520" y="0"/>
            <a:ext cx="8712968" cy="90872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ru-RU" sz="2400" b="1" dirty="0">
                <a:solidFill>
                  <a:srgbClr val="FFFF00"/>
                </a:solidFill>
                <a:effectLst>
                  <a:outerShdw blurRad="38100" dist="38100" dir="2700000" algn="tl">
                    <a:srgbClr val="000000">
                      <a:alpha val="43137"/>
                    </a:srgbClr>
                  </a:outerShdw>
                </a:effectLst>
                <a:latin typeface="+mj-lt"/>
                <a:cs typeface="Times New Roman" pitchFamily="18" charset="0"/>
              </a:rPr>
              <a:t>Интеллектуальный карьер - распределенное управление</a:t>
            </a:r>
          </a:p>
          <a:p>
            <a:pPr algn="ctr"/>
            <a:r>
              <a:rPr lang="ru-RU" sz="1600" b="1" dirty="0">
                <a:solidFill>
                  <a:srgbClr val="FFFF00"/>
                </a:solidFill>
                <a:effectLst>
                  <a:outerShdw blurRad="38100" dist="38100" dir="2700000" algn="tl">
                    <a:srgbClr val="000000">
                      <a:alpha val="43137"/>
                    </a:srgbClr>
                  </a:outerShdw>
                </a:effectLst>
                <a:latin typeface="+mj-lt"/>
                <a:cs typeface="Times New Roman" pitchFamily="18" charset="0"/>
              </a:rPr>
              <a:t>(с использованием спутниковой навигации и автоматической идентификации)</a:t>
            </a:r>
            <a:endParaRPr lang="ru-RU" dirty="0"/>
          </a:p>
        </p:txBody>
      </p:sp>
      <p:pic>
        <p:nvPicPr>
          <p:cNvPr id="33" name="Рисунок 3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529" y="1124744"/>
            <a:ext cx="8568951" cy="5184576"/>
          </a:xfrm>
          <a:prstGeom prst="rect">
            <a:avLst/>
          </a:prstGeom>
          <a:noFill/>
          <a:ln>
            <a:noFill/>
          </a:ln>
        </p:spPr>
      </p:pic>
    </p:spTree>
    <p:extLst>
      <p:ext uri="{BB962C8B-B14F-4D97-AF65-F5344CB8AC3E}">
        <p14:creationId xmlns:p14="http://schemas.microsoft.com/office/powerpoint/2010/main" val="1868384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9315450" y="6416676"/>
            <a:ext cx="1066800" cy="365125"/>
          </a:xfrm>
          <a:prstGeom prst="rect">
            <a:avLst/>
          </a:prstGeom>
        </p:spPr>
        <p:txBody>
          <a:bodyPr/>
          <a:lstStyle/>
          <a:p>
            <a:pPr>
              <a:defRPr/>
            </a:pPr>
            <a:fld id="{855C0067-55E4-4625-A74B-8814991E4E94}" type="slidenum">
              <a:rPr lang="ru-RU" smtClean="0">
                <a:solidFill>
                  <a:prstClr val="black">
                    <a:tint val="75000"/>
                  </a:prstClr>
                </a:solidFill>
              </a:rPr>
              <a:pPr>
                <a:defRPr/>
              </a:pPr>
              <a:t>25</a:t>
            </a:fld>
            <a:endParaRPr lang="ru-RU">
              <a:solidFill>
                <a:prstClr val="black">
                  <a:tint val="75000"/>
                </a:prstClr>
              </a:solidFill>
            </a:endParaRPr>
          </a:p>
        </p:txBody>
      </p:sp>
      <p:sp>
        <p:nvSpPr>
          <p:cNvPr id="8" name="Прямоугольник 7"/>
          <p:cNvSpPr/>
          <p:nvPr/>
        </p:nvSpPr>
        <p:spPr>
          <a:xfrm>
            <a:off x="1727532" y="590730"/>
            <a:ext cx="8520996" cy="338554"/>
          </a:xfrm>
          <a:prstGeom prst="rect">
            <a:avLst/>
          </a:prstGeom>
          <a:noFill/>
        </p:spPr>
        <p:txBody>
          <a:bodyPr wrap="square">
            <a:spAutoFit/>
          </a:bodyPr>
          <a:lstStyle/>
          <a:p>
            <a:pPr fontAlgn="base">
              <a:spcBef>
                <a:spcPct val="0"/>
              </a:spcBef>
              <a:spcAft>
                <a:spcPts val="200"/>
              </a:spcAft>
            </a:pPr>
            <a:r>
              <a:rPr lang="ru-RU" sz="1600" b="1" dirty="0">
                <a:solidFill>
                  <a:srgbClr val="9BBB59">
                    <a:lumMod val="50000"/>
                  </a:srgbClr>
                </a:solidFill>
                <a:latin typeface="Arial" charset="0"/>
              </a:rPr>
              <a:t>Система </a:t>
            </a:r>
            <a:r>
              <a:rPr lang="en-US" sz="1600" b="1" dirty="0">
                <a:solidFill>
                  <a:srgbClr val="9BBB59">
                    <a:lumMod val="50000"/>
                  </a:srgbClr>
                </a:solidFill>
                <a:latin typeface="Arial" charset="0"/>
              </a:rPr>
              <a:t>SBGPS </a:t>
            </a:r>
            <a:r>
              <a:rPr lang="ru-RU" sz="1600" b="1" dirty="0">
                <a:solidFill>
                  <a:srgbClr val="9BBB59">
                    <a:lumMod val="50000"/>
                  </a:srgbClr>
                </a:solidFill>
                <a:latin typeface="Arial" charset="0"/>
              </a:rPr>
              <a:t>«Гранч», как подземная инфраструктура беспроводной связи</a:t>
            </a:r>
          </a:p>
        </p:txBody>
      </p:sp>
      <p:sp>
        <p:nvSpPr>
          <p:cNvPr id="11" name="Text Box 9"/>
          <p:cNvSpPr txBox="1">
            <a:spLocks noChangeArrowheads="1"/>
          </p:cNvSpPr>
          <p:nvPr/>
        </p:nvSpPr>
        <p:spPr bwMode="auto">
          <a:xfrm>
            <a:off x="2524100" y="116633"/>
            <a:ext cx="6740252" cy="4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11" tIns="44806" rIns="89611" bIns="44806">
            <a:spAutoFit/>
          </a:bodyPr>
          <a:lstStyle>
            <a:lvl1pPr defTabSz="895350" eaLnBrk="0" hangingPunct="0">
              <a:defRPr sz="1200">
                <a:solidFill>
                  <a:schemeClr val="tx1"/>
                </a:solidFill>
                <a:latin typeface="Arial" pitchFamily="34" charset="0"/>
                <a:cs typeface="Arial" pitchFamily="34" charset="0"/>
              </a:defRPr>
            </a:lvl1pPr>
            <a:lvl2pPr marL="742950" indent="-285750" defTabSz="895350" eaLnBrk="0" hangingPunct="0">
              <a:defRPr sz="1200">
                <a:solidFill>
                  <a:schemeClr val="tx1"/>
                </a:solidFill>
                <a:latin typeface="Arial" pitchFamily="34" charset="0"/>
                <a:cs typeface="Arial" pitchFamily="34" charset="0"/>
              </a:defRPr>
            </a:lvl2pPr>
            <a:lvl3pPr marL="1143000" indent="-228600" defTabSz="895350" eaLnBrk="0" hangingPunct="0">
              <a:defRPr sz="1200">
                <a:solidFill>
                  <a:schemeClr val="tx1"/>
                </a:solidFill>
                <a:latin typeface="Arial" pitchFamily="34" charset="0"/>
                <a:cs typeface="Arial" pitchFamily="34" charset="0"/>
              </a:defRPr>
            </a:lvl3pPr>
            <a:lvl4pPr marL="1600200" indent="-228600" defTabSz="895350" eaLnBrk="0" hangingPunct="0">
              <a:defRPr sz="1200">
                <a:solidFill>
                  <a:schemeClr val="tx1"/>
                </a:solidFill>
                <a:latin typeface="Arial" pitchFamily="34" charset="0"/>
                <a:cs typeface="Arial" pitchFamily="34" charset="0"/>
              </a:defRPr>
            </a:lvl4pPr>
            <a:lvl5pPr marL="2057400" indent="-228600" defTabSz="895350" eaLnBrk="0" hangingPunct="0">
              <a:defRPr sz="1200">
                <a:solidFill>
                  <a:schemeClr val="tx1"/>
                </a:solidFill>
                <a:latin typeface="Arial" pitchFamily="34" charset="0"/>
                <a:cs typeface="Arial" pitchFamily="34" charset="0"/>
              </a:defRPr>
            </a:lvl5pPr>
            <a:lvl6pPr marL="2514600" indent="-228600" defTabSz="89535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defTabSz="89535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defTabSz="89535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defTabSz="89535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r>
              <a:rPr lang="ru-RU" altLang="ru-RU" sz="2400" b="1" dirty="0">
                <a:solidFill>
                  <a:srgbClr val="827C00"/>
                </a:solidFill>
                <a:latin typeface="Calibri" pitchFamily="34" charset="0"/>
              </a:rPr>
              <a:t>Технологии беспроводной связи под землей</a:t>
            </a:r>
            <a:endParaRPr lang="ru-RU" altLang="ru-RU" sz="1400" b="1" dirty="0">
              <a:solidFill>
                <a:srgbClr val="827C00"/>
              </a:solidFill>
              <a:latin typeface="Calibri" pitchFamily="34" charset="0"/>
            </a:endParaRPr>
          </a:p>
        </p:txBody>
      </p:sp>
      <p:sp>
        <p:nvSpPr>
          <p:cNvPr id="18" name="Прямоугольник 17"/>
          <p:cNvSpPr/>
          <p:nvPr/>
        </p:nvSpPr>
        <p:spPr>
          <a:xfrm>
            <a:off x="1727532" y="3551530"/>
            <a:ext cx="8559374" cy="338554"/>
          </a:xfrm>
          <a:prstGeom prst="rect">
            <a:avLst/>
          </a:prstGeom>
          <a:noFill/>
        </p:spPr>
        <p:txBody>
          <a:bodyPr wrap="square">
            <a:spAutoFit/>
          </a:bodyPr>
          <a:lstStyle/>
          <a:p>
            <a:pPr fontAlgn="base">
              <a:spcBef>
                <a:spcPct val="0"/>
              </a:spcBef>
              <a:spcAft>
                <a:spcPts val="200"/>
              </a:spcAft>
            </a:pPr>
            <a:r>
              <a:rPr lang="en-US" sz="1600" b="1" dirty="0" err="1">
                <a:solidFill>
                  <a:srgbClr val="9BBB59">
                    <a:lumMod val="50000"/>
                  </a:srgbClr>
                </a:solidFill>
                <a:latin typeface="Arial" charset="0"/>
              </a:rPr>
              <a:t>Granch</a:t>
            </a:r>
            <a:r>
              <a:rPr lang="en-US" sz="1600" b="1" dirty="0">
                <a:solidFill>
                  <a:srgbClr val="9BBB59">
                    <a:lumMod val="50000"/>
                  </a:srgbClr>
                </a:solidFill>
                <a:latin typeface="Arial" charset="0"/>
              </a:rPr>
              <a:t> Adaptive Linker (GAL)</a:t>
            </a:r>
            <a:endParaRPr lang="ru-RU" sz="1600" b="1" dirty="0">
              <a:solidFill>
                <a:srgbClr val="9BBB59">
                  <a:lumMod val="50000"/>
                </a:srgbClr>
              </a:solidFill>
              <a:latin typeface="Arial" charset="0"/>
            </a:endParaRPr>
          </a:p>
        </p:txBody>
      </p:sp>
      <p:pic>
        <p:nvPicPr>
          <p:cNvPr id="6" name="Рисунок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2907" y="4490225"/>
            <a:ext cx="3505043" cy="1828476"/>
          </a:xfrm>
          <a:prstGeom prst="rect">
            <a:avLst/>
          </a:prstGeom>
          <a:noFill/>
          <a:ln>
            <a:noFill/>
          </a:ln>
        </p:spPr>
      </p:pic>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459" y="4490225"/>
            <a:ext cx="2925561" cy="182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913" y="1063311"/>
            <a:ext cx="10137547" cy="276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4000" y="4865815"/>
            <a:ext cx="2534816" cy="1205958"/>
          </a:xfrm>
          <a:prstGeom prst="rect">
            <a:avLst/>
          </a:prstGeom>
        </p:spPr>
      </p:pic>
      <p:sp>
        <p:nvSpPr>
          <p:cNvPr id="12" name="Прямоугольник 11"/>
          <p:cNvSpPr/>
          <p:nvPr/>
        </p:nvSpPr>
        <p:spPr>
          <a:xfrm>
            <a:off x="7382228" y="3793174"/>
            <a:ext cx="3348955" cy="830997"/>
          </a:xfrm>
          <a:prstGeom prst="rect">
            <a:avLst/>
          </a:prstGeom>
          <a:noFill/>
        </p:spPr>
        <p:txBody>
          <a:bodyPr wrap="square">
            <a:spAutoFit/>
          </a:bodyPr>
          <a:lstStyle/>
          <a:p>
            <a:pPr algn="ctr" fontAlgn="base">
              <a:spcBef>
                <a:spcPct val="0"/>
              </a:spcBef>
              <a:spcAft>
                <a:spcPts val="200"/>
              </a:spcAft>
            </a:pPr>
            <a:r>
              <a:rPr lang="ru-RU" sz="1600" b="1" dirty="0">
                <a:solidFill>
                  <a:srgbClr val="9BBB59">
                    <a:lumMod val="50000"/>
                  </a:srgbClr>
                </a:solidFill>
                <a:latin typeface="Arial" charset="0"/>
              </a:rPr>
              <a:t>Работа с нарядной системой «ЕКП и ФСН» непосредственно из шахты</a:t>
            </a:r>
          </a:p>
        </p:txBody>
      </p:sp>
    </p:spTree>
    <p:extLst>
      <p:ext uri="{BB962C8B-B14F-4D97-AF65-F5344CB8AC3E}">
        <p14:creationId xmlns:p14="http://schemas.microsoft.com/office/powerpoint/2010/main" val="3427315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4294967295"/>
          </p:nvPr>
        </p:nvSpPr>
        <p:spPr>
          <a:xfrm>
            <a:off x="9315450" y="6416676"/>
            <a:ext cx="1066800" cy="365125"/>
          </a:xfrm>
          <a:prstGeom prst="rect">
            <a:avLst/>
          </a:prstGeom>
        </p:spPr>
        <p:txBody>
          <a:bodyPr/>
          <a:lstStyle/>
          <a:p>
            <a:pPr>
              <a:defRPr/>
            </a:pPr>
            <a:fld id="{855C0067-55E4-4625-A74B-8814991E4E94}" type="slidenum">
              <a:rPr lang="ru-RU" smtClean="0">
                <a:solidFill>
                  <a:prstClr val="black">
                    <a:tint val="75000"/>
                  </a:prstClr>
                </a:solidFill>
              </a:rPr>
              <a:pPr>
                <a:defRPr/>
              </a:pPr>
              <a:t>26</a:t>
            </a:fld>
            <a:endParaRPr lang="ru-RU">
              <a:solidFill>
                <a:prstClr val="black">
                  <a:tint val="75000"/>
                </a:prstClr>
              </a:solidFill>
            </a:endParaRPr>
          </a:p>
        </p:txBody>
      </p:sp>
      <p:sp>
        <p:nvSpPr>
          <p:cNvPr id="8" name="Прямоугольник 7"/>
          <p:cNvSpPr/>
          <p:nvPr/>
        </p:nvSpPr>
        <p:spPr>
          <a:xfrm>
            <a:off x="624468" y="714356"/>
            <a:ext cx="7257482" cy="338554"/>
          </a:xfrm>
          <a:prstGeom prst="rect">
            <a:avLst/>
          </a:prstGeom>
          <a:noFill/>
        </p:spPr>
        <p:txBody>
          <a:bodyPr wrap="square">
            <a:spAutoFit/>
          </a:bodyPr>
          <a:lstStyle/>
          <a:p>
            <a:pPr marL="342900" indent="-342900" fontAlgn="base">
              <a:spcBef>
                <a:spcPct val="0"/>
              </a:spcBef>
              <a:spcAft>
                <a:spcPts val="200"/>
              </a:spcAft>
              <a:buFont typeface="+mj-lt"/>
              <a:buAutoNum type="arabicPeriod"/>
            </a:pPr>
            <a:r>
              <a:rPr lang="ru-RU" sz="1600" b="1" dirty="0">
                <a:solidFill>
                  <a:srgbClr val="9BBB59">
                    <a:lumMod val="50000"/>
                  </a:srgbClr>
                </a:solidFill>
                <a:latin typeface="Arial" charset="0"/>
              </a:rPr>
              <a:t>Единый Диспетчерско-Аналитический Центр (</a:t>
            </a:r>
            <a:r>
              <a:rPr lang="ru-RU" altLang="ru-RU" sz="1600" b="1" dirty="0">
                <a:solidFill>
                  <a:srgbClr val="9BBB59">
                    <a:lumMod val="50000"/>
                  </a:srgbClr>
                </a:solidFill>
                <a:latin typeface="Arial" charset="0"/>
              </a:rPr>
              <a:t>СУЭК-Кузбасс. </a:t>
            </a:r>
            <a:r>
              <a:rPr lang="ru-RU" sz="1600" b="1" dirty="0">
                <a:solidFill>
                  <a:srgbClr val="9BBB59">
                    <a:lumMod val="50000"/>
                  </a:srgbClr>
                </a:solidFill>
                <a:latin typeface="Arial" charset="0"/>
              </a:rPr>
              <a:t>Ц)</a:t>
            </a:r>
          </a:p>
        </p:txBody>
      </p:sp>
      <p:sp>
        <p:nvSpPr>
          <p:cNvPr id="11" name="Text Box 9"/>
          <p:cNvSpPr txBox="1">
            <a:spLocks noChangeArrowheads="1"/>
          </p:cNvSpPr>
          <p:nvPr/>
        </p:nvSpPr>
        <p:spPr bwMode="auto">
          <a:xfrm>
            <a:off x="2524101" y="116633"/>
            <a:ext cx="6355897" cy="45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611" tIns="44806" rIns="89611" bIns="44806">
            <a:spAutoFit/>
          </a:bodyPr>
          <a:lstStyle>
            <a:lvl1pPr defTabSz="895350" eaLnBrk="0" hangingPunct="0">
              <a:defRPr sz="1200">
                <a:solidFill>
                  <a:schemeClr val="tx1"/>
                </a:solidFill>
                <a:latin typeface="Arial" pitchFamily="34" charset="0"/>
                <a:cs typeface="Arial" pitchFamily="34" charset="0"/>
              </a:defRPr>
            </a:lvl1pPr>
            <a:lvl2pPr marL="742950" indent="-285750" defTabSz="895350" eaLnBrk="0" hangingPunct="0">
              <a:defRPr sz="1200">
                <a:solidFill>
                  <a:schemeClr val="tx1"/>
                </a:solidFill>
                <a:latin typeface="Arial" pitchFamily="34" charset="0"/>
                <a:cs typeface="Arial" pitchFamily="34" charset="0"/>
              </a:defRPr>
            </a:lvl2pPr>
            <a:lvl3pPr marL="1143000" indent="-228600" defTabSz="895350" eaLnBrk="0" hangingPunct="0">
              <a:defRPr sz="1200">
                <a:solidFill>
                  <a:schemeClr val="tx1"/>
                </a:solidFill>
                <a:latin typeface="Arial" pitchFamily="34" charset="0"/>
                <a:cs typeface="Arial" pitchFamily="34" charset="0"/>
              </a:defRPr>
            </a:lvl3pPr>
            <a:lvl4pPr marL="1600200" indent="-228600" defTabSz="895350" eaLnBrk="0" hangingPunct="0">
              <a:defRPr sz="1200">
                <a:solidFill>
                  <a:schemeClr val="tx1"/>
                </a:solidFill>
                <a:latin typeface="Arial" pitchFamily="34" charset="0"/>
                <a:cs typeface="Arial" pitchFamily="34" charset="0"/>
              </a:defRPr>
            </a:lvl4pPr>
            <a:lvl5pPr marL="2057400" indent="-228600" defTabSz="895350" eaLnBrk="0" hangingPunct="0">
              <a:defRPr sz="1200">
                <a:solidFill>
                  <a:schemeClr val="tx1"/>
                </a:solidFill>
                <a:latin typeface="Arial" pitchFamily="34" charset="0"/>
                <a:cs typeface="Arial" pitchFamily="34" charset="0"/>
              </a:defRPr>
            </a:lvl5pPr>
            <a:lvl6pPr marL="2514600" indent="-228600" defTabSz="89535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defTabSz="89535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defTabSz="89535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defTabSz="89535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r>
              <a:rPr lang="en-US" altLang="ru-RU" sz="2400" b="1" dirty="0" err="1">
                <a:solidFill>
                  <a:srgbClr val="827C00"/>
                </a:solidFill>
                <a:latin typeface="Calibri" pitchFamily="34" charset="0"/>
              </a:rPr>
              <a:t>BigDATA</a:t>
            </a:r>
            <a:endParaRPr lang="ru-RU" altLang="ru-RU" sz="1400" b="1" dirty="0">
              <a:solidFill>
                <a:srgbClr val="827C00"/>
              </a:solidFill>
              <a:latin typeface="Calibri" pitchFamily="34" charset="0"/>
            </a:endParaRPr>
          </a:p>
        </p:txBody>
      </p:sp>
      <p:sp>
        <p:nvSpPr>
          <p:cNvPr id="18" name="Прямоугольник 17"/>
          <p:cNvSpPr/>
          <p:nvPr/>
        </p:nvSpPr>
        <p:spPr>
          <a:xfrm>
            <a:off x="689400" y="3969813"/>
            <a:ext cx="8559374" cy="338554"/>
          </a:xfrm>
          <a:prstGeom prst="rect">
            <a:avLst/>
          </a:prstGeom>
          <a:noFill/>
        </p:spPr>
        <p:txBody>
          <a:bodyPr wrap="square">
            <a:spAutoFit/>
          </a:bodyPr>
          <a:lstStyle/>
          <a:p>
            <a:pPr marL="342900" indent="-342900" fontAlgn="base">
              <a:spcBef>
                <a:spcPct val="0"/>
              </a:spcBef>
              <a:spcAft>
                <a:spcPts val="200"/>
              </a:spcAft>
              <a:buFont typeface="+mj-lt"/>
              <a:buAutoNum type="arabicPeriod" startAt="2"/>
            </a:pPr>
            <a:r>
              <a:rPr lang="ru-RU" sz="1600" b="1" dirty="0">
                <a:solidFill>
                  <a:srgbClr val="9BBB59">
                    <a:lumMod val="50000"/>
                  </a:srgbClr>
                </a:solidFill>
                <a:latin typeface="Arial" charset="0"/>
              </a:rPr>
              <a:t>Оповещения МФСБ</a:t>
            </a:r>
          </a:p>
        </p:txBody>
      </p:sp>
      <p:sp>
        <p:nvSpPr>
          <p:cNvPr id="9" name="TextBox 8"/>
          <p:cNvSpPr txBox="1"/>
          <p:nvPr/>
        </p:nvSpPr>
        <p:spPr>
          <a:xfrm>
            <a:off x="6545278" y="1243927"/>
            <a:ext cx="5498039" cy="584775"/>
          </a:xfrm>
          <a:prstGeom prst="rect">
            <a:avLst/>
          </a:prstGeom>
          <a:solidFill>
            <a:schemeClr val="accent3">
              <a:lumMod val="20000"/>
              <a:lumOff val="80000"/>
            </a:schemeClr>
          </a:solidFill>
        </p:spPr>
        <p:txBody>
          <a:bodyPr wrap="square" rtlCol="0">
            <a:spAutoFit/>
          </a:bodyPr>
          <a:lstStyle/>
          <a:p>
            <a:pPr marL="342900" indent="-342900" fontAlgn="base">
              <a:spcBef>
                <a:spcPts val="600"/>
              </a:spcBef>
              <a:spcAft>
                <a:spcPts val="600"/>
              </a:spcAft>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Получение данных от различных технологических и производственных систем</a:t>
            </a:r>
          </a:p>
        </p:txBody>
      </p:sp>
      <p:sp>
        <p:nvSpPr>
          <p:cNvPr id="10" name="TextBox 9"/>
          <p:cNvSpPr txBox="1"/>
          <p:nvPr/>
        </p:nvSpPr>
        <p:spPr>
          <a:xfrm>
            <a:off x="6526114" y="2019719"/>
            <a:ext cx="5463229" cy="338554"/>
          </a:xfrm>
          <a:prstGeom prst="rect">
            <a:avLst/>
          </a:prstGeom>
          <a:solidFill>
            <a:schemeClr val="accent3">
              <a:lumMod val="20000"/>
              <a:lumOff val="80000"/>
            </a:schemeClr>
          </a:solidFill>
        </p:spPr>
        <p:txBody>
          <a:bodyPr wrap="square" rtlCol="0">
            <a:spAutoFit/>
          </a:bodyPr>
          <a:lstStyle/>
          <a:p>
            <a:pPr marL="342900" indent="-342900" fontAlgn="base">
              <a:spcBef>
                <a:spcPts val="600"/>
              </a:spcBef>
              <a:spcAft>
                <a:spcPts val="600"/>
              </a:spcAft>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Проведение обработки и аналитика данных</a:t>
            </a:r>
          </a:p>
        </p:txBody>
      </p:sp>
      <p:sp>
        <p:nvSpPr>
          <p:cNvPr id="12" name="TextBox 11"/>
          <p:cNvSpPr txBox="1"/>
          <p:nvPr/>
        </p:nvSpPr>
        <p:spPr>
          <a:xfrm>
            <a:off x="6526114" y="2599784"/>
            <a:ext cx="5445320" cy="584775"/>
          </a:xfrm>
          <a:prstGeom prst="rect">
            <a:avLst/>
          </a:prstGeom>
          <a:solidFill>
            <a:schemeClr val="accent3">
              <a:lumMod val="20000"/>
              <a:lumOff val="80000"/>
            </a:schemeClr>
          </a:solidFill>
        </p:spPr>
        <p:txBody>
          <a:bodyPr wrap="square" rtlCol="0">
            <a:spAutoFit/>
          </a:bodyPr>
          <a:lstStyle/>
          <a:p>
            <a:pPr marL="342900" indent="-342900" fontAlgn="base">
              <a:spcBef>
                <a:spcPts val="600"/>
              </a:spcBef>
              <a:spcAft>
                <a:spcPts val="600"/>
              </a:spcAft>
              <a:buFont typeface="Arial" panose="020B0604020202020204" pitchFamily="34" charset="0"/>
              <a:buChar char="•"/>
            </a:pPr>
            <a:r>
              <a:rPr lang="ru-RU" sz="1600" dirty="0">
                <a:solidFill>
                  <a:prstClr val="black">
                    <a:lumMod val="75000"/>
                    <a:lumOff val="25000"/>
                  </a:prstClr>
                </a:solidFill>
                <a:latin typeface="Arial" pitchFamily="34" charset="0"/>
                <a:cs typeface="Arial" pitchFamily="34" charset="0"/>
              </a:rPr>
              <a:t>Визуализация данных и предоставление автоматических отчетов</a:t>
            </a:r>
          </a:p>
        </p:txBody>
      </p:sp>
      <p:pic>
        <p:nvPicPr>
          <p:cNvPr id="266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1676" y="1199237"/>
            <a:ext cx="4350348" cy="2668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89400" y="4653137"/>
            <a:ext cx="5622624" cy="1077218"/>
          </a:xfrm>
          <a:prstGeom prst="rect">
            <a:avLst/>
          </a:prstGeom>
          <a:solidFill>
            <a:schemeClr val="accent3">
              <a:lumMod val="20000"/>
              <a:lumOff val="80000"/>
            </a:schemeClr>
          </a:solidFill>
        </p:spPr>
        <p:txBody>
          <a:bodyPr wrap="square" rtlCol="0">
            <a:spAutoFit/>
          </a:bodyPr>
          <a:lstStyle/>
          <a:p>
            <a:pPr marL="342900" indent="-342900" fontAlgn="base">
              <a:spcBef>
                <a:spcPts val="600"/>
              </a:spcBef>
              <a:spcAft>
                <a:spcPts val="600"/>
              </a:spcAft>
              <a:buFont typeface="Arial" panose="020B0604020202020204" pitchFamily="34" charset="0"/>
              <a:buChar char="•"/>
            </a:pPr>
            <a:r>
              <a:rPr lang="ru-RU" sz="1600" b="1" dirty="0">
                <a:solidFill>
                  <a:prstClr val="black">
                    <a:lumMod val="75000"/>
                    <a:lumOff val="25000"/>
                  </a:prstClr>
                </a:solidFill>
                <a:latin typeface="Arial" pitchFamily="34" charset="0"/>
                <a:cs typeface="Arial" pitchFamily="34" charset="0"/>
              </a:rPr>
              <a:t>Превентивная система безопасности</a:t>
            </a:r>
            <a:r>
              <a:rPr lang="ru-RU" sz="1600" dirty="0">
                <a:solidFill>
                  <a:prstClr val="black">
                    <a:lumMod val="75000"/>
                    <a:lumOff val="25000"/>
                  </a:prstClr>
                </a:solidFill>
                <a:latin typeface="Arial" pitchFamily="34" charset="0"/>
                <a:cs typeface="Arial" pitchFamily="34" charset="0"/>
              </a:rPr>
              <a:t> – аналитика параметров работы технологических систем и оповещения о предпосылках возникновения опасных ситуаций</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6848" y="3417997"/>
            <a:ext cx="5517203" cy="310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222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6642000"/>
            <a:ext cx="12192000" cy="216000"/>
          </a:xfrm>
          <a:prstGeom prst="rect">
            <a:avLst/>
          </a:prstGeom>
          <a:solidFill>
            <a:srgbClr val="2A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11" name="Скругленный прямоугольник 10"/>
          <p:cNvSpPr/>
          <p:nvPr/>
        </p:nvSpPr>
        <p:spPr>
          <a:xfrm>
            <a:off x="11651999" y="6642000"/>
            <a:ext cx="432000" cy="216000"/>
          </a:xfrm>
          <a:prstGeom prst="roundRect">
            <a:avLst>
              <a:gd name="adj" fmla="val 50000"/>
            </a:avLst>
          </a:prstGeom>
          <a:solidFill>
            <a:srgbClr val="75787B"/>
          </a:solidFill>
          <a:ln w="3175">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6" name="Прямоугольник 5"/>
          <p:cNvSpPr/>
          <p:nvPr/>
        </p:nvSpPr>
        <p:spPr>
          <a:xfrm>
            <a:off x="0" y="0"/>
            <a:ext cx="12192000" cy="792000"/>
          </a:xfrm>
          <a:prstGeom prst="rect">
            <a:avLst/>
          </a:prstGeom>
          <a:gradFill>
            <a:gsLst>
              <a:gs pos="100000">
                <a:srgbClr val="5269D1"/>
              </a:gs>
              <a:gs pos="0">
                <a:srgbClr val="2A36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graphicFrame>
        <p:nvGraphicFramePr>
          <p:cNvPr id="8" name="Таблица 7"/>
          <p:cNvGraphicFramePr>
            <a:graphicFrameLocks noGrp="1"/>
          </p:cNvGraphicFramePr>
          <p:nvPr>
            <p:extLst>
              <p:ext uri="{D42A27DB-BD31-4B8C-83A1-F6EECF244321}">
                <p14:modId xmlns:p14="http://schemas.microsoft.com/office/powerpoint/2010/main" val="226763890"/>
              </p:ext>
            </p:extLst>
          </p:nvPr>
        </p:nvGraphicFramePr>
        <p:xfrm>
          <a:off x="10932000" y="0"/>
          <a:ext cx="1260000" cy="7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tblGrid>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endParaRPr lang="ru-RU" sz="500" dirty="0"/>
                    </a:p>
                  </a:txBody>
                  <a:tcPr marL="0" marR="0" marT="0" marB="0">
                    <a:lnL w="12700"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Номер слайда 4"/>
          <p:cNvSpPr>
            <a:spLocks noGrp="1"/>
          </p:cNvSpPr>
          <p:nvPr>
            <p:ph type="sldNum" sz="quarter" idx="12"/>
          </p:nvPr>
        </p:nvSpPr>
        <p:spPr>
          <a:xfrm>
            <a:off x="11652001" y="6642000"/>
            <a:ext cx="432001" cy="216000"/>
          </a:xfrm>
        </p:spPr>
        <p:txBody>
          <a:bodyPr/>
          <a:lstStyle/>
          <a:p>
            <a:pPr algn="ctr"/>
            <a:fld id="{492D6532-DE01-4F4C-9A5E-EBAE3EB64C18}" type="slidenum">
              <a:rPr lang="ru-RU" sz="1600">
                <a:solidFill>
                  <a:schemeClr val="bg1"/>
                </a:solidFill>
                <a:latin typeface="Arial" panose="020B0604020202020204" pitchFamily="34" charset="0"/>
                <a:cs typeface="Arial" panose="020B0604020202020204" pitchFamily="34" charset="0"/>
              </a:rPr>
              <a:pPr algn="ctr"/>
              <a:t>27</a:t>
            </a:fld>
            <a:endParaRPr lang="ru-RU" sz="1600" dirty="0">
              <a:solidFill>
                <a:schemeClr val="bg1"/>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112" y="126000"/>
            <a:ext cx="899888" cy="540000"/>
          </a:xfrm>
          <a:prstGeom prst="rect">
            <a:avLst/>
          </a:prstGeom>
        </p:spPr>
      </p:pic>
      <p:sp>
        <p:nvSpPr>
          <p:cNvPr id="2" name="Заголовок 1"/>
          <p:cNvSpPr>
            <a:spLocks noGrp="1"/>
          </p:cNvSpPr>
          <p:nvPr>
            <p:ph type="title"/>
          </p:nvPr>
        </p:nvSpPr>
        <p:spPr>
          <a:xfrm>
            <a:off x="443346" y="0"/>
            <a:ext cx="10041615" cy="792000"/>
          </a:xfrm>
        </p:spPr>
        <p:txBody>
          <a:bodyPr>
            <a:normAutofit/>
          </a:bodyPr>
          <a:lstStyle/>
          <a:p>
            <a:pPr algn="ctr">
              <a:lnSpc>
                <a:spcPct val="100000"/>
              </a:lnSpc>
            </a:pPr>
            <a:r>
              <a:rPr lang="ru-RU" sz="2000" b="1" dirty="0">
                <a:solidFill>
                  <a:schemeClr val="bg1"/>
                </a:solidFill>
                <a:latin typeface="Arial" panose="020B0604020202020204" pitchFamily="34" charset="0"/>
                <a:cs typeface="Arial" panose="020B0604020202020204" pitchFamily="34" charset="0"/>
              </a:rPr>
              <a:t>Пример комбинированных </a:t>
            </a:r>
            <a:r>
              <a:rPr lang="ru-RU" sz="2000" b="1" dirty="0" err="1">
                <a:solidFill>
                  <a:schemeClr val="bg1"/>
                </a:solidFill>
                <a:latin typeface="Arial" panose="020B0604020202020204" pitchFamily="34" charset="0"/>
                <a:cs typeface="Arial" panose="020B0604020202020204" pitchFamily="34" charset="0"/>
              </a:rPr>
              <a:t>геотехнологий</a:t>
            </a:r>
            <a:r>
              <a:rPr lang="ru-RU" sz="2000" b="1" dirty="0">
                <a:solidFill>
                  <a:schemeClr val="bg1"/>
                </a:solidFill>
                <a:latin typeface="Arial" panose="020B0604020202020204" pitchFamily="34" charset="0"/>
                <a:cs typeface="Arial" panose="020B0604020202020204" pitchFamily="34" charset="0"/>
              </a:rPr>
              <a:t> для обеспечения потребностей </a:t>
            </a:r>
            <a:br>
              <a:rPr lang="ru-RU" sz="2000" b="1" dirty="0">
                <a:solidFill>
                  <a:schemeClr val="bg1"/>
                </a:solidFill>
                <a:latin typeface="Arial" panose="020B0604020202020204" pitchFamily="34" charset="0"/>
                <a:cs typeface="Arial" panose="020B0604020202020204" pitchFamily="34" charset="0"/>
              </a:rPr>
            </a:br>
            <a:r>
              <a:rPr lang="ru-RU" sz="2000" b="1" dirty="0">
                <a:solidFill>
                  <a:schemeClr val="bg1"/>
                </a:solidFill>
                <a:latin typeface="Arial" panose="020B0604020202020204" pitchFamily="34" charset="0"/>
                <a:cs typeface="Arial" panose="020B0604020202020204" pitchFamily="34" charset="0"/>
              </a:rPr>
              <a:t>в </a:t>
            </a:r>
            <a:r>
              <a:rPr lang="ru-RU" sz="2000" b="1" dirty="0" err="1">
                <a:solidFill>
                  <a:schemeClr val="bg1"/>
                </a:solidFill>
                <a:latin typeface="Arial" panose="020B0604020202020204" pitchFamily="34" charset="0"/>
                <a:cs typeface="Arial" panose="020B0604020202020204" pitchFamily="34" charset="0"/>
              </a:rPr>
              <a:t>рудоминеральном</a:t>
            </a:r>
            <a:r>
              <a:rPr lang="ru-RU" sz="2000" b="1" dirty="0">
                <a:solidFill>
                  <a:schemeClr val="bg1"/>
                </a:solidFill>
                <a:latin typeface="Arial" panose="020B0604020202020204" pitchFamily="34" charset="0"/>
                <a:cs typeface="Arial" panose="020B0604020202020204" pitchFamily="34" charset="0"/>
              </a:rPr>
              <a:t> сырье</a:t>
            </a:r>
          </a:p>
        </p:txBody>
      </p:sp>
      <p:sp>
        <p:nvSpPr>
          <p:cNvPr id="12" name="Подзаголовок 2"/>
          <p:cNvSpPr txBox="1">
            <a:spLocks/>
          </p:cNvSpPr>
          <p:nvPr/>
        </p:nvSpPr>
        <p:spPr>
          <a:xfrm>
            <a:off x="349954" y="792000"/>
            <a:ext cx="5396090" cy="59361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5000"/>
              </a:lnSpc>
              <a:spcBef>
                <a:spcPts val="0"/>
              </a:spcBef>
              <a:buNone/>
            </a:pPr>
            <a:r>
              <a:rPr lang="ru-RU" sz="1800" dirty="0">
                <a:solidFill>
                  <a:srgbClr val="2A366B"/>
                </a:solidFill>
              </a:rPr>
              <a:t>а) горнотехническая система в недрах </a:t>
            </a:r>
          </a:p>
        </p:txBody>
      </p:sp>
      <p:sp>
        <p:nvSpPr>
          <p:cNvPr id="13" name="Подзаголовок 2"/>
          <p:cNvSpPr txBox="1">
            <a:spLocks/>
          </p:cNvSpPr>
          <p:nvPr/>
        </p:nvSpPr>
        <p:spPr>
          <a:xfrm>
            <a:off x="6471909" y="792000"/>
            <a:ext cx="5396090" cy="94648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5000"/>
              </a:lnSpc>
              <a:spcBef>
                <a:spcPts val="0"/>
              </a:spcBef>
              <a:buNone/>
            </a:pPr>
            <a:r>
              <a:rPr lang="ru-RU" sz="1800" dirty="0">
                <a:solidFill>
                  <a:srgbClr val="2A366B"/>
                </a:solidFill>
              </a:rPr>
              <a:t>б) принципиальная схема полного цикла добычи руд и утилизации отходов без выдачи их на поверхность</a:t>
            </a:r>
          </a:p>
        </p:txBody>
      </p:sp>
      <p:pic>
        <p:nvPicPr>
          <p:cNvPr id="14" name="Рисунок 13"/>
          <p:cNvPicPr>
            <a:picLocks noChangeAspect="1"/>
          </p:cNvPicPr>
          <p:nvPr/>
        </p:nvPicPr>
        <p:blipFill>
          <a:blip r:embed="rId4"/>
          <a:stretch>
            <a:fillRect/>
          </a:stretch>
        </p:blipFill>
        <p:spPr>
          <a:xfrm>
            <a:off x="347846" y="1233452"/>
            <a:ext cx="5400000" cy="4510482"/>
          </a:xfrm>
          <a:prstGeom prst="rect">
            <a:avLst/>
          </a:prstGeom>
        </p:spPr>
      </p:pic>
      <p:pic>
        <p:nvPicPr>
          <p:cNvPr id="15" name="Рисунок 14"/>
          <p:cNvPicPr>
            <a:picLocks noChangeAspect="1"/>
          </p:cNvPicPr>
          <p:nvPr/>
        </p:nvPicPr>
        <p:blipFill>
          <a:blip r:embed="rId5"/>
          <a:stretch>
            <a:fillRect/>
          </a:stretch>
        </p:blipFill>
        <p:spPr>
          <a:xfrm>
            <a:off x="6107998" y="1714277"/>
            <a:ext cx="5760000" cy="3500409"/>
          </a:xfrm>
          <a:prstGeom prst="rect">
            <a:avLst/>
          </a:prstGeom>
        </p:spPr>
      </p:pic>
      <p:sp>
        <p:nvSpPr>
          <p:cNvPr id="16" name="Подзаголовок 2"/>
          <p:cNvSpPr txBox="1">
            <a:spLocks/>
          </p:cNvSpPr>
          <p:nvPr/>
        </p:nvSpPr>
        <p:spPr>
          <a:xfrm>
            <a:off x="344843" y="5695511"/>
            <a:ext cx="11523155" cy="94648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5000"/>
              </a:lnSpc>
              <a:spcBef>
                <a:spcPts val="0"/>
              </a:spcBef>
              <a:buNone/>
            </a:pPr>
            <a:r>
              <a:rPr lang="ru-RU" sz="1700" b="1" dirty="0">
                <a:solidFill>
                  <a:srgbClr val="2A366B"/>
                </a:solidFill>
              </a:rPr>
              <a:t>Обозначения к рис. а:</a:t>
            </a:r>
            <a:r>
              <a:rPr lang="ru-RU" sz="1700" dirty="0">
                <a:solidFill>
                  <a:srgbClr val="2A366B"/>
                </a:solidFill>
              </a:rPr>
              <a:t> 1 – рудная залежь; 2 – буровой орт; 3, 7 – рудоспуски; 4 – откаточный орт; 5, 6, 9 – откаточный и вентиляционные штреки; 8 – буровое оборудование открытых горных работ;  10 – камеры подземного рудника; </a:t>
            </a:r>
            <a:br>
              <a:rPr lang="ru-RU" sz="1700" dirty="0">
                <a:solidFill>
                  <a:srgbClr val="2A366B"/>
                </a:solidFill>
              </a:rPr>
            </a:br>
            <a:r>
              <a:rPr lang="ru-RU" sz="1700" dirty="0">
                <a:solidFill>
                  <a:srgbClr val="2A366B"/>
                </a:solidFill>
              </a:rPr>
              <a:t>11 – камера-реактор для выщелачивания руд</a:t>
            </a:r>
          </a:p>
        </p:txBody>
      </p:sp>
    </p:spTree>
    <p:extLst>
      <p:ext uri="{BB962C8B-B14F-4D97-AF65-F5344CB8AC3E}">
        <p14:creationId xmlns:p14="http://schemas.microsoft.com/office/powerpoint/2010/main" val="3131713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6642000"/>
            <a:ext cx="12192000" cy="216000"/>
          </a:xfrm>
          <a:prstGeom prst="rect">
            <a:avLst/>
          </a:prstGeom>
          <a:solidFill>
            <a:srgbClr val="2A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11" name="Скругленный прямоугольник 10"/>
          <p:cNvSpPr/>
          <p:nvPr/>
        </p:nvSpPr>
        <p:spPr>
          <a:xfrm>
            <a:off x="11651999" y="6642000"/>
            <a:ext cx="432000" cy="216000"/>
          </a:xfrm>
          <a:prstGeom prst="roundRect">
            <a:avLst>
              <a:gd name="adj" fmla="val 50000"/>
            </a:avLst>
          </a:prstGeom>
          <a:solidFill>
            <a:srgbClr val="75787B"/>
          </a:solidFill>
          <a:ln w="3175">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6" name="Прямоугольник 5"/>
          <p:cNvSpPr/>
          <p:nvPr/>
        </p:nvSpPr>
        <p:spPr>
          <a:xfrm>
            <a:off x="0" y="0"/>
            <a:ext cx="12192000" cy="792000"/>
          </a:xfrm>
          <a:prstGeom prst="rect">
            <a:avLst/>
          </a:prstGeom>
          <a:gradFill>
            <a:gsLst>
              <a:gs pos="100000">
                <a:srgbClr val="5269D1"/>
              </a:gs>
              <a:gs pos="0">
                <a:srgbClr val="2A36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graphicFrame>
        <p:nvGraphicFramePr>
          <p:cNvPr id="8" name="Таблица 7"/>
          <p:cNvGraphicFramePr>
            <a:graphicFrameLocks noGrp="1"/>
          </p:cNvGraphicFramePr>
          <p:nvPr/>
        </p:nvGraphicFramePr>
        <p:xfrm>
          <a:off x="10932000" y="0"/>
          <a:ext cx="1260000" cy="7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tblGrid>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endParaRPr lang="ru-RU" sz="500" dirty="0"/>
                    </a:p>
                  </a:txBody>
                  <a:tcPr marL="0" marR="0" marT="0" marB="0">
                    <a:lnL w="12700"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Номер слайда 4"/>
          <p:cNvSpPr>
            <a:spLocks noGrp="1"/>
          </p:cNvSpPr>
          <p:nvPr>
            <p:ph type="sldNum" sz="quarter" idx="12"/>
          </p:nvPr>
        </p:nvSpPr>
        <p:spPr>
          <a:xfrm>
            <a:off x="11652001" y="6642000"/>
            <a:ext cx="432001" cy="216000"/>
          </a:xfrm>
        </p:spPr>
        <p:txBody>
          <a:bodyPr/>
          <a:lstStyle/>
          <a:p>
            <a:pPr algn="ctr"/>
            <a:fld id="{492D6532-DE01-4F4C-9A5E-EBAE3EB64C18}" type="slidenum">
              <a:rPr lang="ru-RU" sz="1600">
                <a:solidFill>
                  <a:schemeClr val="bg1"/>
                </a:solidFill>
                <a:latin typeface="Arial" panose="020B0604020202020204" pitchFamily="34" charset="0"/>
                <a:cs typeface="Arial" panose="020B0604020202020204" pitchFamily="34" charset="0"/>
              </a:rPr>
              <a:pPr algn="ctr"/>
              <a:t>28</a:t>
            </a:fld>
            <a:endParaRPr lang="ru-RU" sz="1600" dirty="0">
              <a:solidFill>
                <a:schemeClr val="bg1"/>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112" y="126000"/>
            <a:ext cx="899888" cy="540000"/>
          </a:xfrm>
          <a:prstGeom prst="rect">
            <a:avLst/>
          </a:prstGeom>
        </p:spPr>
      </p:pic>
      <p:sp>
        <p:nvSpPr>
          <p:cNvPr id="2" name="Заголовок 1"/>
          <p:cNvSpPr>
            <a:spLocks noGrp="1"/>
          </p:cNvSpPr>
          <p:nvPr>
            <p:ph type="title"/>
          </p:nvPr>
        </p:nvSpPr>
        <p:spPr>
          <a:xfrm>
            <a:off x="443346" y="0"/>
            <a:ext cx="10041615" cy="792000"/>
          </a:xfrm>
        </p:spPr>
        <p:txBody>
          <a:bodyPr>
            <a:noAutofit/>
          </a:bodyPr>
          <a:lstStyle/>
          <a:p>
            <a:pPr algn="ctr"/>
            <a:r>
              <a:rPr lang="ru-RU"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Горнотехническая система с элементами дистанционного управления и роботизации</a:t>
            </a:r>
            <a:endParaRPr lang="ru-RU" sz="2800" dirty="0">
              <a:solidFill>
                <a:schemeClr val="bg1"/>
              </a:solidFill>
            </a:endParaRPr>
          </a:p>
        </p:txBody>
      </p:sp>
      <p:pic>
        <p:nvPicPr>
          <p:cNvPr id="4" name="Picture 1">
            <a:extLst>
              <a:ext uri="{FF2B5EF4-FFF2-40B4-BE49-F238E27FC236}">
                <a16:creationId xmlns:a16="http://schemas.microsoft.com/office/drawing/2014/main" id="{B4291C97-62D9-96CE-6040-D7DBBBC1ECA0}"/>
              </a:ext>
            </a:extLst>
          </p:cNvPr>
          <p:cNvPicPr>
            <a:picLocks noChangeAspect="1" noChangeArrowheads="1"/>
          </p:cNvPicPr>
          <p:nvPr/>
        </p:nvPicPr>
        <p:blipFill>
          <a:blip r:embed="rId4"/>
          <a:srcRect/>
          <a:stretch>
            <a:fillRect/>
          </a:stretch>
        </p:blipFill>
        <p:spPr bwMode="auto">
          <a:xfrm>
            <a:off x="7115513" y="1100532"/>
            <a:ext cx="5009297" cy="3321010"/>
          </a:xfrm>
          <a:prstGeom prst="rect">
            <a:avLst/>
          </a:prstGeom>
          <a:noFill/>
          <a:ln w="9525">
            <a:noFill/>
            <a:miter lim="800000"/>
            <a:headEnd/>
            <a:tailEnd/>
          </a:ln>
          <a:effectLst/>
        </p:spPr>
      </p:pic>
      <p:pic>
        <p:nvPicPr>
          <p:cNvPr id="7" name="Picture 13">
            <a:extLst>
              <a:ext uri="{FF2B5EF4-FFF2-40B4-BE49-F238E27FC236}">
                <a16:creationId xmlns:a16="http://schemas.microsoft.com/office/drawing/2014/main" id="{24973226-ED89-9D17-E1D8-A7C1C23B7E2A}"/>
              </a:ext>
            </a:extLst>
          </p:cNvPr>
          <p:cNvPicPr>
            <a:picLocks noChangeAspect="1" noChangeArrowheads="1"/>
          </p:cNvPicPr>
          <p:nvPr/>
        </p:nvPicPr>
        <p:blipFill>
          <a:blip r:embed="rId5" cstate="print"/>
          <a:srcRect/>
          <a:stretch>
            <a:fillRect/>
          </a:stretch>
        </p:blipFill>
        <p:spPr bwMode="auto">
          <a:xfrm rot="1324703">
            <a:off x="3556323" y="2883216"/>
            <a:ext cx="736600" cy="642938"/>
          </a:xfrm>
          <a:prstGeom prst="rect">
            <a:avLst/>
          </a:prstGeom>
          <a:noFill/>
          <a:ln w="9525">
            <a:noFill/>
            <a:miter lim="800000"/>
            <a:headEnd/>
            <a:tailEnd/>
          </a:ln>
        </p:spPr>
      </p:pic>
      <p:pic>
        <p:nvPicPr>
          <p:cNvPr id="12" name="Picture 4">
            <a:extLst>
              <a:ext uri="{FF2B5EF4-FFF2-40B4-BE49-F238E27FC236}">
                <a16:creationId xmlns:a16="http://schemas.microsoft.com/office/drawing/2014/main" id="{988203C5-1B2D-ACB8-86BE-748FD42AF716}"/>
              </a:ext>
            </a:extLst>
          </p:cNvPr>
          <p:cNvPicPr>
            <a:picLocks noChangeAspect="1" noChangeArrowheads="1"/>
          </p:cNvPicPr>
          <p:nvPr/>
        </p:nvPicPr>
        <p:blipFill>
          <a:blip r:embed="rId6" cstate="print"/>
          <a:srcRect/>
          <a:stretch>
            <a:fillRect/>
          </a:stretch>
        </p:blipFill>
        <p:spPr bwMode="auto">
          <a:xfrm>
            <a:off x="1512168" y="1216720"/>
            <a:ext cx="1905000" cy="990600"/>
          </a:xfrm>
          <a:prstGeom prst="rect">
            <a:avLst/>
          </a:prstGeom>
          <a:noFill/>
          <a:ln w="9525">
            <a:noFill/>
            <a:miter lim="800000"/>
            <a:headEnd/>
            <a:tailEnd/>
          </a:ln>
        </p:spPr>
      </p:pic>
      <p:sp>
        <p:nvSpPr>
          <p:cNvPr id="13" name="Прямоугольник 12">
            <a:extLst>
              <a:ext uri="{FF2B5EF4-FFF2-40B4-BE49-F238E27FC236}">
                <a16:creationId xmlns:a16="http://schemas.microsoft.com/office/drawing/2014/main" id="{9E905FE9-4D30-D0D3-7B20-43ECF3F3B178}"/>
              </a:ext>
            </a:extLst>
          </p:cNvPr>
          <p:cNvSpPr>
            <a:spLocks noChangeArrowheads="1"/>
          </p:cNvSpPr>
          <p:nvPr/>
        </p:nvSpPr>
        <p:spPr bwMode="auto">
          <a:xfrm>
            <a:off x="1440161" y="2224833"/>
            <a:ext cx="2071687" cy="338137"/>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600" b="1" dirty="0"/>
              <a:t>Центр управления</a:t>
            </a:r>
            <a:endParaRPr lang="ru-RU" sz="1600" dirty="0"/>
          </a:p>
        </p:txBody>
      </p:sp>
      <p:pic>
        <p:nvPicPr>
          <p:cNvPr id="14" name="Picture 13">
            <a:extLst>
              <a:ext uri="{FF2B5EF4-FFF2-40B4-BE49-F238E27FC236}">
                <a16:creationId xmlns:a16="http://schemas.microsoft.com/office/drawing/2014/main" id="{A6F9C212-5A7C-79C8-6D96-6ABB3E354B7F}"/>
              </a:ext>
            </a:extLst>
          </p:cNvPr>
          <p:cNvPicPr>
            <a:picLocks noChangeAspect="1" noChangeArrowheads="1"/>
          </p:cNvPicPr>
          <p:nvPr/>
        </p:nvPicPr>
        <p:blipFill>
          <a:blip r:embed="rId5" cstate="print"/>
          <a:srcRect/>
          <a:stretch>
            <a:fillRect/>
          </a:stretch>
        </p:blipFill>
        <p:spPr bwMode="auto">
          <a:xfrm>
            <a:off x="5699448" y="1883092"/>
            <a:ext cx="573088" cy="500063"/>
          </a:xfrm>
          <a:prstGeom prst="rect">
            <a:avLst/>
          </a:prstGeom>
          <a:noFill/>
          <a:ln w="9525">
            <a:noFill/>
            <a:miter lim="800000"/>
            <a:headEnd/>
            <a:tailEnd/>
          </a:ln>
        </p:spPr>
      </p:pic>
      <p:pic>
        <p:nvPicPr>
          <p:cNvPr id="15" name="Picture 7">
            <a:extLst>
              <a:ext uri="{FF2B5EF4-FFF2-40B4-BE49-F238E27FC236}">
                <a16:creationId xmlns:a16="http://schemas.microsoft.com/office/drawing/2014/main" id="{EDC05CBE-9A7C-A9AF-20EA-5EEFC5704C14}"/>
              </a:ext>
            </a:extLst>
          </p:cNvPr>
          <p:cNvPicPr>
            <a:picLocks noChangeAspect="1" noChangeArrowheads="1"/>
          </p:cNvPicPr>
          <p:nvPr/>
        </p:nvPicPr>
        <p:blipFill>
          <a:blip r:embed="rId7" cstate="print"/>
          <a:srcRect/>
          <a:stretch>
            <a:fillRect/>
          </a:stretch>
        </p:blipFill>
        <p:spPr bwMode="auto">
          <a:xfrm>
            <a:off x="4215586" y="1144713"/>
            <a:ext cx="862013" cy="500063"/>
          </a:xfrm>
          <a:prstGeom prst="rect">
            <a:avLst/>
          </a:prstGeom>
          <a:noFill/>
          <a:ln w="9525">
            <a:noFill/>
            <a:miter lim="800000"/>
            <a:headEnd/>
            <a:tailEnd/>
          </a:ln>
        </p:spPr>
      </p:pic>
      <p:pic>
        <p:nvPicPr>
          <p:cNvPr id="16" name="Picture 8">
            <a:extLst>
              <a:ext uri="{FF2B5EF4-FFF2-40B4-BE49-F238E27FC236}">
                <a16:creationId xmlns:a16="http://schemas.microsoft.com/office/drawing/2014/main" id="{2D8D5CD5-764A-BD66-4987-C30FF5DC12A3}"/>
              </a:ext>
            </a:extLst>
          </p:cNvPr>
          <p:cNvPicPr>
            <a:picLocks noChangeAspect="1" noChangeArrowheads="1"/>
          </p:cNvPicPr>
          <p:nvPr/>
        </p:nvPicPr>
        <p:blipFill>
          <a:blip r:embed="rId8" cstate="print"/>
          <a:srcRect/>
          <a:stretch>
            <a:fillRect/>
          </a:stretch>
        </p:blipFill>
        <p:spPr bwMode="auto">
          <a:xfrm>
            <a:off x="5606235" y="1148706"/>
            <a:ext cx="863600" cy="500063"/>
          </a:xfrm>
          <a:prstGeom prst="rect">
            <a:avLst/>
          </a:prstGeom>
          <a:noFill/>
          <a:ln w="9525">
            <a:noFill/>
            <a:miter lim="800000"/>
            <a:headEnd/>
            <a:tailEnd/>
          </a:ln>
        </p:spPr>
      </p:pic>
      <p:sp>
        <p:nvSpPr>
          <p:cNvPr id="17" name="Прямоугольник 16">
            <a:extLst>
              <a:ext uri="{FF2B5EF4-FFF2-40B4-BE49-F238E27FC236}">
                <a16:creationId xmlns:a16="http://schemas.microsoft.com/office/drawing/2014/main" id="{EBC3FA93-D38B-A1BB-44A5-581D8E44B23E}"/>
              </a:ext>
            </a:extLst>
          </p:cNvPr>
          <p:cNvSpPr>
            <a:spLocks noChangeArrowheads="1"/>
          </p:cNvSpPr>
          <p:nvPr/>
        </p:nvSpPr>
        <p:spPr bwMode="auto">
          <a:xfrm>
            <a:off x="5339432" y="1588568"/>
            <a:ext cx="1357312" cy="276225"/>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200" b="1" dirty="0"/>
              <a:t> ГЛОНАСС</a:t>
            </a:r>
          </a:p>
        </p:txBody>
      </p:sp>
      <p:sp>
        <p:nvSpPr>
          <p:cNvPr id="18" name="Прямоугольник 17">
            <a:extLst>
              <a:ext uri="{FF2B5EF4-FFF2-40B4-BE49-F238E27FC236}">
                <a16:creationId xmlns:a16="http://schemas.microsoft.com/office/drawing/2014/main" id="{7896738B-F4A4-8836-2750-ECC6B8ED269D}"/>
              </a:ext>
            </a:extLst>
          </p:cNvPr>
          <p:cNvSpPr>
            <a:spLocks noChangeArrowheads="1"/>
          </p:cNvSpPr>
          <p:nvPr/>
        </p:nvSpPr>
        <p:spPr bwMode="auto">
          <a:xfrm>
            <a:off x="4320480" y="1576761"/>
            <a:ext cx="704850" cy="276225"/>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200" b="1" dirty="0"/>
              <a:t> </a:t>
            </a:r>
            <a:r>
              <a:rPr lang="en-US" sz="1200" b="1" dirty="0"/>
              <a:t>GPS</a:t>
            </a:r>
            <a:endParaRPr lang="ru-RU" sz="1200" b="1" dirty="0"/>
          </a:p>
        </p:txBody>
      </p:sp>
      <p:pic>
        <p:nvPicPr>
          <p:cNvPr id="19" name="Picture 14">
            <a:extLst>
              <a:ext uri="{FF2B5EF4-FFF2-40B4-BE49-F238E27FC236}">
                <a16:creationId xmlns:a16="http://schemas.microsoft.com/office/drawing/2014/main" id="{53213F03-C8C8-2FE1-0322-FD20F2B22684}"/>
              </a:ext>
            </a:extLst>
          </p:cNvPr>
          <p:cNvPicPr>
            <a:picLocks noChangeAspect="1" noChangeArrowheads="1"/>
          </p:cNvPicPr>
          <p:nvPr/>
        </p:nvPicPr>
        <p:blipFill>
          <a:blip r:embed="rId9" cstate="print"/>
          <a:srcRect/>
          <a:stretch>
            <a:fillRect/>
          </a:stretch>
        </p:blipFill>
        <p:spPr bwMode="auto">
          <a:xfrm rot="-759457">
            <a:off x="3870649" y="1979929"/>
            <a:ext cx="923925" cy="355600"/>
          </a:xfrm>
          <a:prstGeom prst="rect">
            <a:avLst/>
          </a:prstGeom>
          <a:noFill/>
          <a:ln w="9525">
            <a:noFill/>
            <a:miter lim="800000"/>
            <a:headEnd/>
            <a:tailEnd/>
          </a:ln>
        </p:spPr>
      </p:pic>
      <p:pic>
        <p:nvPicPr>
          <p:cNvPr id="20" name="Picture 5">
            <a:extLst>
              <a:ext uri="{FF2B5EF4-FFF2-40B4-BE49-F238E27FC236}">
                <a16:creationId xmlns:a16="http://schemas.microsoft.com/office/drawing/2014/main" id="{A0E9CBD7-E2CE-7AB0-4693-7798E11E1066}"/>
              </a:ext>
            </a:extLst>
          </p:cNvPr>
          <p:cNvPicPr>
            <a:picLocks noChangeAspect="1" noChangeArrowheads="1"/>
          </p:cNvPicPr>
          <p:nvPr/>
        </p:nvPicPr>
        <p:blipFill>
          <a:blip r:embed="rId10" cstate="print"/>
          <a:srcRect/>
          <a:stretch>
            <a:fillRect/>
          </a:stretch>
        </p:blipFill>
        <p:spPr bwMode="auto">
          <a:xfrm>
            <a:off x="6789231" y="4462057"/>
            <a:ext cx="1857388" cy="1357765"/>
          </a:xfrm>
          <a:prstGeom prst="rect">
            <a:avLst/>
          </a:prstGeom>
          <a:noFill/>
          <a:ln w="9525">
            <a:noFill/>
            <a:miter lim="800000"/>
            <a:headEnd/>
            <a:tailEnd/>
          </a:ln>
        </p:spPr>
      </p:pic>
      <p:sp>
        <p:nvSpPr>
          <p:cNvPr id="21" name="Прямоугольник 20">
            <a:extLst>
              <a:ext uri="{FF2B5EF4-FFF2-40B4-BE49-F238E27FC236}">
                <a16:creationId xmlns:a16="http://schemas.microsoft.com/office/drawing/2014/main" id="{029C4F73-D966-6F73-35D3-D4A54C7AA7DB}"/>
              </a:ext>
            </a:extLst>
          </p:cNvPr>
          <p:cNvSpPr>
            <a:spLocks noChangeArrowheads="1"/>
          </p:cNvSpPr>
          <p:nvPr/>
        </p:nvSpPr>
        <p:spPr bwMode="auto">
          <a:xfrm>
            <a:off x="7325019" y="5874207"/>
            <a:ext cx="785812" cy="276999"/>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ru-RU" sz="1200" b="1" dirty="0"/>
              <a:t>Отвал</a:t>
            </a:r>
            <a:endParaRPr lang="ru-RU" sz="1200" dirty="0"/>
          </a:p>
        </p:txBody>
      </p:sp>
      <p:pic>
        <p:nvPicPr>
          <p:cNvPr id="22" name="Picture 6" descr="E:\Misha\documents\сайт\фотки\вышка.gif">
            <a:extLst>
              <a:ext uri="{FF2B5EF4-FFF2-40B4-BE49-F238E27FC236}">
                <a16:creationId xmlns:a16="http://schemas.microsoft.com/office/drawing/2014/main" id="{A9BF29B3-1EE8-6C02-5ABE-F8531625B11F}"/>
              </a:ext>
            </a:extLst>
          </p:cNvPr>
          <p:cNvPicPr>
            <a:picLocks noChangeAspect="1" noChangeArrowheads="1"/>
          </p:cNvPicPr>
          <p:nvPr/>
        </p:nvPicPr>
        <p:blipFill>
          <a:blip r:embed="rId11" cstate="print"/>
          <a:srcRect/>
          <a:stretch>
            <a:fillRect/>
          </a:stretch>
        </p:blipFill>
        <p:spPr bwMode="auto">
          <a:xfrm>
            <a:off x="2984823" y="2383154"/>
            <a:ext cx="1214438" cy="1619250"/>
          </a:xfrm>
          <a:prstGeom prst="rect">
            <a:avLst/>
          </a:prstGeom>
          <a:noFill/>
          <a:ln w="9525">
            <a:noFill/>
            <a:miter lim="800000"/>
            <a:headEnd/>
            <a:tailEnd/>
          </a:ln>
        </p:spPr>
      </p:pic>
      <p:pic>
        <p:nvPicPr>
          <p:cNvPr id="23" name="Picture 14">
            <a:extLst>
              <a:ext uri="{FF2B5EF4-FFF2-40B4-BE49-F238E27FC236}">
                <a16:creationId xmlns:a16="http://schemas.microsoft.com/office/drawing/2014/main" id="{8789FAFA-F017-D1B8-B91C-A3EAB061B31A}"/>
              </a:ext>
            </a:extLst>
          </p:cNvPr>
          <p:cNvPicPr>
            <a:picLocks noChangeAspect="1" noChangeArrowheads="1"/>
          </p:cNvPicPr>
          <p:nvPr/>
        </p:nvPicPr>
        <p:blipFill>
          <a:blip r:embed="rId12" cstate="print"/>
          <a:srcRect/>
          <a:stretch>
            <a:fillRect/>
          </a:stretch>
        </p:blipFill>
        <p:spPr bwMode="auto">
          <a:xfrm rot="-874253">
            <a:off x="2423500" y="2874538"/>
            <a:ext cx="1162050" cy="447675"/>
          </a:xfrm>
          <a:prstGeom prst="rect">
            <a:avLst/>
          </a:prstGeom>
          <a:noFill/>
          <a:ln w="9525">
            <a:noFill/>
            <a:miter lim="800000"/>
            <a:headEnd/>
            <a:tailEnd/>
          </a:ln>
        </p:spPr>
      </p:pic>
      <p:pic>
        <p:nvPicPr>
          <p:cNvPr id="24" name="Picture 13">
            <a:extLst>
              <a:ext uri="{FF2B5EF4-FFF2-40B4-BE49-F238E27FC236}">
                <a16:creationId xmlns:a16="http://schemas.microsoft.com/office/drawing/2014/main" id="{D84B31D4-3171-A4E1-FABA-73E72F13BFFE}"/>
              </a:ext>
            </a:extLst>
          </p:cNvPr>
          <p:cNvPicPr>
            <a:picLocks noChangeAspect="1" noChangeArrowheads="1"/>
          </p:cNvPicPr>
          <p:nvPr/>
        </p:nvPicPr>
        <p:blipFill>
          <a:blip r:embed="rId5" cstate="print"/>
          <a:srcRect/>
          <a:stretch>
            <a:fillRect/>
          </a:stretch>
        </p:blipFill>
        <p:spPr bwMode="auto">
          <a:xfrm rot="-1005177">
            <a:off x="3999236" y="2584767"/>
            <a:ext cx="773112" cy="676275"/>
          </a:xfrm>
          <a:prstGeom prst="rect">
            <a:avLst/>
          </a:prstGeom>
          <a:noFill/>
          <a:ln w="9525">
            <a:noFill/>
            <a:miter lim="800000"/>
            <a:headEnd/>
            <a:tailEnd/>
          </a:ln>
        </p:spPr>
      </p:pic>
      <p:sp>
        <p:nvSpPr>
          <p:cNvPr id="25" name="Прямоугольник 24">
            <a:extLst>
              <a:ext uri="{FF2B5EF4-FFF2-40B4-BE49-F238E27FC236}">
                <a16:creationId xmlns:a16="http://schemas.microsoft.com/office/drawing/2014/main" id="{104CAF8B-39AC-0CCD-E1F0-CF619E40D64D}"/>
              </a:ext>
            </a:extLst>
          </p:cNvPr>
          <p:cNvSpPr>
            <a:spLocks noChangeArrowheads="1"/>
          </p:cNvSpPr>
          <p:nvPr/>
        </p:nvSpPr>
        <p:spPr bwMode="auto">
          <a:xfrm>
            <a:off x="2913387" y="3883342"/>
            <a:ext cx="1633537" cy="461963"/>
          </a:xfrm>
          <a:prstGeom prst="rect">
            <a:avLst/>
          </a:prstGeom>
          <a:noFill/>
          <a:ln w="9525">
            <a:noFill/>
            <a:miter lim="800000"/>
            <a:headEnd/>
            <a:tailEnd/>
          </a:ln>
        </p:spPr>
        <p:txBody>
          <a:bodyPr>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200" b="1" dirty="0"/>
              <a:t> Система передачи данных</a:t>
            </a:r>
          </a:p>
        </p:txBody>
      </p:sp>
      <p:pic>
        <p:nvPicPr>
          <p:cNvPr id="26" name="Picture 7">
            <a:extLst>
              <a:ext uri="{FF2B5EF4-FFF2-40B4-BE49-F238E27FC236}">
                <a16:creationId xmlns:a16="http://schemas.microsoft.com/office/drawing/2014/main" id="{417303FE-8522-7EAC-C7FE-66A8A91A4C11}"/>
              </a:ext>
            </a:extLst>
          </p:cNvPr>
          <p:cNvPicPr>
            <a:picLocks noChangeAspect="1" noChangeArrowheads="1"/>
          </p:cNvPicPr>
          <p:nvPr/>
        </p:nvPicPr>
        <p:blipFill>
          <a:blip r:embed="rId13" cstate="print"/>
          <a:srcRect/>
          <a:stretch>
            <a:fillRect/>
          </a:stretch>
        </p:blipFill>
        <p:spPr bwMode="auto">
          <a:xfrm>
            <a:off x="2199001" y="4383410"/>
            <a:ext cx="1381125" cy="793750"/>
          </a:xfrm>
          <a:prstGeom prst="rect">
            <a:avLst/>
          </a:prstGeom>
          <a:noFill/>
          <a:ln w="9525">
            <a:noFill/>
            <a:miter lim="800000"/>
            <a:headEnd/>
            <a:tailEnd/>
          </a:ln>
        </p:spPr>
      </p:pic>
      <p:pic>
        <p:nvPicPr>
          <p:cNvPr id="27" name="Picture 8">
            <a:extLst>
              <a:ext uri="{FF2B5EF4-FFF2-40B4-BE49-F238E27FC236}">
                <a16:creationId xmlns:a16="http://schemas.microsoft.com/office/drawing/2014/main" id="{0B974F61-AD9B-E472-5A56-FAEA17331F88}"/>
              </a:ext>
            </a:extLst>
          </p:cNvPr>
          <p:cNvPicPr>
            <a:picLocks noChangeAspect="1" noChangeArrowheads="1"/>
          </p:cNvPicPr>
          <p:nvPr/>
        </p:nvPicPr>
        <p:blipFill>
          <a:blip r:embed="rId14" cstate="print"/>
          <a:srcRect/>
          <a:stretch>
            <a:fillRect/>
          </a:stretch>
        </p:blipFill>
        <p:spPr bwMode="auto">
          <a:xfrm>
            <a:off x="3556323" y="4383411"/>
            <a:ext cx="809625" cy="788987"/>
          </a:xfrm>
          <a:prstGeom prst="rect">
            <a:avLst/>
          </a:prstGeom>
          <a:noFill/>
          <a:ln w="9525">
            <a:noFill/>
            <a:miter lim="800000"/>
            <a:headEnd/>
            <a:tailEnd/>
          </a:ln>
        </p:spPr>
      </p:pic>
      <p:sp>
        <p:nvSpPr>
          <p:cNvPr id="28" name="Двойная стрелка влево/вправо 23">
            <a:extLst>
              <a:ext uri="{FF2B5EF4-FFF2-40B4-BE49-F238E27FC236}">
                <a16:creationId xmlns:a16="http://schemas.microsoft.com/office/drawing/2014/main" id="{85674983-FB29-3572-40EE-B9BB85049AAF}"/>
              </a:ext>
            </a:extLst>
          </p:cNvPr>
          <p:cNvSpPr/>
          <p:nvPr/>
        </p:nvSpPr>
        <p:spPr>
          <a:xfrm>
            <a:off x="2088232" y="5249168"/>
            <a:ext cx="4714894" cy="484188"/>
          </a:xfrm>
          <a:prstGeom prst="lef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ru-RU" sz="1400" b="1" dirty="0">
                <a:solidFill>
                  <a:srgbClr val="002060"/>
                </a:solidFill>
              </a:rPr>
              <a:t>Самосвалы-роботы</a:t>
            </a:r>
          </a:p>
        </p:txBody>
      </p:sp>
      <p:pic>
        <p:nvPicPr>
          <p:cNvPr id="29" name="Picture 2">
            <a:extLst>
              <a:ext uri="{FF2B5EF4-FFF2-40B4-BE49-F238E27FC236}">
                <a16:creationId xmlns:a16="http://schemas.microsoft.com/office/drawing/2014/main" id="{FB4AF30C-47B7-44E0-8F7F-1AB157B978E8}"/>
              </a:ext>
            </a:extLst>
          </p:cNvPr>
          <p:cNvPicPr>
            <a:picLocks noChangeAspect="1" noChangeArrowheads="1"/>
          </p:cNvPicPr>
          <p:nvPr/>
        </p:nvPicPr>
        <p:blipFill>
          <a:blip r:embed="rId15" cstate="print"/>
          <a:srcRect/>
          <a:stretch>
            <a:fillRect/>
          </a:stretch>
        </p:blipFill>
        <p:spPr bwMode="auto">
          <a:xfrm>
            <a:off x="432048" y="2584872"/>
            <a:ext cx="1455136" cy="1266824"/>
          </a:xfrm>
          <a:prstGeom prst="rect">
            <a:avLst/>
          </a:prstGeom>
          <a:noFill/>
          <a:ln w="9525">
            <a:noFill/>
            <a:miter lim="800000"/>
            <a:headEnd/>
            <a:tailEnd/>
          </a:ln>
          <a:effectLst/>
        </p:spPr>
      </p:pic>
      <p:pic>
        <p:nvPicPr>
          <p:cNvPr id="30" name="Picture 3">
            <a:extLst>
              <a:ext uri="{FF2B5EF4-FFF2-40B4-BE49-F238E27FC236}">
                <a16:creationId xmlns:a16="http://schemas.microsoft.com/office/drawing/2014/main" id="{590D3968-CDEA-217F-F499-A4D5676A9C90}"/>
              </a:ext>
            </a:extLst>
          </p:cNvPr>
          <p:cNvPicPr>
            <a:picLocks noChangeAspect="1" noChangeArrowheads="1"/>
          </p:cNvPicPr>
          <p:nvPr/>
        </p:nvPicPr>
        <p:blipFill>
          <a:blip r:embed="rId16" cstate="print"/>
          <a:srcRect/>
          <a:stretch>
            <a:fillRect/>
          </a:stretch>
        </p:blipFill>
        <p:spPr bwMode="auto">
          <a:xfrm>
            <a:off x="8932150" y="4462057"/>
            <a:ext cx="2035654" cy="1357765"/>
          </a:xfrm>
          <a:prstGeom prst="rect">
            <a:avLst/>
          </a:prstGeom>
          <a:noFill/>
          <a:ln w="9525">
            <a:noFill/>
            <a:miter lim="800000"/>
            <a:headEnd/>
            <a:tailEnd/>
          </a:ln>
          <a:effectLst/>
        </p:spPr>
      </p:pic>
      <p:pic>
        <p:nvPicPr>
          <p:cNvPr id="31" name="Picture 4">
            <a:extLst>
              <a:ext uri="{FF2B5EF4-FFF2-40B4-BE49-F238E27FC236}">
                <a16:creationId xmlns:a16="http://schemas.microsoft.com/office/drawing/2014/main" id="{A292B27E-C383-4F07-AF5F-2442540B3A04}"/>
              </a:ext>
            </a:extLst>
          </p:cNvPr>
          <p:cNvPicPr>
            <a:picLocks noChangeAspect="1" noChangeArrowheads="1"/>
          </p:cNvPicPr>
          <p:nvPr/>
        </p:nvPicPr>
        <p:blipFill>
          <a:blip r:embed="rId17" cstate="print"/>
          <a:srcRect/>
          <a:stretch>
            <a:fillRect/>
          </a:stretch>
        </p:blipFill>
        <p:spPr bwMode="auto">
          <a:xfrm>
            <a:off x="441168" y="4313065"/>
            <a:ext cx="1143008" cy="1467623"/>
          </a:xfrm>
          <a:prstGeom prst="rect">
            <a:avLst/>
          </a:prstGeom>
          <a:noFill/>
          <a:ln w="9525">
            <a:noFill/>
            <a:miter lim="800000"/>
            <a:headEnd/>
            <a:tailEnd/>
          </a:ln>
          <a:effectLst/>
        </p:spPr>
      </p:pic>
      <p:pic>
        <p:nvPicPr>
          <p:cNvPr id="32" name="Picture 5">
            <a:extLst>
              <a:ext uri="{FF2B5EF4-FFF2-40B4-BE49-F238E27FC236}">
                <a16:creationId xmlns:a16="http://schemas.microsoft.com/office/drawing/2014/main" id="{BD7D2CCB-6A4E-8E2F-AF47-511B4C26B97F}"/>
              </a:ext>
            </a:extLst>
          </p:cNvPr>
          <p:cNvPicPr>
            <a:picLocks noChangeAspect="1" noChangeArrowheads="1"/>
          </p:cNvPicPr>
          <p:nvPr/>
        </p:nvPicPr>
        <p:blipFill>
          <a:blip r:embed="rId18" cstate="print"/>
          <a:srcRect/>
          <a:stretch>
            <a:fillRect/>
          </a:stretch>
        </p:blipFill>
        <p:spPr bwMode="auto">
          <a:xfrm>
            <a:off x="4736572" y="2523167"/>
            <a:ext cx="1571636" cy="955071"/>
          </a:xfrm>
          <a:prstGeom prst="rect">
            <a:avLst/>
          </a:prstGeom>
          <a:noFill/>
          <a:ln w="9525">
            <a:noFill/>
            <a:miter lim="800000"/>
            <a:headEnd/>
            <a:tailEnd/>
          </a:ln>
          <a:effectLst/>
        </p:spPr>
      </p:pic>
      <p:pic>
        <p:nvPicPr>
          <p:cNvPr id="33" name="Picture 6">
            <a:extLst>
              <a:ext uri="{FF2B5EF4-FFF2-40B4-BE49-F238E27FC236}">
                <a16:creationId xmlns:a16="http://schemas.microsoft.com/office/drawing/2014/main" id="{E78760D5-3422-8973-1CD9-AC55E38546AD}"/>
              </a:ext>
            </a:extLst>
          </p:cNvPr>
          <p:cNvPicPr>
            <a:picLocks noChangeAspect="1" noChangeArrowheads="1"/>
          </p:cNvPicPr>
          <p:nvPr/>
        </p:nvPicPr>
        <p:blipFill>
          <a:blip r:embed="rId19" cstate="print"/>
          <a:srcRect/>
          <a:stretch>
            <a:fillRect/>
          </a:stretch>
        </p:blipFill>
        <p:spPr bwMode="auto">
          <a:xfrm>
            <a:off x="4342140" y="4383411"/>
            <a:ext cx="1000132" cy="750099"/>
          </a:xfrm>
          <a:prstGeom prst="rect">
            <a:avLst/>
          </a:prstGeom>
          <a:noFill/>
          <a:ln w="9525">
            <a:noFill/>
            <a:miter lim="800000"/>
            <a:headEnd/>
            <a:tailEnd/>
          </a:ln>
          <a:effectLst/>
        </p:spPr>
      </p:pic>
      <p:sp>
        <p:nvSpPr>
          <p:cNvPr id="34" name="Прямоугольник 33">
            <a:extLst>
              <a:ext uri="{FF2B5EF4-FFF2-40B4-BE49-F238E27FC236}">
                <a16:creationId xmlns:a16="http://schemas.microsoft.com/office/drawing/2014/main" id="{8D01A7C9-BE57-EAD6-1C43-1BF6554C463A}"/>
              </a:ext>
            </a:extLst>
          </p:cNvPr>
          <p:cNvSpPr>
            <a:spLocks noChangeArrowheads="1"/>
          </p:cNvSpPr>
          <p:nvPr/>
        </p:nvSpPr>
        <p:spPr bwMode="auto">
          <a:xfrm>
            <a:off x="8932150" y="5833130"/>
            <a:ext cx="2339752" cy="461665"/>
          </a:xfrm>
          <a:prstGeom prst="rect">
            <a:avLst/>
          </a:prstGeom>
          <a:noFill/>
          <a:ln w="9525">
            <a:noFill/>
            <a:miter lim="800000"/>
            <a:headEnd/>
            <a:tailEnd/>
          </a:ln>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200" b="1" dirty="0"/>
              <a:t>Транспортировка горной массы</a:t>
            </a:r>
            <a:endParaRPr lang="ru-RU" sz="1200" dirty="0"/>
          </a:p>
        </p:txBody>
      </p:sp>
      <p:sp>
        <p:nvSpPr>
          <p:cNvPr id="35" name="Прямоугольник 34">
            <a:extLst>
              <a:ext uri="{FF2B5EF4-FFF2-40B4-BE49-F238E27FC236}">
                <a16:creationId xmlns:a16="http://schemas.microsoft.com/office/drawing/2014/main" id="{DE4C8131-88F5-13F7-734E-87D4C3F8524A}"/>
              </a:ext>
            </a:extLst>
          </p:cNvPr>
          <p:cNvSpPr>
            <a:spLocks noChangeArrowheads="1"/>
          </p:cNvSpPr>
          <p:nvPr/>
        </p:nvSpPr>
        <p:spPr bwMode="auto">
          <a:xfrm>
            <a:off x="4630015" y="3543417"/>
            <a:ext cx="2000264" cy="400110"/>
          </a:xfrm>
          <a:prstGeom prst="rect">
            <a:avLst/>
          </a:prstGeom>
          <a:noFill/>
          <a:ln w="9525">
            <a:noFill/>
            <a:miter lim="800000"/>
            <a:headEnd/>
            <a:tailEnd/>
          </a:ln>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000" b="1" dirty="0"/>
              <a:t>Дистанционно управляемые погрузчики и грейдеры</a:t>
            </a:r>
            <a:endParaRPr lang="ru-RU" sz="1000" dirty="0"/>
          </a:p>
        </p:txBody>
      </p:sp>
      <p:sp>
        <p:nvSpPr>
          <p:cNvPr id="36" name="Прямоугольник 35">
            <a:extLst>
              <a:ext uri="{FF2B5EF4-FFF2-40B4-BE49-F238E27FC236}">
                <a16:creationId xmlns:a16="http://schemas.microsoft.com/office/drawing/2014/main" id="{A5352921-9106-B7F8-FBEA-22D18037DAAF}"/>
              </a:ext>
            </a:extLst>
          </p:cNvPr>
          <p:cNvSpPr>
            <a:spLocks noChangeArrowheads="1"/>
          </p:cNvSpPr>
          <p:nvPr/>
        </p:nvSpPr>
        <p:spPr bwMode="auto">
          <a:xfrm>
            <a:off x="159484" y="5841947"/>
            <a:ext cx="2000264" cy="400110"/>
          </a:xfrm>
          <a:prstGeom prst="rect">
            <a:avLst/>
          </a:prstGeom>
          <a:noFill/>
          <a:ln w="9525">
            <a:noFill/>
            <a:miter lim="800000"/>
            <a:headEnd/>
            <a:tailEnd/>
          </a:ln>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000" b="1" dirty="0"/>
              <a:t>Дистанционно управляемые буровые установки</a:t>
            </a:r>
            <a:endParaRPr lang="ru-RU" sz="1000" dirty="0"/>
          </a:p>
        </p:txBody>
      </p:sp>
      <p:sp>
        <p:nvSpPr>
          <p:cNvPr id="37" name="Прямоугольник 36">
            <a:extLst>
              <a:ext uri="{FF2B5EF4-FFF2-40B4-BE49-F238E27FC236}">
                <a16:creationId xmlns:a16="http://schemas.microsoft.com/office/drawing/2014/main" id="{5A1CD996-3674-D57B-8D30-CB1E3DB3C6F2}"/>
              </a:ext>
            </a:extLst>
          </p:cNvPr>
          <p:cNvSpPr>
            <a:spLocks noChangeArrowheads="1"/>
          </p:cNvSpPr>
          <p:nvPr/>
        </p:nvSpPr>
        <p:spPr bwMode="auto">
          <a:xfrm>
            <a:off x="171493" y="3868611"/>
            <a:ext cx="2000264" cy="400110"/>
          </a:xfrm>
          <a:prstGeom prst="rect">
            <a:avLst/>
          </a:prstGeom>
          <a:noFill/>
          <a:ln w="9525">
            <a:noFill/>
            <a:miter lim="800000"/>
            <a:headEnd/>
            <a:tailEnd/>
          </a:ln>
        </p:spPr>
        <p:txBody>
          <a:bodyPr wrap="square">
            <a:spAutoFit/>
          </a:bodyPr>
          <a:ls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ru-RU" sz="1000" b="1" dirty="0"/>
              <a:t>Дистанционно управляемые экскаваторы</a:t>
            </a:r>
            <a:endParaRPr lang="ru-RU" sz="1000" dirty="0"/>
          </a:p>
        </p:txBody>
      </p:sp>
    </p:spTree>
    <p:extLst>
      <p:ext uri="{BB962C8B-B14F-4D97-AF65-F5344CB8AC3E}">
        <p14:creationId xmlns:p14="http://schemas.microsoft.com/office/powerpoint/2010/main" val="1141461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6642000"/>
            <a:ext cx="12192000" cy="216000"/>
          </a:xfrm>
          <a:prstGeom prst="rect">
            <a:avLst/>
          </a:prstGeom>
          <a:solidFill>
            <a:srgbClr val="2A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11" name="Скругленный прямоугольник 10"/>
          <p:cNvSpPr/>
          <p:nvPr/>
        </p:nvSpPr>
        <p:spPr>
          <a:xfrm>
            <a:off x="11651999" y="6642000"/>
            <a:ext cx="432000" cy="216000"/>
          </a:xfrm>
          <a:prstGeom prst="roundRect">
            <a:avLst>
              <a:gd name="adj" fmla="val 50000"/>
            </a:avLst>
          </a:prstGeom>
          <a:solidFill>
            <a:srgbClr val="75787B"/>
          </a:solidFill>
          <a:ln w="3175">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6" name="Прямоугольник 5"/>
          <p:cNvSpPr/>
          <p:nvPr/>
        </p:nvSpPr>
        <p:spPr>
          <a:xfrm>
            <a:off x="0" y="0"/>
            <a:ext cx="12192000" cy="792000"/>
          </a:xfrm>
          <a:prstGeom prst="rect">
            <a:avLst/>
          </a:prstGeom>
          <a:gradFill>
            <a:gsLst>
              <a:gs pos="100000">
                <a:srgbClr val="5269D1"/>
              </a:gs>
              <a:gs pos="0">
                <a:srgbClr val="2A36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graphicFrame>
        <p:nvGraphicFramePr>
          <p:cNvPr id="8" name="Таблица 7"/>
          <p:cNvGraphicFramePr>
            <a:graphicFrameLocks noGrp="1"/>
          </p:cNvGraphicFramePr>
          <p:nvPr/>
        </p:nvGraphicFramePr>
        <p:xfrm>
          <a:off x="10932000" y="0"/>
          <a:ext cx="1260000" cy="7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tblGrid>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endParaRPr lang="ru-RU" sz="500" dirty="0"/>
                    </a:p>
                  </a:txBody>
                  <a:tcPr marL="0" marR="0" marT="0" marB="0">
                    <a:lnL w="12700"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Номер слайда 4"/>
          <p:cNvSpPr>
            <a:spLocks noGrp="1"/>
          </p:cNvSpPr>
          <p:nvPr>
            <p:ph type="sldNum" sz="quarter" idx="12"/>
          </p:nvPr>
        </p:nvSpPr>
        <p:spPr>
          <a:xfrm>
            <a:off x="11652001" y="6642000"/>
            <a:ext cx="432001" cy="216000"/>
          </a:xfrm>
        </p:spPr>
        <p:txBody>
          <a:bodyPr/>
          <a:lstStyle/>
          <a:p>
            <a:pPr algn="ctr"/>
            <a:fld id="{492D6532-DE01-4F4C-9A5E-EBAE3EB64C18}" type="slidenum">
              <a:rPr lang="ru-RU" sz="1600">
                <a:solidFill>
                  <a:schemeClr val="bg1"/>
                </a:solidFill>
                <a:latin typeface="Arial" panose="020B0604020202020204" pitchFamily="34" charset="0"/>
                <a:cs typeface="Arial" panose="020B0604020202020204" pitchFamily="34" charset="0"/>
              </a:rPr>
              <a:pPr algn="ctr"/>
              <a:t>29</a:t>
            </a:fld>
            <a:endParaRPr lang="ru-RU" sz="1600" dirty="0">
              <a:solidFill>
                <a:schemeClr val="bg1"/>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112" y="126000"/>
            <a:ext cx="899888" cy="540000"/>
          </a:xfrm>
          <a:prstGeom prst="rect">
            <a:avLst/>
          </a:prstGeom>
        </p:spPr>
      </p:pic>
      <p:sp>
        <p:nvSpPr>
          <p:cNvPr id="2" name="Заголовок 1"/>
          <p:cNvSpPr>
            <a:spLocks noGrp="1"/>
          </p:cNvSpPr>
          <p:nvPr>
            <p:ph type="title"/>
          </p:nvPr>
        </p:nvSpPr>
        <p:spPr>
          <a:xfrm>
            <a:off x="443346" y="0"/>
            <a:ext cx="10041615" cy="792000"/>
          </a:xfrm>
        </p:spPr>
        <p:txBody>
          <a:bodyPr>
            <a:noAutofit/>
          </a:bodyPr>
          <a:lstStyle/>
          <a:p>
            <a:pPr algn="ctr"/>
            <a:r>
              <a:rPr lang="ru-RU"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Горнотехническая система с элементами дистанционного управления и роботизации– ключевые компоненты </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a:t>
            </a:r>
            <a:r>
              <a:rPr lang="ru-RU"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&amp; D</a:t>
            </a:r>
            <a:endParaRPr lang="ru-RU"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3329E792-8659-C19C-25CE-BAE06B2E0FB4}"/>
              </a:ext>
            </a:extLst>
          </p:cNvPr>
          <p:cNvSpPr/>
          <p:nvPr/>
        </p:nvSpPr>
        <p:spPr>
          <a:xfrm>
            <a:off x="1041991" y="1190849"/>
            <a:ext cx="9886316" cy="5124893"/>
          </a:xfrm>
          <a:prstGeom prst="rect">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ctr"/>
          <a:lstStyle/>
          <a:p>
            <a:r>
              <a:rPr lang="en-US" sz="2600" b="1" dirty="0">
                <a:solidFill>
                  <a:srgbClr val="FFFF00"/>
                </a:solidFill>
                <a:effectLst>
                  <a:outerShdw blurRad="38100" dist="38100" dir="2700000" algn="tl">
                    <a:srgbClr val="000000">
                      <a:alpha val="43137"/>
                    </a:srgbClr>
                  </a:outerShdw>
                </a:effectLst>
              </a:rPr>
              <a:t>1.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Геопространственная модель «Карьер» - </a:t>
            </a:r>
            <a:r>
              <a:rPr lang="en-US" sz="2600" b="1" dirty="0">
                <a:effectLst>
                  <a:outerShdw blurRad="38100" dist="38100" dir="2700000" algn="tl">
                    <a:srgbClr val="000000">
                      <a:alpha val="43137"/>
                    </a:srgbClr>
                  </a:outerShdw>
                </a:effectLst>
              </a:rPr>
              <a:t>3D 	</a:t>
            </a:r>
            <a:r>
              <a:rPr lang="ru-RU" sz="2600" b="1" dirty="0">
                <a:effectLst>
                  <a:outerShdw blurRad="38100" dist="38100" dir="2700000" algn="tl">
                    <a:srgbClr val="000000">
                      <a:alpha val="43137"/>
                    </a:srgbClr>
                  </a:outerShdw>
                </a:effectLst>
              </a:rPr>
              <a:t>планирование горных работ</a:t>
            </a:r>
          </a:p>
          <a:p>
            <a:r>
              <a:rPr lang="en-US" sz="2600" b="1" dirty="0">
                <a:solidFill>
                  <a:srgbClr val="FFFF00"/>
                </a:solidFill>
                <a:effectLst>
                  <a:outerShdw blurRad="38100" dist="38100" dir="2700000" algn="tl">
                    <a:srgbClr val="000000">
                      <a:alpha val="43137"/>
                    </a:srgbClr>
                  </a:outerShdw>
                </a:effectLst>
              </a:rPr>
              <a:t>2.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Дистанционно контролируемый автоматизированный 	процесс БВР.</a:t>
            </a:r>
          </a:p>
          <a:p>
            <a:r>
              <a:rPr lang="en-US" sz="2600" b="1" dirty="0">
                <a:solidFill>
                  <a:srgbClr val="FFFF00"/>
                </a:solidFill>
                <a:effectLst>
                  <a:outerShdw blurRad="38100" dist="38100" dir="2700000" algn="tl">
                    <a:srgbClr val="000000">
                      <a:alpha val="43137"/>
                    </a:srgbClr>
                  </a:outerShdw>
                </a:effectLst>
              </a:rPr>
              <a:t>3.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Роботизированный горнотранспортный комплекс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выемочного участка.</a:t>
            </a:r>
          </a:p>
          <a:p>
            <a:r>
              <a:rPr lang="en-US" sz="2600" b="1" dirty="0">
                <a:solidFill>
                  <a:srgbClr val="FFFF00"/>
                </a:solidFill>
                <a:effectLst>
                  <a:outerShdw blurRad="38100" dist="38100" dir="2700000" algn="tl">
                    <a:srgbClr val="000000">
                      <a:alpha val="43137"/>
                    </a:srgbClr>
                  </a:outerShdw>
                </a:effectLst>
              </a:rPr>
              <a:t>4.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Диспетчерский центр – дистанционное управление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горными работами и персоналом в режиме реального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времени – ГЛОНАСС</a:t>
            </a:r>
          </a:p>
          <a:p>
            <a:r>
              <a:rPr lang="en-US" sz="2600" b="1" dirty="0">
                <a:solidFill>
                  <a:srgbClr val="FFFF00"/>
                </a:solidFill>
                <a:effectLst>
                  <a:outerShdw blurRad="38100" dist="38100" dir="2700000" algn="tl">
                    <a:srgbClr val="000000">
                      <a:alpha val="43137"/>
                    </a:srgbClr>
                  </a:outerShdw>
                </a:effectLst>
              </a:rPr>
              <a:t>5.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Интегрированная  информационная система и сеть связи     карьера</a:t>
            </a:r>
            <a:endParaRPr lang="en-US" sz="2600" b="1" dirty="0">
              <a:effectLst>
                <a:outerShdw blurRad="38100" dist="38100" dir="2700000" algn="tl">
                  <a:srgbClr val="000000">
                    <a:alpha val="43137"/>
                  </a:srgbClr>
                </a:outerShdw>
              </a:effectLst>
            </a:endParaRPr>
          </a:p>
          <a:p>
            <a:r>
              <a:rPr lang="en-US" sz="2600" b="1" dirty="0">
                <a:solidFill>
                  <a:srgbClr val="FFFF00"/>
                </a:solidFill>
                <a:effectLst>
                  <a:outerShdw blurRad="38100" dist="38100" dir="2700000" algn="tl">
                    <a:srgbClr val="000000">
                      <a:alpha val="43137"/>
                    </a:srgbClr>
                  </a:outerShdw>
                </a:effectLst>
              </a:rPr>
              <a:t>6. </a:t>
            </a:r>
            <a:r>
              <a:rPr lang="en-US" sz="2600" b="1" dirty="0">
                <a:effectLst>
                  <a:outerShdw blurRad="38100" dist="38100" dir="2700000" algn="tl">
                    <a:srgbClr val="000000">
                      <a:alpha val="43137"/>
                    </a:srgbClr>
                  </a:outerShdw>
                </a:effectLst>
              </a:rPr>
              <a:t>	</a:t>
            </a:r>
            <a:r>
              <a:rPr lang="ru-RU" sz="2600" b="1" dirty="0">
                <a:effectLst>
                  <a:outerShdw blurRad="38100" dist="38100" dir="2700000" algn="tl">
                    <a:srgbClr val="000000">
                      <a:alpha val="43137"/>
                    </a:srgbClr>
                  </a:outerShdw>
                </a:effectLst>
              </a:rPr>
              <a:t>Обучение и мотивация персонала. </a:t>
            </a:r>
          </a:p>
          <a:p>
            <a:pPr algn="ctr"/>
            <a:endParaRPr lang="ru-RU" sz="2600" dirty="0"/>
          </a:p>
        </p:txBody>
      </p:sp>
    </p:spTree>
    <p:extLst>
      <p:ext uri="{BB962C8B-B14F-4D97-AF65-F5344CB8AC3E}">
        <p14:creationId xmlns:p14="http://schemas.microsoft.com/office/powerpoint/2010/main" val="423691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28E31EA6-0EBF-5DF4-9CA8-D52B48D8D548}"/>
              </a:ext>
            </a:extLst>
          </p:cNvPr>
          <p:cNvSpPr>
            <a:spLocks noGrp="1"/>
          </p:cNvSpPr>
          <p:nvPr>
            <p:ph type="sldNum" sz="quarter" idx="12"/>
          </p:nvPr>
        </p:nvSpPr>
        <p:spPr/>
        <p:txBody>
          <a:bodyPr/>
          <a:lstStyle/>
          <a:p>
            <a:fld id="{492D6532-DE01-4F4C-9A5E-EBAE3EB64C18}" type="slidenum">
              <a:rPr lang="ru-RU" smtClean="0"/>
              <a:pPr/>
              <a:t>3</a:t>
            </a:fld>
            <a:endParaRPr lang="ru-RU"/>
          </a:p>
        </p:txBody>
      </p:sp>
      <p:sp>
        <p:nvSpPr>
          <p:cNvPr id="7" name="Прямоугольник 6">
            <a:extLst>
              <a:ext uri="{FF2B5EF4-FFF2-40B4-BE49-F238E27FC236}">
                <a16:creationId xmlns:a16="http://schemas.microsoft.com/office/drawing/2014/main" id="{D7D41D71-9AB9-0FE4-B69A-B8B54A6A055B}"/>
              </a:ext>
            </a:extLst>
          </p:cNvPr>
          <p:cNvSpPr/>
          <p:nvPr/>
        </p:nvSpPr>
        <p:spPr>
          <a:xfrm>
            <a:off x="0" y="6642000"/>
            <a:ext cx="12192000" cy="216000"/>
          </a:xfrm>
          <a:prstGeom prst="rect">
            <a:avLst/>
          </a:prstGeom>
          <a:solidFill>
            <a:srgbClr val="2A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8" name="Прямоугольник 7">
            <a:extLst>
              <a:ext uri="{FF2B5EF4-FFF2-40B4-BE49-F238E27FC236}">
                <a16:creationId xmlns:a16="http://schemas.microsoft.com/office/drawing/2014/main" id="{9E23ECEF-B7F7-7871-9163-0441CF15D08F}"/>
              </a:ext>
            </a:extLst>
          </p:cNvPr>
          <p:cNvSpPr/>
          <p:nvPr/>
        </p:nvSpPr>
        <p:spPr>
          <a:xfrm>
            <a:off x="0" y="0"/>
            <a:ext cx="12192000" cy="792000"/>
          </a:xfrm>
          <a:prstGeom prst="rect">
            <a:avLst/>
          </a:prstGeom>
          <a:gradFill>
            <a:gsLst>
              <a:gs pos="100000">
                <a:srgbClr val="5269D1"/>
              </a:gs>
              <a:gs pos="0">
                <a:srgbClr val="2A36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graphicFrame>
        <p:nvGraphicFramePr>
          <p:cNvPr id="9" name="Таблица 8">
            <a:extLst>
              <a:ext uri="{FF2B5EF4-FFF2-40B4-BE49-F238E27FC236}">
                <a16:creationId xmlns:a16="http://schemas.microsoft.com/office/drawing/2014/main" id="{BB29F7F5-AB18-15BA-EEFD-93B2AA757871}"/>
              </a:ext>
            </a:extLst>
          </p:cNvPr>
          <p:cNvGraphicFramePr>
            <a:graphicFrameLocks noGrp="1"/>
          </p:cNvGraphicFramePr>
          <p:nvPr>
            <p:extLst>
              <p:ext uri="{D42A27DB-BD31-4B8C-83A1-F6EECF244321}">
                <p14:modId xmlns:p14="http://schemas.microsoft.com/office/powerpoint/2010/main" val="3738533857"/>
              </p:ext>
            </p:extLst>
          </p:nvPr>
        </p:nvGraphicFramePr>
        <p:xfrm>
          <a:off x="10932000" y="0"/>
          <a:ext cx="1260000" cy="7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tblGrid>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endParaRPr lang="ru-RU" sz="500" dirty="0"/>
                    </a:p>
                  </a:txBody>
                  <a:tcPr marL="0" marR="0" marT="0" marB="0">
                    <a:lnL w="12700"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Номер слайда 4">
            <a:extLst>
              <a:ext uri="{FF2B5EF4-FFF2-40B4-BE49-F238E27FC236}">
                <a16:creationId xmlns:a16="http://schemas.microsoft.com/office/drawing/2014/main" id="{E0166DF2-D247-E683-ED5E-7B5AACF5B72F}"/>
              </a:ext>
            </a:extLst>
          </p:cNvPr>
          <p:cNvSpPr txBox="1">
            <a:spLocks/>
          </p:cNvSpPr>
          <p:nvPr/>
        </p:nvSpPr>
        <p:spPr>
          <a:xfrm>
            <a:off x="11652001" y="6642000"/>
            <a:ext cx="432001" cy="216000"/>
          </a:xfrm>
          <a:prstGeom prst="rect">
            <a:avLst/>
          </a:prstGeom>
        </p:spPr>
        <p:txBody>
          <a:bodyPr vert="horz" lIns="91440" tIns="45720" rIns="91440" bIns="45720" rtlCol="0" anchor="ctr"/>
          <a:lstStyle>
            <a:defPPr>
              <a:defRPr lang="ru-RU"/>
            </a:defPPr>
            <a:lvl1pPr marL="0" algn="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fld id="{492D6532-DE01-4F4C-9A5E-EBAE3EB64C18}" type="slidenum">
              <a:rPr lang="ru-RU" sz="1600" smtClean="0">
                <a:solidFill>
                  <a:schemeClr val="bg1"/>
                </a:solidFill>
                <a:latin typeface="Arial" panose="020B0604020202020204" pitchFamily="34" charset="0"/>
                <a:cs typeface="Arial" panose="020B0604020202020204" pitchFamily="34" charset="0"/>
              </a:rPr>
              <a:pPr algn="ctr"/>
              <a:t>3</a:t>
            </a:fld>
            <a:endParaRPr lang="ru-RU" sz="1600" dirty="0">
              <a:solidFill>
                <a:schemeClr val="bg1"/>
              </a:solidFill>
              <a:latin typeface="Arial" panose="020B0604020202020204" pitchFamily="34" charset="0"/>
              <a:cs typeface="Arial" panose="020B0604020202020204" pitchFamily="34" charset="0"/>
            </a:endParaRPr>
          </a:p>
        </p:txBody>
      </p:sp>
      <p:pic>
        <p:nvPicPr>
          <p:cNvPr id="11" name="Рисунок 10">
            <a:extLst>
              <a:ext uri="{FF2B5EF4-FFF2-40B4-BE49-F238E27FC236}">
                <a16:creationId xmlns:a16="http://schemas.microsoft.com/office/drawing/2014/main" id="{BA8B453D-90E3-E961-1BE8-E5AEA89C92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2112" y="126000"/>
            <a:ext cx="899888" cy="540000"/>
          </a:xfrm>
          <a:prstGeom prst="rect">
            <a:avLst/>
          </a:prstGeom>
        </p:spPr>
      </p:pic>
      <p:sp>
        <p:nvSpPr>
          <p:cNvPr id="13" name="TextBox 12">
            <a:extLst>
              <a:ext uri="{FF2B5EF4-FFF2-40B4-BE49-F238E27FC236}">
                <a16:creationId xmlns:a16="http://schemas.microsoft.com/office/drawing/2014/main" id="{9AAB2A17-FA71-3E9F-D3F7-2D53CDB98FCB}"/>
              </a:ext>
            </a:extLst>
          </p:cNvPr>
          <p:cNvSpPr txBox="1"/>
          <p:nvPr/>
        </p:nvSpPr>
        <p:spPr>
          <a:xfrm>
            <a:off x="405115" y="1000369"/>
            <a:ext cx="11458640" cy="4370427"/>
          </a:xfrm>
          <a:prstGeom prst="rect">
            <a:avLst/>
          </a:prstGeom>
          <a:noFill/>
        </p:spPr>
        <p:txBody>
          <a:bodyPr wrap="square" rtlCol="0">
            <a:spAutoFit/>
          </a:bodyPr>
          <a:lstStyle/>
          <a:p>
            <a:pPr algn="l"/>
            <a:endParaRPr lang="ru-RU" sz="1800" b="0" i="0" u="none" strike="noStrike" baseline="0" dirty="0">
              <a:solidFill>
                <a:srgbClr val="000000"/>
              </a:solidFill>
              <a:latin typeface="Arial" panose="020B0604020202020204" pitchFamily="34" charset="0"/>
            </a:endParaRPr>
          </a:p>
          <a:p>
            <a:pPr marR="2800" algn="just"/>
            <a:r>
              <a:rPr lang="ru-RU" sz="1800" b="0" i="0" u="none" strike="noStrike" baseline="0" dirty="0">
                <a:solidFill>
                  <a:srgbClr val="000000"/>
                </a:solidFill>
                <a:latin typeface="Arial" panose="020B0604020202020204" pitchFamily="34" charset="0"/>
              </a:rPr>
              <a:t> </a:t>
            </a:r>
            <a:r>
              <a:rPr lang="ru-RU" sz="2000" b="1" i="0" u="none" strike="noStrike" baseline="0" dirty="0">
                <a:solidFill>
                  <a:srgbClr val="000000"/>
                </a:solidFill>
                <a:latin typeface="Arial" panose="020B0604020202020204" pitchFamily="34" charset="0"/>
              </a:rPr>
              <a:t>Юрия Малышева друзья и коллеги называют российским шахтерским генералом за то, что он </a:t>
            </a:r>
            <a:r>
              <a:rPr lang="ru-RU" sz="2000" b="1" i="0" u="none" strike="noStrike" baseline="0" dirty="0" smtClean="0">
                <a:solidFill>
                  <a:srgbClr val="000000"/>
                </a:solidFill>
                <a:latin typeface="Arial" panose="020B0604020202020204" pitchFamily="34" charset="0"/>
              </a:rPr>
              <a:t>име</a:t>
            </a:r>
            <a:r>
              <a:rPr lang="ru-RU" sz="2000" b="1" dirty="0">
                <a:solidFill>
                  <a:srgbClr val="000000"/>
                </a:solidFill>
                <a:latin typeface="Arial" panose="020B0604020202020204" pitchFamily="34" charset="0"/>
              </a:rPr>
              <a:t>л</a:t>
            </a:r>
            <a:r>
              <a:rPr lang="ru-RU" sz="2000" b="1" i="0" u="none" strike="noStrike" baseline="0" dirty="0" smtClean="0">
                <a:solidFill>
                  <a:srgbClr val="000000"/>
                </a:solidFill>
                <a:latin typeface="Arial" panose="020B0604020202020204" pitchFamily="34" charset="0"/>
              </a:rPr>
              <a:t> </a:t>
            </a:r>
            <a:r>
              <a:rPr lang="ru-RU" sz="2000" b="1" i="0" u="none" strike="noStrike" baseline="0" dirty="0">
                <a:solidFill>
                  <a:srgbClr val="000000"/>
                </a:solidFill>
                <a:latin typeface="Arial" panose="020B0604020202020204" pitchFamily="34" charset="0"/>
              </a:rPr>
              <a:t>почти 50-летний опыт работы в угледобывающей отрасли и внес большой вклад в ее развитие. А начинал Юрий Николаевич свой трудовой путь подкатчиком на шахте им. Ворошилова в городе Прокопьевске Кемеровской области. История жизни Малышева — яркий пример того, как человек может управлять не только своей судьбой, но и судьбой целой отрасли страны. </a:t>
            </a:r>
            <a:r>
              <a:rPr lang="ru-RU" sz="2000" b="1" i="0" u="none" strike="noStrike" baseline="0" dirty="0" smtClean="0">
                <a:solidFill>
                  <a:srgbClr val="000000"/>
                </a:solidFill>
                <a:latin typeface="Arial" panose="020B0604020202020204" pitchFamily="34" charset="0"/>
              </a:rPr>
              <a:t>Сложно </a:t>
            </a:r>
            <a:r>
              <a:rPr lang="ru-RU" sz="2000" b="1" i="0" u="none" strike="noStrike" baseline="0" dirty="0">
                <a:solidFill>
                  <a:srgbClr val="000000"/>
                </a:solidFill>
                <a:latin typeface="Arial" panose="020B0604020202020204" pitchFamily="34" charset="0"/>
              </a:rPr>
              <a:t>перечислить все ученые звания, официальные титулы и регалии ведущего деятеля угольной отрасли: доктор технических наук, профессор, академик РАН, обладатель не одного десятка государственных и международных наград, президент Государственного геологического музея им. В.И. Вернадского РАН (ГГМ РАН), президент Академии горных наук, почетный президент НП «Горнопромышленники России», вице-президент Международного горного конгресса, член президиума Общественного совета при Ростехнадзоре. </a:t>
            </a:r>
            <a:endParaRPr lang="ru-RU" sz="2000" dirty="0"/>
          </a:p>
        </p:txBody>
      </p:sp>
    </p:spTree>
    <p:extLst>
      <p:ext uri="{BB962C8B-B14F-4D97-AF65-F5344CB8AC3E}">
        <p14:creationId xmlns:p14="http://schemas.microsoft.com/office/powerpoint/2010/main" val="3026551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8532" y="1626243"/>
            <a:ext cx="9919503" cy="584775"/>
          </a:xfrm>
          <a:prstGeom prst="rect">
            <a:avLst/>
          </a:prstGeom>
          <a:noFill/>
        </p:spPr>
        <p:txBody>
          <a:bodyPr wrap="square" rtlCol="0">
            <a:spAutoFit/>
          </a:bodyPr>
          <a:lstStyle/>
          <a:p>
            <a:pPr algn="ctr"/>
            <a:r>
              <a:rPr lang="ru-RU" sz="3200" b="1" dirty="0" smtClean="0"/>
              <a:t>РЕСТРУКТУРИЗАЦИЯ УГОЛЬНОЙ ОТРАСЛИ РОССИИ</a:t>
            </a:r>
            <a:endParaRPr lang="ru-RU" sz="3200" b="1" dirty="0"/>
          </a:p>
        </p:txBody>
      </p:sp>
    </p:spTree>
    <p:extLst>
      <p:ext uri="{BB962C8B-B14F-4D97-AF65-F5344CB8AC3E}">
        <p14:creationId xmlns:p14="http://schemas.microsoft.com/office/powerpoint/2010/main" val="1937500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a:extLst>
              <a:ext uri="{FF2B5EF4-FFF2-40B4-BE49-F238E27FC236}">
                <a16:creationId xmlns:a16="http://schemas.microsoft.com/office/drawing/2014/main" id="{D4832284-31C3-7AE7-0CF3-B86BF27D2E51}"/>
              </a:ext>
            </a:extLst>
          </p:cNvPr>
          <p:cNvSpPr>
            <a:spLocks noGrp="1"/>
          </p:cNvSpPr>
          <p:nvPr>
            <p:ph type="ftr" sz="quarter" idx="11"/>
          </p:nvPr>
        </p:nvSpPr>
        <p:spPr/>
        <p:txBody>
          <a:bodyPr/>
          <a:lstStyle/>
          <a:p>
            <a:endParaRPr lang="ru-RU"/>
          </a:p>
        </p:txBody>
      </p:sp>
      <p:pic>
        <p:nvPicPr>
          <p:cNvPr id="5" name="Рисунок 4">
            <a:extLst>
              <a:ext uri="{FF2B5EF4-FFF2-40B4-BE49-F238E27FC236}">
                <a16:creationId xmlns:a16="http://schemas.microsoft.com/office/drawing/2014/main" id="{46F48E6F-4610-39C5-6D54-F05B9A640190}"/>
              </a:ext>
            </a:extLst>
          </p:cNvPr>
          <p:cNvPicPr>
            <a:picLocks noChangeAspect="1"/>
          </p:cNvPicPr>
          <p:nvPr/>
        </p:nvPicPr>
        <p:blipFill>
          <a:blip r:embed="rId2"/>
          <a:stretch>
            <a:fillRect/>
          </a:stretch>
        </p:blipFill>
        <p:spPr>
          <a:xfrm>
            <a:off x="1102759" y="0"/>
            <a:ext cx="9986481" cy="6858000"/>
          </a:xfrm>
          <a:prstGeom prst="rect">
            <a:avLst/>
          </a:prstGeom>
        </p:spPr>
      </p:pic>
    </p:spTree>
    <p:extLst>
      <p:ext uri="{BB962C8B-B14F-4D97-AF65-F5344CB8AC3E}">
        <p14:creationId xmlns:p14="http://schemas.microsoft.com/office/powerpoint/2010/main" val="1223908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9238" y="260430"/>
            <a:ext cx="8574879" cy="6458674"/>
          </a:xfrm>
          <a:prstGeom prst="rect">
            <a:avLst/>
          </a:prstGeom>
        </p:spPr>
      </p:pic>
    </p:spTree>
    <p:extLst>
      <p:ext uri="{BB962C8B-B14F-4D97-AF65-F5344CB8AC3E}">
        <p14:creationId xmlns:p14="http://schemas.microsoft.com/office/powerpoint/2010/main" val="2130265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140606" y="588733"/>
            <a:ext cx="7628427" cy="5898877"/>
          </a:xfrm>
          <a:prstGeom prst="rect">
            <a:avLst/>
          </a:prstGeom>
        </p:spPr>
      </p:pic>
    </p:spTree>
    <p:extLst>
      <p:ext uri="{BB962C8B-B14F-4D97-AF65-F5344CB8AC3E}">
        <p14:creationId xmlns:p14="http://schemas.microsoft.com/office/powerpoint/2010/main" val="3338677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85616" y="387752"/>
            <a:ext cx="8034099" cy="6227180"/>
          </a:xfrm>
          <a:prstGeom prst="rect">
            <a:avLst/>
          </a:prstGeom>
        </p:spPr>
      </p:pic>
    </p:spTree>
    <p:extLst>
      <p:ext uri="{BB962C8B-B14F-4D97-AF65-F5344CB8AC3E}">
        <p14:creationId xmlns:p14="http://schemas.microsoft.com/office/powerpoint/2010/main" val="2572626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58366" y="202557"/>
            <a:ext cx="8400598" cy="6510759"/>
          </a:xfrm>
          <a:prstGeom prst="rect">
            <a:avLst/>
          </a:prstGeom>
        </p:spPr>
      </p:pic>
    </p:spTree>
    <p:extLst>
      <p:ext uri="{BB962C8B-B14F-4D97-AF65-F5344CB8AC3E}">
        <p14:creationId xmlns:p14="http://schemas.microsoft.com/office/powerpoint/2010/main" val="4022553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26090" y="144683"/>
            <a:ext cx="8473158" cy="6620719"/>
          </a:xfrm>
          <a:prstGeom prst="rect">
            <a:avLst/>
          </a:prstGeom>
        </p:spPr>
      </p:pic>
    </p:spTree>
    <p:extLst>
      <p:ext uri="{BB962C8B-B14F-4D97-AF65-F5344CB8AC3E}">
        <p14:creationId xmlns:p14="http://schemas.microsoft.com/office/powerpoint/2010/main" val="1657381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19373" y="202557"/>
            <a:ext cx="9287094" cy="6499185"/>
          </a:xfrm>
          <a:prstGeom prst="rect">
            <a:avLst/>
          </a:prstGeom>
        </p:spPr>
      </p:pic>
    </p:spTree>
    <p:extLst>
      <p:ext uri="{BB962C8B-B14F-4D97-AF65-F5344CB8AC3E}">
        <p14:creationId xmlns:p14="http://schemas.microsoft.com/office/powerpoint/2010/main" val="3313886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8056" b="7885"/>
          <a:stretch/>
        </p:blipFill>
        <p:spPr>
          <a:xfrm>
            <a:off x="2303361" y="98385"/>
            <a:ext cx="8288071" cy="6151944"/>
          </a:xfrm>
          <a:prstGeom prst="rect">
            <a:avLst/>
          </a:prstGeom>
        </p:spPr>
      </p:pic>
    </p:spTree>
    <p:extLst>
      <p:ext uri="{BB962C8B-B14F-4D97-AF65-F5344CB8AC3E}">
        <p14:creationId xmlns:p14="http://schemas.microsoft.com/office/powerpoint/2010/main" val="2899929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p:cNvSpPr/>
          <p:nvPr/>
        </p:nvSpPr>
        <p:spPr>
          <a:xfrm>
            <a:off x="1416000" y="3761755"/>
            <a:ext cx="9360000" cy="1872000"/>
          </a:xfrm>
          <a:prstGeom prst="roundRect">
            <a:avLst>
              <a:gd name="adj" fmla="val 5372"/>
            </a:avLst>
          </a:prstGeom>
          <a:solidFill>
            <a:srgbClr val="75787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673" y="3990187"/>
            <a:ext cx="1439806" cy="1440000"/>
          </a:xfrm>
          <a:prstGeom prst="rect">
            <a:avLst/>
          </a:prstGeom>
        </p:spPr>
      </p:pic>
      <p:sp>
        <p:nvSpPr>
          <p:cNvPr id="9" name="Прямоугольник 8"/>
          <p:cNvSpPr/>
          <p:nvPr/>
        </p:nvSpPr>
        <p:spPr>
          <a:xfrm>
            <a:off x="0" y="6642000"/>
            <a:ext cx="12192000" cy="216000"/>
          </a:xfrm>
          <a:prstGeom prst="rect">
            <a:avLst/>
          </a:prstGeom>
          <a:solidFill>
            <a:srgbClr val="2A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11" name="Скругленный прямоугольник 10"/>
          <p:cNvSpPr/>
          <p:nvPr/>
        </p:nvSpPr>
        <p:spPr>
          <a:xfrm>
            <a:off x="11651999" y="6642000"/>
            <a:ext cx="432000" cy="216000"/>
          </a:xfrm>
          <a:prstGeom prst="roundRect">
            <a:avLst>
              <a:gd name="adj" fmla="val 50000"/>
            </a:avLst>
          </a:prstGeom>
          <a:solidFill>
            <a:srgbClr val="75787B"/>
          </a:solidFill>
          <a:ln w="3175">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6" name="Прямоугольник 5"/>
          <p:cNvSpPr/>
          <p:nvPr/>
        </p:nvSpPr>
        <p:spPr>
          <a:xfrm>
            <a:off x="0" y="0"/>
            <a:ext cx="12192000" cy="792000"/>
          </a:xfrm>
          <a:prstGeom prst="rect">
            <a:avLst/>
          </a:prstGeom>
          <a:gradFill>
            <a:gsLst>
              <a:gs pos="100000">
                <a:srgbClr val="5269D1"/>
              </a:gs>
              <a:gs pos="0">
                <a:srgbClr val="2A36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graphicFrame>
        <p:nvGraphicFramePr>
          <p:cNvPr id="8" name="Таблица 7"/>
          <p:cNvGraphicFramePr>
            <a:graphicFrameLocks noGrp="1"/>
          </p:cNvGraphicFramePr>
          <p:nvPr>
            <p:extLst>
              <p:ext uri="{D42A27DB-BD31-4B8C-83A1-F6EECF244321}">
                <p14:modId xmlns:p14="http://schemas.microsoft.com/office/powerpoint/2010/main" val="226763890"/>
              </p:ext>
            </p:extLst>
          </p:nvPr>
        </p:nvGraphicFramePr>
        <p:xfrm>
          <a:off x="10932000" y="0"/>
          <a:ext cx="1260000" cy="7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tblGrid>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endParaRPr lang="ru-RU" sz="500" dirty="0"/>
                    </a:p>
                  </a:txBody>
                  <a:tcPr marL="0" marR="0" marT="0" marB="0">
                    <a:lnL w="12700"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Номер слайда 4"/>
          <p:cNvSpPr>
            <a:spLocks noGrp="1"/>
          </p:cNvSpPr>
          <p:nvPr>
            <p:ph type="sldNum" sz="quarter" idx="12"/>
          </p:nvPr>
        </p:nvSpPr>
        <p:spPr>
          <a:xfrm>
            <a:off x="11652001" y="6642000"/>
            <a:ext cx="432001" cy="216000"/>
          </a:xfrm>
        </p:spPr>
        <p:txBody>
          <a:bodyPr/>
          <a:lstStyle/>
          <a:p>
            <a:pPr algn="ctr"/>
            <a:fld id="{492D6532-DE01-4F4C-9A5E-EBAE3EB64C18}" type="slidenum">
              <a:rPr lang="ru-RU" sz="1600">
                <a:solidFill>
                  <a:schemeClr val="bg1"/>
                </a:solidFill>
                <a:latin typeface="Arial" panose="020B0604020202020204" pitchFamily="34" charset="0"/>
                <a:cs typeface="Arial" panose="020B0604020202020204" pitchFamily="34" charset="0"/>
              </a:rPr>
              <a:pPr algn="ctr"/>
              <a:t>39</a:t>
            </a:fld>
            <a:endParaRPr lang="ru-RU" sz="1600" dirty="0">
              <a:solidFill>
                <a:schemeClr val="bg1"/>
              </a:solidFill>
              <a:latin typeface="Arial" panose="020B0604020202020204" pitchFamily="34" charset="0"/>
              <a:cs typeface="Arial" panose="020B0604020202020204" pitchFamily="34" charset="0"/>
            </a:endParaRPr>
          </a:p>
        </p:txBody>
      </p:sp>
      <p:sp>
        <p:nvSpPr>
          <p:cNvPr id="12" name="Заголовок 1"/>
          <p:cNvSpPr>
            <a:spLocks noGrp="1"/>
          </p:cNvSpPr>
          <p:nvPr>
            <p:ph type="title"/>
          </p:nvPr>
        </p:nvSpPr>
        <p:spPr>
          <a:xfrm>
            <a:off x="443345" y="0"/>
            <a:ext cx="10080000" cy="792000"/>
          </a:xfrm>
        </p:spPr>
        <p:txBody>
          <a:bodyPr>
            <a:normAutofit/>
          </a:bodyPr>
          <a:lstStyle/>
          <a:p>
            <a:pPr algn="ctr"/>
            <a:r>
              <a:rPr lang="ru-RU" sz="2000" b="1" dirty="0">
                <a:solidFill>
                  <a:schemeClr val="bg1"/>
                </a:solidFill>
                <a:latin typeface="Arial" panose="020B0604020202020204" pitchFamily="34" charset="0"/>
                <a:cs typeface="Arial" panose="020B0604020202020204" pitchFamily="34" charset="0"/>
              </a:rPr>
              <a:t>БЛАГОДАРЮ ЗА ВНИМАНИЕ!</a:t>
            </a:r>
          </a:p>
        </p:txBody>
      </p:sp>
      <p:sp>
        <p:nvSpPr>
          <p:cNvPr id="13" name="Скругленный прямоугольник 12"/>
          <p:cNvSpPr/>
          <p:nvPr/>
        </p:nvSpPr>
        <p:spPr>
          <a:xfrm>
            <a:off x="336000" y="5754311"/>
            <a:ext cx="11520000" cy="720000"/>
          </a:xfrm>
          <a:prstGeom prst="roundRect">
            <a:avLst>
              <a:gd name="adj" fmla="val 9667"/>
            </a:avLst>
          </a:prstGeom>
          <a:solidFill>
            <a:srgbClr val="75787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14" name="Объект 16"/>
          <p:cNvSpPr txBox="1">
            <a:spLocks/>
          </p:cNvSpPr>
          <p:nvPr/>
        </p:nvSpPr>
        <p:spPr>
          <a:xfrm>
            <a:off x="966651" y="792000"/>
            <a:ext cx="8018023" cy="29946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ru-RU" sz="2000" dirty="0"/>
              <a:t>Тема доклада:</a:t>
            </a:r>
          </a:p>
          <a:p>
            <a:pPr marL="0" indent="0">
              <a:lnSpc>
                <a:spcPct val="150000"/>
              </a:lnSpc>
              <a:spcBef>
                <a:spcPts val="0"/>
              </a:spcBef>
              <a:buNone/>
            </a:pPr>
            <a:r>
              <a:rPr lang="ru-RU" sz="2000" b="1" i="1" dirty="0"/>
              <a:t>«ПЕРСПЕКТИВНЫЕ НАПРАВЛЕНИЯ РАЗВИТИЯ ГЕОТЕХНОЛОГИЙ </a:t>
            </a:r>
          </a:p>
          <a:p>
            <a:pPr marL="0" indent="0">
              <a:lnSpc>
                <a:spcPct val="150000"/>
              </a:lnSpc>
              <a:spcBef>
                <a:spcPts val="0"/>
              </a:spcBef>
              <a:buNone/>
            </a:pPr>
            <a:r>
              <a:rPr lang="ru-RU" sz="2000" b="1" i="1" dirty="0"/>
              <a:t>ПРИ КОМПЛЕКСНОМ ОСВОЕНИИ РУДНЫХ МЕСТОРОЖДЕНИЙ РОССИИ»</a:t>
            </a:r>
          </a:p>
          <a:p>
            <a:pPr marL="0" indent="0">
              <a:spcBef>
                <a:spcPts val="600"/>
              </a:spcBef>
              <a:buNone/>
            </a:pPr>
            <a:r>
              <a:rPr lang="ru-RU" sz="1800" dirty="0">
                <a:latin typeface="Arial" panose="020B0604020202020204" pitchFamily="34" charset="0"/>
                <a:cs typeface="Arial" panose="020B0604020202020204" pitchFamily="34" charset="0"/>
              </a:rPr>
              <a:t>Авторы:</a:t>
            </a:r>
          </a:p>
          <a:p>
            <a:pPr marL="0" indent="0">
              <a:spcBef>
                <a:spcPts val="600"/>
              </a:spcBef>
              <a:buNone/>
              <a:tabLst>
                <a:tab pos="1793875" algn="l"/>
              </a:tabLst>
            </a:pPr>
            <a:r>
              <a:rPr lang="ru-RU" sz="1800" i="1" dirty="0">
                <a:latin typeface="Arial" panose="020B0604020202020204" pitchFamily="34" charset="0"/>
                <a:cs typeface="Arial" panose="020B0604020202020204" pitchFamily="34" charset="0"/>
              </a:rPr>
              <a:t>Академик РАН	</a:t>
            </a:r>
            <a:r>
              <a:rPr lang="ru-RU" sz="1800" b="1" dirty="0">
                <a:latin typeface="Arial" panose="020B0604020202020204" pitchFamily="34" charset="0"/>
                <a:cs typeface="Arial" panose="020B0604020202020204" pitchFamily="34" charset="0"/>
              </a:rPr>
              <a:t>Захаров Валерий Николаевич</a:t>
            </a:r>
          </a:p>
        </p:txBody>
      </p:sp>
      <p:graphicFrame>
        <p:nvGraphicFramePr>
          <p:cNvPr id="18" name="Таблица 17"/>
          <p:cNvGraphicFramePr>
            <a:graphicFrameLocks noGrp="1"/>
          </p:cNvGraphicFramePr>
          <p:nvPr>
            <p:extLst>
              <p:ext uri="{D42A27DB-BD31-4B8C-83A1-F6EECF244321}">
                <p14:modId xmlns:p14="http://schemas.microsoft.com/office/powerpoint/2010/main" val="429277077"/>
              </p:ext>
            </p:extLst>
          </p:nvPr>
        </p:nvGraphicFramePr>
        <p:xfrm>
          <a:off x="1481673" y="3720715"/>
          <a:ext cx="7197192" cy="1876032"/>
        </p:xfrm>
        <a:graphic>
          <a:graphicData uri="http://schemas.openxmlformats.org/drawingml/2006/table">
            <a:tbl>
              <a:tblPr firstRow="1" bandRow="1">
                <a:tableStyleId>{5940675A-B579-460E-94D1-54222C63F5DA}</a:tableStyleId>
              </a:tblPr>
              <a:tblGrid>
                <a:gridCol w="555255">
                  <a:extLst>
                    <a:ext uri="{9D8B030D-6E8A-4147-A177-3AD203B41FA5}">
                      <a16:colId xmlns:a16="http://schemas.microsoft.com/office/drawing/2014/main" val="20000"/>
                    </a:ext>
                  </a:extLst>
                </a:gridCol>
                <a:gridCol w="6641937">
                  <a:extLst>
                    <a:ext uri="{9D8B030D-6E8A-4147-A177-3AD203B41FA5}">
                      <a16:colId xmlns:a16="http://schemas.microsoft.com/office/drawing/2014/main" val="20001"/>
                    </a:ext>
                  </a:extLst>
                </a:gridCol>
              </a:tblGrid>
              <a:tr h="259080">
                <a:tc>
                  <a:txBody>
                    <a:bodyPr/>
                    <a:lstStyle/>
                    <a:p>
                      <a:pPr algn="ctr"/>
                      <a:endParaRPr lang="ru-RU" sz="110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100" b="1" kern="1200" dirty="0">
                          <a:solidFill>
                            <a:schemeClr val="tx1"/>
                          </a:solidFill>
                          <a:effectLst/>
                          <a:latin typeface="+mn-lt"/>
                          <a:ea typeface="+mn-ea"/>
                          <a:cs typeface="+mn-cs"/>
                        </a:rPr>
                        <a:t>КОНТАКТЫ</a:t>
                      </a:r>
                      <a:endParaRPr lang="ru-RU" sz="11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0060">
                <a:tc>
                  <a:txBody>
                    <a:bodyPr/>
                    <a:lstStyle/>
                    <a:p>
                      <a:pPr algn="l"/>
                      <a:endParaRPr lang="ru-RU" sz="1200" b="1" dirty="0">
                        <a:solidFill>
                          <a:srgbClr val="2A366B"/>
                        </a:solidFill>
                        <a:ea typeface="Segoe UI Symbol" panose="020B0502040204020203"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ru-RU" sz="800" dirty="0">
                          <a:solidFill>
                            <a:srgbClr val="2A366B"/>
                          </a:solidFill>
                          <a:latin typeface="Verdana" panose="020B0604030504040204" pitchFamily="34" charset="0"/>
                          <a:ea typeface="Verdana" panose="020B0604030504040204" pitchFamily="34" charset="0"/>
                        </a:rPr>
                        <a:t>ИПКОН РАН</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4223">
                <a:tc>
                  <a:txBody>
                    <a:bodyPr/>
                    <a:lstStyle/>
                    <a:p>
                      <a:pPr algn="l"/>
                      <a:endParaRPr lang="ru-RU" sz="1200" b="1" dirty="0">
                        <a:solidFill>
                          <a:srgbClr val="2A366B"/>
                        </a:solidFill>
                        <a:ea typeface="Segoe UI Symbol" panose="020B0502040204020203"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Bef>
                          <a:spcPts val="300"/>
                        </a:spcBef>
                        <a:spcAft>
                          <a:spcPts val="300"/>
                        </a:spcAft>
                      </a:pPr>
                      <a:r>
                        <a:rPr lang="ru-RU"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Крюковский тупик, дом 4, Москва, 111020</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4223">
                <a:tc>
                  <a:txBody>
                    <a:bodyPr/>
                    <a:lstStyle/>
                    <a:p>
                      <a:pPr algn="l"/>
                      <a:endParaRPr lang="ru-RU" sz="1200" b="1" dirty="0">
                        <a:solidFill>
                          <a:srgbClr val="2A366B"/>
                        </a:solidFill>
                        <a:ea typeface="Segoe UI Symbol" panose="020B0502040204020203"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Bef>
                          <a:spcPts val="300"/>
                        </a:spcBef>
                        <a:spcAft>
                          <a:spcPts val="300"/>
                        </a:spcAft>
                      </a:pPr>
                      <a:r>
                        <a:rPr lang="en-US"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www</a:t>
                      </a:r>
                      <a:r>
                        <a:rPr lang="ru-RU"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a:t>
                      </a:r>
                      <a:r>
                        <a:rPr lang="ru-RU" sz="800" dirty="0" err="1">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ипконран.рф</a:t>
                      </a:r>
                      <a:r>
                        <a:rPr lang="ru-RU"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  |  </a:t>
                      </a:r>
                      <a:r>
                        <a:rPr lang="en-US"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www</a:t>
                      </a:r>
                      <a:r>
                        <a:rPr lang="ru-RU"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a:t>
                      </a:r>
                      <a:r>
                        <a:rPr lang="en-US" sz="800" dirty="0" err="1">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ipkonran</a:t>
                      </a:r>
                      <a:r>
                        <a:rPr lang="ru-RU"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a:t>
                      </a:r>
                      <a:r>
                        <a:rPr lang="en-US" sz="800" dirty="0" err="1">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ru</a:t>
                      </a:r>
                      <a:endParaRPr lang="ru-RU"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4223">
                <a:tc>
                  <a:txBody>
                    <a:bodyPr/>
                    <a:lstStyle/>
                    <a:p>
                      <a:pPr algn="l"/>
                      <a:endParaRPr lang="ru-RU" sz="1200" b="1" dirty="0">
                        <a:solidFill>
                          <a:srgbClr val="2A366B"/>
                        </a:solidFill>
                        <a:ea typeface="Segoe UI Symbol" panose="020B0502040204020203"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Bef>
                          <a:spcPts val="300"/>
                        </a:spcBef>
                        <a:spcAft>
                          <a:spcPts val="300"/>
                        </a:spcAft>
                      </a:pPr>
                      <a:r>
                        <a:rPr lang="ru-RU" sz="800"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+7 (495) 360-89-60</a:t>
                      </a: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84223">
                <a:tc>
                  <a:txBody>
                    <a:bodyPr/>
                    <a:lstStyle/>
                    <a:p>
                      <a:pPr algn="l"/>
                      <a:endParaRPr lang="ru-RU" sz="1200" b="1" dirty="0">
                        <a:solidFill>
                          <a:srgbClr val="2A366B"/>
                        </a:solidFill>
                        <a:ea typeface="Segoe UI Symbol" panose="020B0502040204020203"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Bef>
                          <a:spcPts val="300"/>
                        </a:spcBef>
                        <a:spcAft>
                          <a:spcPts val="300"/>
                        </a:spcAft>
                      </a:pPr>
                      <a:r>
                        <a:rPr lang="en-US" sz="800" u="none"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ipkon-dir@ipkonran.ru </a:t>
                      </a:r>
                      <a:r>
                        <a:rPr lang="ru-RU" sz="800" u="none"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 |  </a:t>
                      </a:r>
                      <a:r>
                        <a:rPr lang="en-US" sz="800" u="none"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rPr>
                        <a:t>dir_ipkonran@mail.ru</a:t>
                      </a:r>
                      <a:endParaRPr lang="ru-RU" sz="800" u="none" dirty="0">
                        <a:solidFill>
                          <a:srgbClr val="2A366B"/>
                        </a:solidFill>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112" y="126000"/>
            <a:ext cx="899888" cy="540000"/>
          </a:xfrm>
          <a:prstGeom prst="rect">
            <a:avLst/>
          </a:prstGeom>
        </p:spPr>
      </p:pic>
      <p:pic>
        <p:nvPicPr>
          <p:cNvPr id="3" name="Рисунок 2"/>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82663" y="4155426"/>
            <a:ext cx="180000" cy="166441"/>
          </a:xfrm>
          <a:prstGeom prst="rect">
            <a:avLst/>
          </a:prstGeom>
        </p:spPr>
      </p:pic>
      <p:pic>
        <p:nvPicPr>
          <p:cNvPr id="7" name="Рисунок 6"/>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82663" y="4788975"/>
            <a:ext cx="179812" cy="180000"/>
          </a:xfrm>
          <a:prstGeom prst="rect">
            <a:avLst/>
          </a:prstGeom>
        </p:spPr>
      </p:pic>
      <p:pic>
        <p:nvPicPr>
          <p:cNvPr id="10" name="Рисунок 9"/>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88051" y="5089531"/>
            <a:ext cx="180401" cy="180000"/>
          </a:xfrm>
          <a:prstGeom prst="rect">
            <a:avLst/>
          </a:prstGeom>
        </p:spPr>
      </p:pic>
      <p:pic>
        <p:nvPicPr>
          <p:cNvPr id="16" name="Рисунок 1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82663" y="5356918"/>
            <a:ext cx="185789" cy="180000"/>
          </a:xfrm>
          <a:prstGeom prst="rect">
            <a:avLst/>
          </a:prstGeom>
        </p:spPr>
      </p:pic>
      <p:pic>
        <p:nvPicPr>
          <p:cNvPr id="20" name="Рисунок 19"/>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5843" y="4517755"/>
            <a:ext cx="199428" cy="180000"/>
          </a:xfrm>
          <a:prstGeom prst="rect">
            <a:avLst/>
          </a:prstGeom>
        </p:spPr>
      </p:pic>
    </p:spTree>
    <p:extLst>
      <p:ext uri="{BB962C8B-B14F-4D97-AF65-F5344CB8AC3E}">
        <p14:creationId xmlns:p14="http://schemas.microsoft.com/office/powerpoint/2010/main" val="1501398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9204" y="1591519"/>
            <a:ext cx="10874415" cy="584775"/>
          </a:xfrm>
          <a:prstGeom prst="rect">
            <a:avLst/>
          </a:prstGeom>
          <a:noFill/>
        </p:spPr>
        <p:txBody>
          <a:bodyPr wrap="square" rtlCol="0">
            <a:spAutoFit/>
          </a:bodyPr>
          <a:lstStyle/>
          <a:p>
            <a:r>
              <a:rPr lang="ru-RU" sz="3200" b="1" dirty="0" smtClean="0"/>
              <a:t>РАЗВИТИЕ ГЕОТЕХНОЛОГИЙ ОТРАБОТКИ МЕСТОРОЖДЕНИЙ</a:t>
            </a:r>
            <a:endParaRPr lang="ru-RU" sz="3200" b="1" dirty="0"/>
          </a:p>
        </p:txBody>
      </p:sp>
    </p:spTree>
    <p:extLst>
      <p:ext uri="{BB962C8B-B14F-4D97-AF65-F5344CB8AC3E}">
        <p14:creationId xmlns:p14="http://schemas.microsoft.com/office/powerpoint/2010/main" val="1946376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6642000"/>
            <a:ext cx="12192000" cy="216000"/>
          </a:xfrm>
          <a:prstGeom prst="rect">
            <a:avLst/>
          </a:prstGeom>
          <a:solidFill>
            <a:srgbClr val="2A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11" name="Скругленный прямоугольник 10"/>
          <p:cNvSpPr/>
          <p:nvPr/>
        </p:nvSpPr>
        <p:spPr>
          <a:xfrm>
            <a:off x="11651999" y="6642000"/>
            <a:ext cx="432000" cy="216000"/>
          </a:xfrm>
          <a:prstGeom prst="roundRect">
            <a:avLst>
              <a:gd name="adj" fmla="val 50000"/>
            </a:avLst>
          </a:prstGeom>
          <a:solidFill>
            <a:srgbClr val="75787B"/>
          </a:solidFill>
          <a:ln w="3175">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6" name="Прямоугольник 5"/>
          <p:cNvSpPr/>
          <p:nvPr/>
        </p:nvSpPr>
        <p:spPr>
          <a:xfrm>
            <a:off x="0" y="0"/>
            <a:ext cx="12192000" cy="792000"/>
          </a:xfrm>
          <a:prstGeom prst="rect">
            <a:avLst/>
          </a:prstGeom>
          <a:gradFill>
            <a:gsLst>
              <a:gs pos="100000">
                <a:srgbClr val="5269D1"/>
              </a:gs>
              <a:gs pos="0">
                <a:srgbClr val="2A36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graphicFrame>
        <p:nvGraphicFramePr>
          <p:cNvPr id="8" name="Таблица 7"/>
          <p:cNvGraphicFramePr>
            <a:graphicFrameLocks noGrp="1"/>
          </p:cNvGraphicFramePr>
          <p:nvPr>
            <p:extLst>
              <p:ext uri="{D42A27DB-BD31-4B8C-83A1-F6EECF244321}">
                <p14:modId xmlns:p14="http://schemas.microsoft.com/office/powerpoint/2010/main" val="226763890"/>
              </p:ext>
            </p:extLst>
          </p:nvPr>
        </p:nvGraphicFramePr>
        <p:xfrm>
          <a:off x="10932000" y="0"/>
          <a:ext cx="1260000" cy="7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tblGrid>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2000">
                <a:tc>
                  <a:txBody>
                    <a:bodyPr/>
                    <a:lstStyle/>
                    <a:p>
                      <a:endParaRPr lang="ru-RU" sz="500" dirty="0"/>
                    </a:p>
                  </a:txBody>
                  <a:tcPr marL="0" marR="0" marT="0" marB="0">
                    <a:lnL w="12700"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0000">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Номер слайда 4"/>
          <p:cNvSpPr>
            <a:spLocks noGrp="1"/>
          </p:cNvSpPr>
          <p:nvPr>
            <p:ph type="sldNum" sz="quarter" idx="12"/>
          </p:nvPr>
        </p:nvSpPr>
        <p:spPr>
          <a:xfrm>
            <a:off x="11652001" y="6642000"/>
            <a:ext cx="432001" cy="216000"/>
          </a:xfrm>
        </p:spPr>
        <p:txBody>
          <a:bodyPr/>
          <a:lstStyle/>
          <a:p>
            <a:pPr algn="ctr"/>
            <a:fld id="{492D6532-DE01-4F4C-9A5E-EBAE3EB64C18}" type="slidenum">
              <a:rPr lang="ru-RU" sz="1600">
                <a:solidFill>
                  <a:schemeClr val="bg1"/>
                </a:solidFill>
                <a:latin typeface="Arial" panose="020B0604020202020204" pitchFamily="34" charset="0"/>
                <a:cs typeface="Arial" panose="020B0604020202020204" pitchFamily="34" charset="0"/>
              </a:rPr>
              <a:pPr algn="ctr"/>
              <a:t>5</a:t>
            </a:fld>
            <a:endParaRPr lang="ru-RU" sz="1600" dirty="0">
              <a:solidFill>
                <a:schemeClr val="bg1"/>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2112" y="126000"/>
            <a:ext cx="899888" cy="540000"/>
          </a:xfrm>
          <a:prstGeom prst="rect">
            <a:avLst/>
          </a:prstGeom>
        </p:spPr>
      </p:pic>
      <p:sp>
        <p:nvSpPr>
          <p:cNvPr id="2" name="Заголовок 1"/>
          <p:cNvSpPr>
            <a:spLocks noGrp="1"/>
          </p:cNvSpPr>
          <p:nvPr>
            <p:ph type="title"/>
          </p:nvPr>
        </p:nvSpPr>
        <p:spPr>
          <a:xfrm>
            <a:off x="443346" y="0"/>
            <a:ext cx="10041615" cy="792000"/>
          </a:xfrm>
        </p:spPr>
        <p:txBody>
          <a:bodyPr>
            <a:normAutofit/>
          </a:bodyPr>
          <a:lstStyle/>
          <a:p>
            <a:pPr algn="ctr">
              <a:lnSpc>
                <a:spcPct val="100000"/>
              </a:lnSpc>
            </a:pPr>
            <a:r>
              <a:rPr lang="ru-RU" sz="2000" b="1" dirty="0">
                <a:solidFill>
                  <a:schemeClr val="bg1"/>
                </a:solidFill>
                <a:latin typeface="Arial" panose="020B0604020202020204" pitchFamily="34" charset="0"/>
                <a:cs typeface="Arial" panose="020B0604020202020204" pitchFamily="34" charset="0"/>
              </a:rPr>
              <a:t>Проектные параметры подземного рудника </a:t>
            </a:r>
            <a:br>
              <a:rPr lang="ru-RU" sz="2000" b="1" dirty="0">
                <a:solidFill>
                  <a:schemeClr val="bg1"/>
                </a:solidFill>
                <a:latin typeface="Arial" panose="020B0604020202020204" pitchFamily="34" charset="0"/>
                <a:cs typeface="Arial" panose="020B0604020202020204" pitchFamily="34" charset="0"/>
              </a:rPr>
            </a:br>
            <a:r>
              <a:rPr lang="ru-RU" sz="2000" b="1" dirty="0">
                <a:solidFill>
                  <a:schemeClr val="bg1"/>
                </a:solidFill>
                <a:latin typeface="Arial" panose="020B0604020202020204" pitchFamily="34" charset="0"/>
                <a:cs typeface="Arial" panose="020B0604020202020204" pitchFamily="34" charset="0"/>
              </a:rPr>
              <a:t>(на примере рудника «Таймырский» ПАО Норильский никель)</a:t>
            </a:r>
          </a:p>
        </p:txBody>
      </p:sp>
      <p:pic>
        <p:nvPicPr>
          <p:cNvPr id="12" name="Объект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9955" y="1952979"/>
            <a:ext cx="5926363" cy="3828716"/>
          </a:xfrm>
        </p:spPr>
      </p:pic>
      <p:graphicFrame>
        <p:nvGraphicFramePr>
          <p:cNvPr id="13" name="Таблица 12"/>
          <p:cNvGraphicFramePr>
            <a:graphicFrameLocks noGrp="1"/>
          </p:cNvGraphicFramePr>
          <p:nvPr>
            <p:extLst>
              <p:ext uri="{D42A27DB-BD31-4B8C-83A1-F6EECF244321}">
                <p14:modId xmlns:p14="http://schemas.microsoft.com/office/powerpoint/2010/main" val="2934108270"/>
              </p:ext>
            </p:extLst>
          </p:nvPr>
        </p:nvGraphicFramePr>
        <p:xfrm>
          <a:off x="6454821" y="1725114"/>
          <a:ext cx="5413178" cy="4622293"/>
        </p:xfrm>
        <a:graphic>
          <a:graphicData uri="http://schemas.openxmlformats.org/drawingml/2006/table">
            <a:tbl>
              <a:tblPr firstRow="1" firstCol="1" bandRow="1"/>
              <a:tblGrid>
                <a:gridCol w="1655340">
                  <a:extLst>
                    <a:ext uri="{9D8B030D-6E8A-4147-A177-3AD203B41FA5}">
                      <a16:colId xmlns:a16="http://schemas.microsoft.com/office/drawing/2014/main" val="20000"/>
                    </a:ext>
                  </a:extLst>
                </a:gridCol>
                <a:gridCol w="1265308">
                  <a:extLst>
                    <a:ext uri="{9D8B030D-6E8A-4147-A177-3AD203B41FA5}">
                      <a16:colId xmlns:a16="http://schemas.microsoft.com/office/drawing/2014/main" val="20001"/>
                    </a:ext>
                  </a:extLst>
                </a:gridCol>
                <a:gridCol w="1220875">
                  <a:extLst>
                    <a:ext uri="{9D8B030D-6E8A-4147-A177-3AD203B41FA5}">
                      <a16:colId xmlns:a16="http://schemas.microsoft.com/office/drawing/2014/main" val="20002"/>
                    </a:ext>
                  </a:extLst>
                </a:gridCol>
                <a:gridCol w="1271655">
                  <a:extLst>
                    <a:ext uri="{9D8B030D-6E8A-4147-A177-3AD203B41FA5}">
                      <a16:colId xmlns:a16="http://schemas.microsoft.com/office/drawing/2014/main" val="20003"/>
                    </a:ext>
                  </a:extLst>
                </a:gridCol>
              </a:tblGrid>
              <a:tr h="4664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Проектный параметр</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Таймырский</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Глубокий</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Октябрьс-кий</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4664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Глубина стволов</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1300</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2</a:t>
                      </a:r>
                      <a:r>
                        <a:rPr lang="en-US" sz="1400" dirty="0">
                          <a:effectLst/>
                          <a:latin typeface="Arial" panose="020B0604020202020204" pitchFamily="34" charset="0"/>
                          <a:cs typeface="Arial" panose="020B0604020202020204" pitchFamily="34" charset="0"/>
                        </a:rPr>
                        <a:t>5</a:t>
                      </a:r>
                      <a:r>
                        <a:rPr lang="ru-RU" sz="1400" dirty="0">
                          <a:effectLst/>
                          <a:latin typeface="Arial" panose="020B0604020202020204" pitchFamily="34" charset="0"/>
                          <a:cs typeface="Arial" panose="020B0604020202020204" pitchFamily="34" charset="0"/>
                        </a:rPr>
                        <a:t>00</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a:effectLst/>
                          <a:latin typeface="Arial" panose="020B0604020202020204" pitchFamily="34" charset="0"/>
                          <a:cs typeface="Arial" panose="020B0604020202020204" pitchFamily="34" charset="0"/>
                        </a:rPr>
                        <a:t>900</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6996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Срок строительства рудника</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7</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en-US" sz="1400" dirty="0">
                          <a:effectLst/>
                          <a:latin typeface="Arial" panose="020B0604020202020204" pitchFamily="34" charset="0"/>
                          <a:cs typeface="Arial" panose="020B0604020202020204" pitchFamily="34" charset="0"/>
                        </a:rPr>
                        <a:t>~</a:t>
                      </a:r>
                      <a:r>
                        <a:rPr lang="ru-RU" sz="1400" dirty="0">
                          <a:effectLst/>
                          <a:latin typeface="Arial" panose="020B0604020202020204" pitchFamily="34" charset="0"/>
                          <a:cs typeface="Arial" panose="020B0604020202020204" pitchFamily="34" charset="0"/>
                        </a:rPr>
                        <a:t> 10</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a:effectLst/>
                          <a:latin typeface="Arial" panose="020B0604020202020204" pitchFamily="34" charset="0"/>
                          <a:cs typeface="Arial" panose="020B0604020202020204" pitchFamily="34" charset="0"/>
                        </a:rPr>
                        <a:t>7</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6996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5000"/>
                        </a:lnSpc>
                        <a:spcBef>
                          <a:spcPts val="600"/>
                        </a:spcBef>
                        <a:spcAft>
                          <a:spcPts val="0"/>
                        </a:spcAft>
                      </a:pPr>
                      <a:r>
                        <a:rPr lang="ru-RU" sz="1400">
                          <a:effectLst/>
                          <a:latin typeface="Arial" panose="020B0604020202020204" pitchFamily="34" charset="0"/>
                          <a:cs typeface="Arial" panose="020B0604020202020204" pitchFamily="34" charset="0"/>
                        </a:rPr>
                        <a:t>Время строительства стволов </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3</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7</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3</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72074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5000"/>
                        </a:lnSpc>
                        <a:spcBef>
                          <a:spcPts val="600"/>
                        </a:spcBef>
                        <a:spcAft>
                          <a:spcPts val="0"/>
                        </a:spcAft>
                      </a:pPr>
                      <a:r>
                        <a:rPr lang="ru-RU" sz="1400">
                          <a:effectLst/>
                          <a:latin typeface="Arial" panose="020B0604020202020204" pitchFamily="34" charset="0"/>
                          <a:cs typeface="Arial" panose="020B0604020202020204" pitchFamily="34" charset="0"/>
                        </a:rPr>
                        <a:t>Производительность ствола по руде</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До 2,5 млн.т.</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1,5 млн.т.</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3 млн.т</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6996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5000"/>
                        </a:lnSpc>
                        <a:spcBef>
                          <a:spcPts val="600"/>
                        </a:spcBef>
                        <a:spcAft>
                          <a:spcPts val="0"/>
                        </a:spcAft>
                      </a:pPr>
                      <a:r>
                        <a:rPr lang="ru-RU" sz="1400">
                          <a:effectLst/>
                          <a:latin typeface="Arial" panose="020B0604020202020204" pitchFamily="34" charset="0"/>
                          <a:cs typeface="Arial" panose="020B0604020202020204" pitchFamily="34" charset="0"/>
                        </a:rPr>
                        <a:t>Количество главных стволов</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a:effectLst/>
                          <a:latin typeface="Arial" panose="020B0604020202020204" pitchFamily="34" charset="0"/>
                          <a:cs typeface="Arial" panose="020B0604020202020204" pitchFamily="34" charset="0"/>
                        </a:rPr>
                        <a:t>2</a:t>
                      </a:r>
                      <a:endParaRPr lang="ru-RU"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1</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3</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72074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just">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Производительность рудника</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4,5-5 млн.т.</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 1,5 млн.т.</a:t>
                      </a:r>
                      <a:r>
                        <a:rPr lang="ru-RU" sz="1400" baseline="0" dirty="0">
                          <a:effectLst/>
                          <a:latin typeface="Arial" panose="020B0604020202020204" pitchFamily="34" charset="0"/>
                          <a:cs typeface="Arial" panose="020B0604020202020204" pitchFamily="34" charset="0"/>
                        </a:rPr>
                        <a:t> (проектная)</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15000"/>
                        </a:lnSpc>
                        <a:spcBef>
                          <a:spcPts val="600"/>
                        </a:spcBef>
                        <a:spcAft>
                          <a:spcPts val="0"/>
                        </a:spcAft>
                      </a:pPr>
                      <a:r>
                        <a:rPr lang="ru-RU" sz="1400" dirty="0">
                          <a:effectLst/>
                          <a:latin typeface="Arial" panose="020B0604020202020204" pitchFamily="34" charset="0"/>
                          <a:cs typeface="Arial" panose="020B0604020202020204" pitchFamily="34" charset="0"/>
                        </a:rPr>
                        <a:t>8 млн.т.</a:t>
                      </a:r>
                      <a:endParaRPr lang="ru-RU"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bl>
          </a:graphicData>
        </a:graphic>
      </p:graphicFrame>
      <p:sp>
        <p:nvSpPr>
          <p:cNvPr id="14" name="Подзаголовок 2"/>
          <p:cNvSpPr txBox="1">
            <a:spLocks/>
          </p:cNvSpPr>
          <p:nvPr/>
        </p:nvSpPr>
        <p:spPr>
          <a:xfrm>
            <a:off x="349954" y="792000"/>
            <a:ext cx="5396090" cy="94648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5000"/>
              </a:lnSpc>
              <a:spcBef>
                <a:spcPts val="0"/>
              </a:spcBef>
              <a:buNone/>
            </a:pPr>
            <a:r>
              <a:rPr lang="ru-RU" sz="1800" b="1" dirty="0">
                <a:solidFill>
                  <a:srgbClr val="2A366B"/>
                </a:solidFill>
              </a:rPr>
              <a:t>Схема вскрытия залежей </a:t>
            </a:r>
            <a:r>
              <a:rPr lang="ru-RU" sz="1800" dirty="0">
                <a:solidFill>
                  <a:srgbClr val="2A366B"/>
                </a:solidFill>
              </a:rPr>
              <a:t>(на примере рудника </a:t>
            </a:r>
          </a:p>
          <a:p>
            <a:pPr marL="0" indent="0" algn="ctr">
              <a:lnSpc>
                <a:spcPct val="105000"/>
              </a:lnSpc>
              <a:spcBef>
                <a:spcPts val="0"/>
              </a:spcBef>
              <a:buNone/>
            </a:pPr>
            <a:r>
              <a:rPr lang="ru-RU" sz="1800" dirty="0">
                <a:solidFill>
                  <a:srgbClr val="2A366B"/>
                </a:solidFill>
              </a:rPr>
              <a:t>«Таймырский» ПАО Норильский никель)</a:t>
            </a:r>
          </a:p>
        </p:txBody>
      </p:sp>
      <p:sp>
        <p:nvSpPr>
          <p:cNvPr id="15" name="Подзаголовок 2"/>
          <p:cNvSpPr txBox="1">
            <a:spLocks/>
          </p:cNvSpPr>
          <p:nvPr/>
        </p:nvSpPr>
        <p:spPr>
          <a:xfrm>
            <a:off x="6457243" y="792000"/>
            <a:ext cx="5396089" cy="94648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5000"/>
              </a:lnSpc>
              <a:spcBef>
                <a:spcPts val="0"/>
              </a:spcBef>
              <a:buNone/>
            </a:pPr>
            <a:r>
              <a:rPr lang="ru-RU" sz="1800" b="1" dirty="0">
                <a:solidFill>
                  <a:srgbClr val="2A366B"/>
                </a:solidFill>
              </a:rPr>
              <a:t>Основные проектные параметры </a:t>
            </a:r>
            <a:r>
              <a:rPr lang="ru-RU" sz="1800" dirty="0">
                <a:solidFill>
                  <a:srgbClr val="2A366B"/>
                </a:solidFill>
              </a:rPr>
              <a:t>(на примере рудников ПАО Норильский никель)</a:t>
            </a:r>
          </a:p>
        </p:txBody>
      </p:sp>
    </p:spTree>
    <p:extLst>
      <p:ext uri="{BB962C8B-B14F-4D97-AF65-F5344CB8AC3E}">
        <p14:creationId xmlns:p14="http://schemas.microsoft.com/office/powerpoint/2010/main" val="1362313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6642000"/>
            <a:ext cx="12192000" cy="216000"/>
          </a:xfrm>
          <a:prstGeom prst="rect">
            <a:avLst/>
          </a:prstGeom>
          <a:solidFill>
            <a:srgbClr val="2A3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11" name="Скругленный прямоугольник 10"/>
          <p:cNvSpPr/>
          <p:nvPr/>
        </p:nvSpPr>
        <p:spPr>
          <a:xfrm>
            <a:off x="11651999" y="6642000"/>
            <a:ext cx="432000" cy="216000"/>
          </a:xfrm>
          <a:prstGeom prst="roundRect">
            <a:avLst>
              <a:gd name="adj" fmla="val 50000"/>
            </a:avLst>
          </a:prstGeom>
          <a:solidFill>
            <a:srgbClr val="75787B"/>
          </a:solidFill>
          <a:ln w="3175">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sp>
        <p:nvSpPr>
          <p:cNvPr id="6" name="Прямоугольник 5"/>
          <p:cNvSpPr/>
          <p:nvPr/>
        </p:nvSpPr>
        <p:spPr>
          <a:xfrm>
            <a:off x="0" y="0"/>
            <a:ext cx="12192000" cy="1080000"/>
          </a:xfrm>
          <a:prstGeom prst="rect">
            <a:avLst/>
          </a:prstGeom>
          <a:gradFill>
            <a:gsLst>
              <a:gs pos="100000">
                <a:srgbClr val="5269D1"/>
              </a:gs>
              <a:gs pos="0">
                <a:srgbClr val="2A366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1"/>
          </a:p>
        </p:txBody>
      </p:sp>
      <p:graphicFrame>
        <p:nvGraphicFramePr>
          <p:cNvPr id="8" name="Таблица 7"/>
          <p:cNvGraphicFramePr>
            <a:graphicFrameLocks noGrp="1"/>
          </p:cNvGraphicFramePr>
          <p:nvPr>
            <p:extLst>
              <p:ext uri="{D42A27DB-BD31-4B8C-83A1-F6EECF244321}">
                <p14:modId xmlns:p14="http://schemas.microsoft.com/office/powerpoint/2010/main" val="90327154"/>
              </p:ext>
            </p:extLst>
          </p:nvPr>
        </p:nvGraphicFramePr>
        <p:xfrm>
          <a:off x="10932000" y="0"/>
          <a:ext cx="1260000" cy="1079999"/>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20000"/>
                    </a:ext>
                  </a:extLst>
                </a:gridCol>
              </a:tblGrid>
              <a:tr h="122727">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34545">
                <a:tc>
                  <a:txBody>
                    <a:bodyPr/>
                    <a:lstStyle/>
                    <a:p>
                      <a:endParaRPr lang="ru-RU" sz="500" dirty="0"/>
                    </a:p>
                  </a:txBody>
                  <a:tcPr marL="0" marR="0" marT="0" marB="0">
                    <a:lnL w="12700" cap="flat" cmpd="sng" algn="ctr">
                      <a:solidFill>
                        <a:schemeClr val="bg1"/>
                      </a:solid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2727">
                <a:tc>
                  <a:txBody>
                    <a:bodyPr/>
                    <a:lstStyle/>
                    <a:p>
                      <a:endParaRPr lang="ru-RU" sz="500" dirty="0"/>
                    </a:p>
                  </a:txBody>
                  <a:tcPr marL="0" marR="0" marT="0" marB="0">
                    <a:lnL w="1905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5" name="Номер слайда 4"/>
          <p:cNvSpPr>
            <a:spLocks noGrp="1"/>
          </p:cNvSpPr>
          <p:nvPr>
            <p:ph type="sldNum" sz="quarter" idx="12"/>
          </p:nvPr>
        </p:nvSpPr>
        <p:spPr>
          <a:xfrm>
            <a:off x="11652001" y="6642000"/>
            <a:ext cx="432001" cy="216000"/>
          </a:xfrm>
        </p:spPr>
        <p:txBody>
          <a:bodyPr/>
          <a:lstStyle/>
          <a:p>
            <a:pPr algn="ctr"/>
            <a:fld id="{492D6532-DE01-4F4C-9A5E-EBAE3EB64C18}" type="slidenum">
              <a:rPr lang="ru-RU" sz="1600">
                <a:solidFill>
                  <a:schemeClr val="bg1"/>
                </a:solidFill>
                <a:latin typeface="Arial" panose="020B0604020202020204" pitchFamily="34" charset="0"/>
                <a:cs typeface="Arial" panose="020B0604020202020204" pitchFamily="34" charset="0"/>
              </a:rPr>
              <a:pPr algn="ctr"/>
              <a:t>6</a:t>
            </a:fld>
            <a:endParaRPr lang="ru-RU" sz="1600" dirty="0">
              <a:solidFill>
                <a:schemeClr val="bg1"/>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8780" y="270000"/>
            <a:ext cx="899888" cy="540000"/>
          </a:xfrm>
          <a:prstGeom prst="rect">
            <a:avLst/>
          </a:prstGeom>
        </p:spPr>
      </p:pic>
      <p:sp>
        <p:nvSpPr>
          <p:cNvPr id="2" name="Заголовок 1"/>
          <p:cNvSpPr>
            <a:spLocks noGrp="1"/>
          </p:cNvSpPr>
          <p:nvPr>
            <p:ph type="title"/>
          </p:nvPr>
        </p:nvSpPr>
        <p:spPr>
          <a:xfrm>
            <a:off x="443346" y="0"/>
            <a:ext cx="10041615" cy="1080000"/>
          </a:xfrm>
        </p:spPr>
        <p:txBody>
          <a:bodyPr>
            <a:normAutofit/>
          </a:bodyPr>
          <a:lstStyle/>
          <a:p>
            <a:pPr algn="ctr">
              <a:lnSpc>
                <a:spcPct val="100000"/>
              </a:lnSpc>
            </a:pPr>
            <a:r>
              <a:rPr lang="ru-RU" sz="2000" b="1" dirty="0">
                <a:solidFill>
                  <a:schemeClr val="bg1"/>
                </a:solidFill>
                <a:latin typeface="Arial" panose="020B0604020202020204" pitchFamily="34" charset="0"/>
                <a:cs typeface="Arial" panose="020B0604020202020204" pitchFamily="34" charset="0"/>
              </a:rPr>
              <a:t>Тип и производители оборудования, используемого в технологических процессах в отечественных  карьерах и подземных рудниках на примере крупных горнодобывающих холдингов</a:t>
            </a:r>
          </a:p>
        </p:txBody>
      </p:sp>
      <p:graphicFrame>
        <p:nvGraphicFramePr>
          <p:cNvPr id="12" name="Таблица 11"/>
          <p:cNvGraphicFramePr>
            <a:graphicFrameLocks noGrp="1"/>
          </p:cNvGraphicFramePr>
          <p:nvPr>
            <p:extLst>
              <p:ext uri="{D42A27DB-BD31-4B8C-83A1-F6EECF244321}">
                <p14:modId xmlns:p14="http://schemas.microsoft.com/office/powerpoint/2010/main" val="3309091347"/>
              </p:ext>
            </p:extLst>
          </p:nvPr>
        </p:nvGraphicFramePr>
        <p:xfrm>
          <a:off x="671999" y="1137263"/>
          <a:ext cx="10980000" cy="5464872"/>
        </p:xfrm>
        <a:graphic>
          <a:graphicData uri="http://schemas.openxmlformats.org/drawingml/2006/table">
            <a:tbl>
              <a:tblPr firstRow="1" firstCol="1" bandRow="1"/>
              <a:tblGrid>
                <a:gridCol w="3666401">
                  <a:extLst>
                    <a:ext uri="{9D8B030D-6E8A-4147-A177-3AD203B41FA5}">
                      <a16:colId xmlns:a16="http://schemas.microsoft.com/office/drawing/2014/main" val="20000"/>
                    </a:ext>
                  </a:extLst>
                </a:gridCol>
                <a:gridCol w="2534651">
                  <a:extLst>
                    <a:ext uri="{9D8B030D-6E8A-4147-A177-3AD203B41FA5}">
                      <a16:colId xmlns:a16="http://schemas.microsoft.com/office/drawing/2014/main" val="20001"/>
                    </a:ext>
                  </a:extLst>
                </a:gridCol>
                <a:gridCol w="2511074">
                  <a:extLst>
                    <a:ext uri="{9D8B030D-6E8A-4147-A177-3AD203B41FA5}">
                      <a16:colId xmlns:a16="http://schemas.microsoft.com/office/drawing/2014/main" val="20002"/>
                    </a:ext>
                  </a:extLst>
                </a:gridCol>
                <a:gridCol w="2267874">
                  <a:extLst>
                    <a:ext uri="{9D8B030D-6E8A-4147-A177-3AD203B41FA5}">
                      <a16:colId xmlns:a16="http://schemas.microsoft.com/office/drawing/2014/main" val="20003"/>
                    </a:ext>
                  </a:extLst>
                </a:gridCol>
              </a:tblGrid>
              <a:tr h="61233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 Тип оборудования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15000"/>
                        </a:lnSpc>
                        <a:spcAft>
                          <a:spcPts val="0"/>
                        </a:spcAft>
                      </a:pPr>
                      <a:r>
                        <a:rPr lang="ru-RU" sz="1400" b="1" dirty="0">
                          <a:effectLst/>
                          <a:latin typeface="Arial" panose="020B0604020202020204" pitchFamily="34" charset="0"/>
                          <a:cs typeface="Arial" panose="020B0604020202020204" pitchFamily="34" charset="0"/>
                        </a:rPr>
                        <a:t>ГМК «Норильский никель»</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15000"/>
                        </a:lnSpc>
                        <a:spcAft>
                          <a:spcPts val="0"/>
                        </a:spcAft>
                      </a:pPr>
                      <a:r>
                        <a:rPr lang="ru-RU" sz="1400" b="1" dirty="0">
                          <a:effectLst/>
                          <a:latin typeface="Arial" panose="020B0604020202020204" pitchFamily="34" charset="0"/>
                          <a:cs typeface="Arial" panose="020B0604020202020204" pitchFamily="34" charset="0"/>
                        </a:rPr>
                        <a:t>АК «АЛРОСА»</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15000"/>
                        </a:lnSpc>
                        <a:spcAft>
                          <a:spcPts val="0"/>
                        </a:spcAft>
                      </a:pPr>
                      <a:r>
                        <a:rPr lang="ru-RU" sz="1400" b="1" dirty="0">
                          <a:effectLst/>
                          <a:latin typeface="Arial" panose="020B0604020202020204" pitchFamily="34" charset="0"/>
                          <a:cs typeface="Arial" panose="020B0604020202020204" pitchFamily="34" charset="0"/>
                        </a:rPr>
                        <a:t>УГМК</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52576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Буровые установки</a:t>
                      </a:r>
                      <a:r>
                        <a:rPr lang="en-US" sz="1400" b="1" dirty="0">
                          <a:effectLst/>
                          <a:latin typeface="Arial" panose="020B0604020202020204" pitchFamily="34" charset="0"/>
                          <a:cs typeface="Arial" panose="020B0604020202020204" pitchFamily="34" charset="0"/>
                        </a:rPr>
                        <a:t> (99</a:t>
                      </a:r>
                      <a:r>
                        <a:rPr lang="ru-RU" sz="1400" b="1" dirty="0">
                          <a:effectLst/>
                          <a:latin typeface="Arial" panose="020B0604020202020204" pitchFamily="34" charset="0"/>
                          <a:cs typeface="Arial" panose="020B0604020202020204" pitchFamily="34" charset="0"/>
                        </a:rPr>
                        <a:t>,9% импорт)</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err="1">
                          <a:effectLst/>
                          <a:latin typeface="Arial" panose="020B0604020202020204" pitchFamily="34" charset="0"/>
                          <a:cs typeface="Arial" panose="020B0604020202020204" pitchFamily="34" charset="0"/>
                        </a:rPr>
                        <a:t>AtlasCopco</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(Швеция)</a:t>
                      </a:r>
                    </a:p>
                    <a:p>
                      <a:pPr>
                        <a:lnSpc>
                          <a:spcPct val="115000"/>
                        </a:lnSpc>
                        <a:spcAft>
                          <a:spcPts val="0"/>
                        </a:spcAft>
                      </a:pPr>
                      <a:r>
                        <a:rPr lang="en-US" sz="1400" b="1" dirty="0" err="1">
                          <a:effectLst/>
                          <a:latin typeface="Arial" panose="020B0604020202020204" pitchFamily="34" charset="0"/>
                          <a:cs typeface="Arial" panose="020B0604020202020204" pitchFamily="34" charset="0"/>
                        </a:rPr>
                        <a:t>Sandvik</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(Финляндия)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a:effectLst/>
                          <a:latin typeface="Arial" panose="020B0604020202020204" pitchFamily="34" charset="0"/>
                          <a:cs typeface="Arial" panose="020B0604020202020204" pitchFamily="34" charset="0"/>
                        </a:rPr>
                        <a:t>AtlasCopco </a:t>
                      </a:r>
                      <a:r>
                        <a:rPr lang="ru-RU" sz="1400" b="1">
                          <a:effectLst/>
                          <a:latin typeface="Arial" panose="020B0604020202020204" pitchFamily="34" charset="0"/>
                          <a:cs typeface="Arial" panose="020B0604020202020204" pitchFamily="34" charset="0"/>
                        </a:rPr>
                        <a:t>(Швеция)</a:t>
                      </a:r>
                    </a:p>
                    <a:p>
                      <a:pPr>
                        <a:lnSpc>
                          <a:spcPct val="115000"/>
                        </a:lnSpc>
                        <a:spcAft>
                          <a:spcPts val="0"/>
                        </a:spcAft>
                      </a:pPr>
                      <a:r>
                        <a:rPr lang="en-US" sz="1400" b="1">
                          <a:effectLst/>
                          <a:latin typeface="Arial" panose="020B0604020202020204" pitchFamily="34" charset="0"/>
                          <a:cs typeface="Arial" panose="020B0604020202020204" pitchFamily="34" charset="0"/>
                        </a:rPr>
                        <a:t>Sandvik </a:t>
                      </a:r>
                      <a:r>
                        <a:rPr lang="ru-RU" sz="1400" b="1">
                          <a:effectLst/>
                          <a:latin typeface="Arial" panose="020B0604020202020204" pitchFamily="34" charset="0"/>
                          <a:cs typeface="Arial" panose="020B0604020202020204" pitchFamily="34" charset="0"/>
                        </a:rPr>
                        <a:t>(Финляндия)</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err="1">
                          <a:effectLst/>
                          <a:latin typeface="Arial" panose="020B0604020202020204" pitchFamily="34" charset="0"/>
                          <a:cs typeface="Arial" panose="020B0604020202020204" pitchFamily="34" charset="0"/>
                        </a:rPr>
                        <a:t>AtlasCopco</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(Швеция)</a:t>
                      </a:r>
                    </a:p>
                    <a:p>
                      <a:pPr>
                        <a:lnSpc>
                          <a:spcPct val="115000"/>
                        </a:lnSpc>
                        <a:spcAft>
                          <a:spcPts val="0"/>
                        </a:spcAft>
                      </a:pPr>
                      <a:r>
                        <a:rPr lang="en-US" sz="1400" b="1" dirty="0" err="1">
                          <a:effectLst/>
                          <a:latin typeface="Arial" panose="020B0604020202020204" pitchFamily="34" charset="0"/>
                          <a:cs typeface="Arial" panose="020B0604020202020204" pitchFamily="34" charset="0"/>
                        </a:rPr>
                        <a:t>Sandvik</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(Финляндия)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48670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Подземные погрузчики </a:t>
                      </a:r>
                      <a:r>
                        <a:rPr lang="en-US" sz="1400" b="1" dirty="0">
                          <a:effectLst/>
                          <a:latin typeface="Arial" panose="020B0604020202020204" pitchFamily="34" charset="0"/>
                          <a:cs typeface="Arial" panose="020B0604020202020204" pitchFamily="34" charset="0"/>
                        </a:rPr>
                        <a:t>(9</a:t>
                      </a:r>
                      <a:r>
                        <a:rPr lang="ru-RU" sz="1400" b="1" dirty="0">
                          <a:effectLst/>
                          <a:latin typeface="Arial" panose="020B0604020202020204" pitchFamily="34" charset="0"/>
                          <a:cs typeface="Arial" panose="020B0604020202020204" pitchFamily="34" charset="0"/>
                        </a:rPr>
                        <a:t>8% импорт)</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err="1">
                          <a:effectLst/>
                          <a:latin typeface="Arial" panose="020B0604020202020204" pitchFamily="34" charset="0"/>
                          <a:cs typeface="Arial" panose="020B0604020202020204" pitchFamily="34" charset="0"/>
                        </a:rPr>
                        <a:t>AtlasCopco</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(Швеция)</a:t>
                      </a:r>
                    </a:p>
                    <a:p>
                      <a:pPr>
                        <a:lnSpc>
                          <a:spcPct val="115000"/>
                        </a:lnSpc>
                        <a:spcAft>
                          <a:spcPts val="0"/>
                        </a:spcAft>
                      </a:pPr>
                      <a:r>
                        <a:rPr lang="en-US" sz="1400" b="1" dirty="0" err="1">
                          <a:effectLst/>
                          <a:latin typeface="Arial" panose="020B0604020202020204" pitchFamily="34" charset="0"/>
                          <a:cs typeface="Arial" panose="020B0604020202020204" pitchFamily="34" charset="0"/>
                        </a:rPr>
                        <a:t>Sandvik</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(Финляндия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a:effectLst/>
                          <a:latin typeface="Arial" panose="020B0604020202020204" pitchFamily="34" charset="0"/>
                          <a:cs typeface="Arial" panose="020B0604020202020204" pitchFamily="34" charset="0"/>
                        </a:rPr>
                        <a:t>Sandvik </a:t>
                      </a:r>
                      <a:r>
                        <a:rPr lang="ru-RU" sz="1400" b="1">
                          <a:effectLst/>
                          <a:latin typeface="Arial" panose="020B0604020202020204" pitchFamily="34" charset="0"/>
                          <a:cs typeface="Arial" panose="020B0604020202020204" pitchFamily="34" charset="0"/>
                        </a:rPr>
                        <a:t>(Финляндия)</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err="1">
                          <a:effectLst/>
                          <a:latin typeface="Arial" panose="020B0604020202020204" pitchFamily="34" charset="0"/>
                          <a:cs typeface="Arial" panose="020B0604020202020204" pitchFamily="34" charset="0"/>
                        </a:rPr>
                        <a:t>AtlasCopco</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(Швеция)</a:t>
                      </a:r>
                    </a:p>
                    <a:p>
                      <a:pPr>
                        <a:lnSpc>
                          <a:spcPct val="115000"/>
                        </a:lnSpc>
                        <a:spcAft>
                          <a:spcPts val="0"/>
                        </a:spcAft>
                      </a:pPr>
                      <a:r>
                        <a:rPr lang="en-US" sz="1400" b="1" dirty="0" err="1">
                          <a:effectLst/>
                          <a:latin typeface="Arial" panose="020B0604020202020204" pitchFamily="34" charset="0"/>
                          <a:cs typeface="Arial" panose="020B0604020202020204" pitchFamily="34" charset="0"/>
                        </a:rPr>
                        <a:t>Sandvik</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(Финляндия)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r h="35195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Добычные комбайны </a:t>
                      </a:r>
                      <a:r>
                        <a:rPr lang="en-US" sz="1400" b="1" dirty="0">
                          <a:effectLst/>
                          <a:latin typeface="Arial" panose="020B0604020202020204" pitchFamily="34" charset="0"/>
                          <a:cs typeface="Arial" panose="020B0604020202020204" pitchFamily="34" charset="0"/>
                        </a:rPr>
                        <a:t>(9</a:t>
                      </a:r>
                      <a:r>
                        <a:rPr lang="ru-RU" sz="1400" b="1" dirty="0">
                          <a:effectLst/>
                          <a:latin typeface="Arial" panose="020B0604020202020204" pitchFamily="34" charset="0"/>
                          <a:cs typeface="Arial" panose="020B0604020202020204" pitchFamily="34" charset="0"/>
                        </a:rPr>
                        <a:t>5% импорт)</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err="1">
                          <a:effectLst/>
                          <a:latin typeface="Arial" panose="020B0604020202020204" pitchFamily="34" charset="0"/>
                          <a:cs typeface="Arial" panose="020B0604020202020204" pitchFamily="34" charset="0"/>
                        </a:rPr>
                        <a:t>Ferst</a:t>
                      </a:r>
                      <a:r>
                        <a:rPr lang="en-US" sz="1400" b="1" dirty="0">
                          <a:effectLst/>
                          <a:latin typeface="Arial" panose="020B0604020202020204" pitchFamily="34" charset="0"/>
                          <a:cs typeface="Arial" panose="020B0604020202020204" pitchFamily="34" charset="0"/>
                        </a:rPr>
                        <a:t> Alpine</a:t>
                      </a:r>
                      <a:r>
                        <a:rPr lang="ru-RU" sz="1400" b="1" dirty="0">
                          <a:effectLst/>
                          <a:latin typeface="Arial" panose="020B0604020202020204" pitchFamily="34" charset="0"/>
                          <a:cs typeface="Arial" panose="020B0604020202020204" pitchFamily="34" charset="0"/>
                        </a:rPr>
                        <a:t> </a:t>
                      </a:r>
                      <a:r>
                        <a:rPr lang="en-US" sz="1400" b="1" dirty="0">
                          <a:effectLst/>
                          <a:latin typeface="Arial" panose="020B0604020202020204" pitchFamily="34" charset="0"/>
                          <a:cs typeface="Arial" panose="020B0604020202020204" pitchFamily="34" charset="0"/>
                        </a:rPr>
                        <a:t>(</a:t>
                      </a:r>
                      <a:r>
                        <a:rPr lang="ru-RU" sz="1400" b="1" dirty="0">
                          <a:effectLst/>
                          <a:latin typeface="Arial" panose="020B0604020202020204" pitchFamily="34" charset="0"/>
                          <a:cs typeface="Arial" panose="020B0604020202020204" pitchFamily="34" charset="0"/>
                        </a:rPr>
                        <a:t>Австрия)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a:effectLst/>
                          <a:latin typeface="Arial" panose="020B0604020202020204" pitchFamily="34" charset="0"/>
                          <a:cs typeface="Arial" panose="020B0604020202020204" pitchFamily="34" charset="0"/>
                        </a:rPr>
                        <a:t> </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3"/>
                  </a:ext>
                </a:extLst>
              </a:tr>
              <a:tr h="29871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Установки для анкерного крепления (97%)</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err="1">
                          <a:effectLst/>
                          <a:latin typeface="Arial" panose="020B0604020202020204" pitchFamily="34" charset="0"/>
                          <a:cs typeface="Arial" panose="020B0604020202020204" pitchFamily="34" charset="0"/>
                        </a:rPr>
                        <a:t>Sandvik</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(Финляндия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a:effectLst/>
                          <a:latin typeface="Arial" panose="020B0604020202020204" pitchFamily="34" charset="0"/>
                          <a:cs typeface="Arial" panose="020B0604020202020204" pitchFamily="34" charset="0"/>
                        </a:rPr>
                        <a:t>-</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4"/>
                  </a:ext>
                </a:extLst>
              </a:tr>
              <a:tr h="5443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a:effectLst/>
                          <a:latin typeface="Arial" panose="020B0604020202020204" pitchFamily="34" charset="0"/>
                          <a:cs typeface="Arial" panose="020B0604020202020204" pitchFamily="34" charset="0"/>
                        </a:rPr>
                        <a:t>Установки для торкретирования</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err="1">
                          <a:effectLst/>
                          <a:latin typeface="Arial" panose="020B0604020202020204" pitchFamily="34" charset="0"/>
                          <a:cs typeface="Arial" panose="020B0604020202020204" pitchFamily="34" charset="0"/>
                        </a:rPr>
                        <a:t>AtlasCopco</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(Швеция)</a:t>
                      </a:r>
                    </a:p>
                    <a:p>
                      <a:pPr>
                        <a:lnSpc>
                          <a:spcPct val="115000"/>
                        </a:lnSpc>
                        <a:spcAft>
                          <a:spcPts val="0"/>
                        </a:spcAft>
                      </a:pPr>
                      <a:r>
                        <a:rPr lang="en-US" sz="1400" b="1" dirty="0" err="1">
                          <a:effectLst/>
                          <a:latin typeface="Arial" panose="020B0604020202020204" pitchFamily="34" charset="0"/>
                          <a:cs typeface="Arial" panose="020B0604020202020204" pitchFamily="34" charset="0"/>
                        </a:rPr>
                        <a:t>Normet</a:t>
                      </a:r>
                      <a:r>
                        <a:rPr lang="en-US" sz="1400" b="1" dirty="0">
                          <a:effectLst/>
                          <a:latin typeface="Arial" panose="020B0604020202020204" pitchFamily="34" charset="0"/>
                          <a:cs typeface="Arial" panose="020B0604020202020204" pitchFamily="34" charset="0"/>
                        </a:rPr>
                        <a:t> </a:t>
                      </a:r>
                      <a:r>
                        <a:rPr lang="ru-RU" sz="1400" b="1" dirty="0">
                          <a:effectLst/>
                          <a:latin typeface="Arial" panose="020B0604020202020204" pitchFamily="34" charset="0"/>
                          <a:cs typeface="Arial" panose="020B0604020202020204" pitchFamily="34" charset="0"/>
                        </a:rPr>
                        <a:t>(Швеция)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24147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Железнодорожный транспорт</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a:effectLst/>
                          <a:latin typeface="Arial" panose="020B0604020202020204" pitchFamily="34" charset="0"/>
                          <a:cs typeface="Arial" panose="020B0604020202020204" pitchFamily="34" charset="0"/>
                        </a:rPr>
                        <a:t>Россия</a:t>
                      </a:r>
                      <a:endParaRPr lang="ru-RU" sz="1400" b="1">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Россия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Россия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6"/>
                  </a:ext>
                </a:extLst>
              </a:tr>
              <a:tr h="839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Конвейерный транспорт (100%)</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a:effectLst/>
                          <a:latin typeface="Arial" panose="020B0604020202020204" pitchFamily="34" charset="0"/>
                          <a:cs typeface="Arial" panose="020B0604020202020204" pitchFamily="34" charset="0"/>
                        </a:rPr>
                        <a:t>Continental</a:t>
                      </a:r>
                      <a:r>
                        <a:rPr lang="ru-RU" sz="1400" b="1" dirty="0">
                          <a:effectLst/>
                          <a:latin typeface="Arial" panose="020B0604020202020204" pitchFamily="34" charset="0"/>
                          <a:cs typeface="Arial" panose="020B0604020202020204" pitchFamily="34" charset="0"/>
                        </a:rPr>
                        <a:t> (Германия)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400" b="1" dirty="0">
                          <a:effectLst/>
                          <a:latin typeface="Arial" panose="020B0604020202020204" pitchFamily="34" charset="0"/>
                          <a:cs typeface="Arial" panose="020B0604020202020204" pitchFamily="34" charset="0"/>
                        </a:rPr>
                        <a:t>Metso</a:t>
                      </a:r>
                      <a:r>
                        <a:rPr lang="ru-RU" sz="1400" b="1" dirty="0">
                          <a:effectLst/>
                          <a:latin typeface="Arial" panose="020B0604020202020204" pitchFamily="34" charset="0"/>
                          <a:cs typeface="Arial" panose="020B0604020202020204" pitchFamily="34" charset="0"/>
                        </a:rPr>
                        <a:t> (Финляндия)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7"/>
                  </a:ext>
                </a:extLst>
              </a:tr>
              <a:tr h="48843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Вспомогательное оборудование</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70 % - Швеция, Финляндия</a:t>
                      </a:r>
                    </a:p>
                    <a:p>
                      <a:pPr>
                        <a:lnSpc>
                          <a:spcPct val="115000"/>
                        </a:lnSpc>
                        <a:spcAft>
                          <a:spcPts val="0"/>
                        </a:spcAft>
                      </a:pPr>
                      <a:r>
                        <a:rPr lang="ru-RU" sz="1400" b="1" dirty="0">
                          <a:effectLst/>
                          <a:latin typeface="Arial" panose="020B0604020202020204" pitchFamily="34" charset="0"/>
                          <a:cs typeface="Arial" panose="020B0604020202020204" pitchFamily="34" charset="0"/>
                        </a:rPr>
                        <a:t>20 % - Китай 10 % - Россия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100 % - Финляндия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ru-RU" sz="1400" b="1"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8"/>
                  </a:ext>
                </a:extLst>
              </a:tr>
              <a:tr h="488437">
                <a:tc>
                  <a:txBody>
                    <a:bodyPr/>
                    <a:lstStyle/>
                    <a:p>
                      <a:pPr>
                        <a:lnSpc>
                          <a:spcPct val="115000"/>
                        </a:lnSpc>
                        <a:spcAft>
                          <a:spcPts val="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Экскаваторы</a:t>
                      </a:r>
                    </a:p>
                  </a:txBody>
                  <a:tcPr marL="50676" marR="50676" marT="0" marB="0">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gridSpan="3">
                  <a:txBody>
                    <a:bodyPr/>
                    <a:lstStyle/>
                    <a:p>
                      <a:pPr algn="ctr">
                        <a:lnSpc>
                          <a:spcPct val="115000"/>
                        </a:lnSpc>
                        <a:spcAft>
                          <a:spcPts val="0"/>
                        </a:spcAft>
                      </a:pPr>
                      <a:r>
                        <a:rPr lang="ru-RU" sz="1400" b="1" dirty="0">
                          <a:effectLst/>
                          <a:latin typeface="Arial" panose="020B0604020202020204" pitchFamily="34" charset="0"/>
                          <a:ea typeface="Calibri" panose="020F0502020204030204" pitchFamily="34" charset="0"/>
                          <a:cs typeface="Arial" panose="020B0604020202020204" pitchFamily="34" charset="0"/>
                        </a:rPr>
                        <a:t>100%</a:t>
                      </a:r>
                    </a:p>
                  </a:txBody>
                  <a:tcPr marL="50676" marR="50676" marT="0" marB="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nSpc>
                          <a:spcPct val="115000"/>
                        </a:lnSpc>
                        <a:spcAft>
                          <a:spcPts val="0"/>
                        </a:spcAft>
                      </a:pP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nSpc>
                          <a:spcPct val="115000"/>
                        </a:lnSpc>
                        <a:spcAft>
                          <a:spcPts val="0"/>
                        </a:spcAft>
                      </a:pP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744593323"/>
                  </a:ext>
                </a:extLst>
              </a:tr>
              <a:tr h="488437">
                <a:tc>
                  <a:txBody>
                    <a:bodyPr/>
                    <a:lstStyle/>
                    <a:p>
                      <a:pPr>
                        <a:lnSpc>
                          <a:spcPct val="115000"/>
                        </a:lnSpc>
                        <a:spcAft>
                          <a:spcPts val="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Самосвалы</a:t>
                      </a:r>
                    </a:p>
                  </a:txBody>
                  <a:tcPr marL="50676" marR="50676" marT="0" marB="0">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gridSpan="3">
                  <a:txBody>
                    <a:bodyPr/>
                    <a:lstStyle/>
                    <a:p>
                      <a:pPr algn="ctr">
                        <a:lnSpc>
                          <a:spcPct val="115000"/>
                        </a:lnSpc>
                        <a:spcAft>
                          <a:spcPts val="0"/>
                        </a:spcAft>
                      </a:pPr>
                      <a:r>
                        <a:rPr lang="ru-RU" sz="1400" b="1" dirty="0">
                          <a:effectLst/>
                          <a:latin typeface="Arial" panose="020B0604020202020204" pitchFamily="34" charset="0"/>
                          <a:ea typeface="Calibri" panose="020F0502020204030204" pitchFamily="34" charset="0"/>
                          <a:cs typeface="Arial" panose="020B0604020202020204" pitchFamily="34" charset="0"/>
                        </a:rPr>
                        <a:t>99%</a:t>
                      </a:r>
                    </a:p>
                  </a:txBody>
                  <a:tcPr marL="50676" marR="50676" marT="0" marB="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nSpc>
                          <a:spcPct val="115000"/>
                        </a:lnSpc>
                        <a:spcAft>
                          <a:spcPts val="0"/>
                        </a:spcAft>
                      </a:pP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nSpc>
                          <a:spcPct val="115000"/>
                        </a:lnSpc>
                        <a:spcAft>
                          <a:spcPts val="0"/>
                        </a:spcAft>
                      </a:pP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049964859"/>
                  </a:ext>
                </a:extLst>
              </a:tr>
              <a:tr h="488437">
                <a:tc>
                  <a:txBody>
                    <a:bodyPr/>
                    <a:lstStyle/>
                    <a:p>
                      <a:pPr>
                        <a:lnSpc>
                          <a:spcPct val="115000"/>
                        </a:lnSpc>
                        <a:spcAft>
                          <a:spcPts val="0"/>
                        </a:spcAft>
                      </a:pPr>
                      <a:r>
                        <a:rPr lang="ru-RU"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Буровые станки</a:t>
                      </a:r>
                    </a:p>
                  </a:txBody>
                  <a:tcPr marL="50676" marR="50676" marT="0" marB="0">
                    <a:lnL w="12700" cmpd="sng">
                      <a:solidFill>
                        <a:sysClr val="window" lastClr="FFFFFF"/>
                      </a:solidFill>
                    </a:lnL>
                    <a:lnR w="12700" cap="flat" cmpd="sng" algn="ctr">
                      <a:solidFill>
                        <a:schemeClr val="tx1"/>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gridSpan="3">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400" b="1" dirty="0">
                          <a:effectLst/>
                          <a:latin typeface="Arial" panose="020B0604020202020204" pitchFamily="34" charset="0"/>
                          <a:ea typeface="Calibri" panose="020F0502020204030204" pitchFamily="34" charset="0"/>
                          <a:cs typeface="Arial" panose="020B0604020202020204" pitchFamily="34" charset="0"/>
                        </a:rPr>
                        <a:t>54%</a:t>
                      </a:r>
                    </a:p>
                    <a:p>
                      <a:pPr algn="ctr">
                        <a:lnSpc>
                          <a:spcPct val="115000"/>
                        </a:lnSpc>
                        <a:spcAft>
                          <a:spcPts val="0"/>
                        </a:spcAft>
                      </a:pP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ap="flat" cmpd="sng" algn="ctr">
                      <a:solidFill>
                        <a:schemeClr val="tx1"/>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hMerge="1">
                  <a:txBody>
                    <a:bodyPr/>
                    <a:lstStyle/>
                    <a:p>
                      <a:pPr>
                        <a:lnSpc>
                          <a:spcPct val="115000"/>
                        </a:lnSpc>
                        <a:spcAft>
                          <a:spcPts val="0"/>
                        </a:spcAft>
                      </a:pP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hMerge="1">
                  <a:txBody>
                    <a:bodyPr/>
                    <a:lstStyle/>
                    <a:p>
                      <a:pPr>
                        <a:lnSpc>
                          <a:spcPct val="115000"/>
                        </a:lnSpc>
                        <a:spcAft>
                          <a:spcPts val="0"/>
                        </a:spcAft>
                      </a:pPr>
                      <a:endParaRPr lang="ru-RU" sz="1400" b="1" dirty="0">
                        <a:effectLst/>
                        <a:latin typeface="Arial" panose="020B0604020202020204" pitchFamily="34" charset="0"/>
                        <a:ea typeface="Calibri" panose="020F0502020204030204" pitchFamily="34" charset="0"/>
                        <a:cs typeface="Arial" panose="020B0604020202020204" pitchFamily="34" charset="0"/>
                      </a:endParaRPr>
                    </a:p>
                  </a:txBody>
                  <a:tcPr marL="50676" marR="50676"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360918773"/>
                  </a:ext>
                </a:extLst>
              </a:tr>
            </a:tbl>
          </a:graphicData>
        </a:graphic>
      </p:graphicFrame>
    </p:spTree>
    <p:extLst>
      <p:ext uri="{BB962C8B-B14F-4D97-AF65-F5344CB8AC3E}">
        <p14:creationId xmlns:p14="http://schemas.microsoft.com/office/powerpoint/2010/main" val="3068272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DAFE7B1-4D8D-FACF-76CE-FFEA322799A3}"/>
              </a:ext>
            </a:extLst>
          </p:cNvPr>
          <p:cNvPicPr>
            <a:picLocks noChangeAspect="1"/>
          </p:cNvPicPr>
          <p:nvPr/>
        </p:nvPicPr>
        <p:blipFill>
          <a:blip r:embed="rId2"/>
          <a:stretch>
            <a:fillRect/>
          </a:stretch>
        </p:blipFill>
        <p:spPr>
          <a:xfrm>
            <a:off x="1965789" y="919480"/>
            <a:ext cx="8260422" cy="5019040"/>
          </a:xfrm>
          <a:prstGeom prst="rect">
            <a:avLst/>
          </a:prstGeom>
        </p:spPr>
      </p:pic>
    </p:spTree>
    <p:extLst>
      <p:ext uri="{BB962C8B-B14F-4D97-AF65-F5344CB8AC3E}">
        <p14:creationId xmlns:p14="http://schemas.microsoft.com/office/powerpoint/2010/main" val="3219370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147BE69-87A4-AC13-EB19-51A7F0BBBB6D}"/>
              </a:ext>
            </a:extLst>
          </p:cNvPr>
          <p:cNvPicPr>
            <a:picLocks noChangeAspect="1"/>
          </p:cNvPicPr>
          <p:nvPr/>
        </p:nvPicPr>
        <p:blipFill rotWithShape="1">
          <a:blip r:embed="rId2"/>
          <a:srcRect r="1621"/>
          <a:stretch/>
        </p:blipFill>
        <p:spPr>
          <a:xfrm>
            <a:off x="1166224" y="185195"/>
            <a:ext cx="9493527" cy="6202744"/>
          </a:xfrm>
          <a:prstGeom prst="rect">
            <a:avLst/>
          </a:prstGeom>
        </p:spPr>
      </p:pic>
    </p:spTree>
    <p:extLst>
      <p:ext uri="{BB962C8B-B14F-4D97-AF65-F5344CB8AC3E}">
        <p14:creationId xmlns:p14="http://schemas.microsoft.com/office/powerpoint/2010/main" val="494515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56A2288-BD8B-BDD8-3F93-43EE1D11C8AB}"/>
              </a:ext>
            </a:extLst>
          </p:cNvPr>
          <p:cNvPicPr>
            <a:picLocks noChangeAspect="1"/>
          </p:cNvPicPr>
          <p:nvPr/>
        </p:nvPicPr>
        <p:blipFill>
          <a:blip r:embed="rId2"/>
          <a:stretch>
            <a:fillRect/>
          </a:stretch>
        </p:blipFill>
        <p:spPr>
          <a:xfrm>
            <a:off x="6473597" y="1817859"/>
            <a:ext cx="5465852" cy="3566160"/>
          </a:xfrm>
          <a:prstGeom prst="rect">
            <a:avLst/>
          </a:prstGeom>
        </p:spPr>
      </p:pic>
      <p:pic>
        <p:nvPicPr>
          <p:cNvPr id="7" name="Рисунок 6">
            <a:extLst>
              <a:ext uri="{FF2B5EF4-FFF2-40B4-BE49-F238E27FC236}">
                <a16:creationId xmlns:a16="http://schemas.microsoft.com/office/drawing/2014/main" id="{6AB7973E-01AC-CA0D-E5C5-0D9CA758F6D2}"/>
              </a:ext>
            </a:extLst>
          </p:cNvPr>
          <p:cNvPicPr>
            <a:picLocks noChangeAspect="1"/>
          </p:cNvPicPr>
          <p:nvPr/>
        </p:nvPicPr>
        <p:blipFill>
          <a:blip r:embed="rId3"/>
          <a:stretch>
            <a:fillRect/>
          </a:stretch>
        </p:blipFill>
        <p:spPr>
          <a:xfrm>
            <a:off x="79587" y="171939"/>
            <a:ext cx="5483533" cy="6858000"/>
          </a:xfrm>
          <a:prstGeom prst="rect">
            <a:avLst/>
          </a:prstGeom>
        </p:spPr>
      </p:pic>
    </p:spTree>
    <p:extLst>
      <p:ext uri="{BB962C8B-B14F-4D97-AF65-F5344CB8AC3E}">
        <p14:creationId xmlns:p14="http://schemas.microsoft.com/office/powerpoint/2010/main" val="1968782454"/>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2841</TotalTime>
  <Words>2099</Words>
  <Application>Microsoft Office PowerPoint</Application>
  <PresentationFormat>Широкоэкранный</PresentationFormat>
  <Paragraphs>300</Paragraphs>
  <Slides>39</Slides>
  <Notes>15</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39</vt:i4>
      </vt:variant>
    </vt:vector>
  </HeadingPairs>
  <TitlesOfParts>
    <vt:vector size="51" baseType="lpstr">
      <vt:lpstr>Arial</vt:lpstr>
      <vt:lpstr>Arial Narrow</vt:lpstr>
      <vt:lpstr>Calibri</vt:lpstr>
      <vt:lpstr>Calibri Light</vt:lpstr>
      <vt:lpstr>Glober</vt:lpstr>
      <vt:lpstr>Gulim</vt:lpstr>
      <vt:lpstr>Roboto Condensed</vt:lpstr>
      <vt:lpstr>Segoe UI Symbol</vt:lpstr>
      <vt:lpstr>Times New Roman</vt:lpstr>
      <vt:lpstr>Verdana</vt:lpstr>
      <vt:lpstr>Wingdings</vt:lpstr>
      <vt:lpstr>Тема Office</vt:lpstr>
      <vt:lpstr>Презентация PowerPoint</vt:lpstr>
      <vt:lpstr>Презентация PowerPoint</vt:lpstr>
      <vt:lpstr>Презентация PowerPoint</vt:lpstr>
      <vt:lpstr>Презентация PowerPoint</vt:lpstr>
      <vt:lpstr>Проектные параметры подземного рудника  (на примере рудника «Таймырский» ПАО Норильский никель)</vt:lpstr>
      <vt:lpstr>Тип и производители оборудования, используемого в технологических процессах в отечественных  карьерах и подземных рудниках на примере крупных горнодобывающих холдингов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 комбинированных геотехнологий для обеспечения потребностей  в рудоминеральном сырье</vt:lpstr>
      <vt:lpstr>Горнотехническая система с элементами дистанционного управления и роботизации</vt:lpstr>
      <vt:lpstr>Горнотехническая система с элементами дистанционного управления и роботизации– ключевые компоненты  R &amp; 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Valery</cp:lastModifiedBy>
  <cp:revision>203</cp:revision>
  <dcterms:created xsi:type="dcterms:W3CDTF">2019-10-28T19:11:42Z</dcterms:created>
  <dcterms:modified xsi:type="dcterms:W3CDTF">2023-10-05T08:24:27Z</dcterms:modified>
</cp:coreProperties>
</file>